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9"/>
  </p:handoutMasterIdLst>
  <p:sldIdLst>
    <p:sldId id="256" r:id="rId2"/>
    <p:sldId id="289" r:id="rId3"/>
    <p:sldId id="285" r:id="rId4"/>
    <p:sldId id="257" r:id="rId5"/>
    <p:sldId id="280" r:id="rId6"/>
    <p:sldId id="288" r:id="rId7"/>
    <p:sldId id="287" r:id="rId8"/>
    <p:sldId id="284" r:id="rId9"/>
    <p:sldId id="258" r:id="rId10"/>
    <p:sldId id="303" r:id="rId11"/>
    <p:sldId id="317" r:id="rId12"/>
    <p:sldId id="273" r:id="rId13"/>
    <p:sldId id="318" r:id="rId14"/>
    <p:sldId id="312" r:id="rId15"/>
    <p:sldId id="295" r:id="rId16"/>
    <p:sldId id="296" r:id="rId17"/>
    <p:sldId id="299" r:id="rId18"/>
    <p:sldId id="298" r:id="rId19"/>
    <p:sldId id="297" r:id="rId20"/>
    <p:sldId id="313" r:id="rId21"/>
    <p:sldId id="300" r:id="rId22"/>
    <p:sldId id="301" r:id="rId23"/>
    <p:sldId id="302" r:id="rId24"/>
    <p:sldId id="290" r:id="rId25"/>
    <p:sldId id="260" r:id="rId26"/>
    <p:sldId id="291" r:id="rId27"/>
    <p:sldId id="275" r:id="rId28"/>
    <p:sldId id="307" r:id="rId29"/>
    <p:sldId id="308" r:id="rId30"/>
    <p:sldId id="294" r:id="rId31"/>
    <p:sldId id="315" r:id="rId32"/>
    <p:sldId id="319" r:id="rId33"/>
    <p:sldId id="320" r:id="rId34"/>
    <p:sldId id="321" r:id="rId35"/>
    <p:sldId id="304" r:id="rId36"/>
    <p:sldId id="322" r:id="rId37"/>
    <p:sldId id="305" r:id="rId38"/>
  </p:sldIdLst>
  <p:sldSz cx="9144000" cy="6858000" type="screen4x3"/>
  <p:notesSz cx="9929813" cy="67897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p:scale>
          <a:sx n="111" d="100"/>
          <a:sy n="111" d="100"/>
        </p:scale>
        <p:origin x="-432" y="-30"/>
      </p:cViewPr>
      <p:guideLst>
        <p:guide orient="horz" pos="2160"/>
        <p:guide pos="2880"/>
      </p:guideLst>
    </p:cSldViewPr>
  </p:slideViewPr>
  <p:notesTextViewPr>
    <p:cViewPr>
      <p:scale>
        <a:sx n="1" d="1"/>
        <a:sy n="1" d="1"/>
      </p:scale>
      <p:origin x="0" y="0"/>
    </p:cViewPr>
  </p:notesTextViewPr>
  <p:sorterViewPr>
    <p:cViewPr>
      <p:scale>
        <a:sx n="100" d="100"/>
        <a:sy n="100" d="100"/>
      </p:scale>
      <p:origin x="0" y="80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oleObject" Target="file:///D:\G&amp;PA\Travel\JFE\2013\Aug%20ROK\Background%20research\RCA%20Trends%202003-2013.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G&amp;PA\Travel\JFE\2013\Aug%20ROK\Background%20research\RCA%20Trends%202003-2013.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G&amp;PA\RCA%20Programme\Trends%20in%20TC%20Support%20for%20RCA\Analysis%20RCA%20HC%20Budget%20Approvals%20TACC%202003_11%20ud.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AU"/>
              <a:t>Implementational Trends RCA Activities</a:t>
            </a:r>
          </a:p>
        </c:rich>
      </c:tx>
      <c:layout>
        <c:manualLayout>
          <c:xMode val="edge"/>
          <c:yMode val="edge"/>
          <c:x val="0.35231656953702667"/>
          <c:y val="2.0202009472524526E-2"/>
        </c:manualLayout>
      </c:layout>
      <c:overlay val="0"/>
      <c:spPr>
        <a:noFill/>
        <a:ln w="25400">
          <a:noFill/>
        </a:ln>
      </c:spPr>
    </c:title>
    <c:autoTitleDeleted val="0"/>
    <c:plotArea>
      <c:layout>
        <c:manualLayout>
          <c:layoutTarget val="inner"/>
          <c:xMode val="edge"/>
          <c:yMode val="edge"/>
          <c:x val="5.7915057915057917E-2"/>
          <c:y val="0.12457912457912458"/>
          <c:w val="0.72683397683397688"/>
          <c:h val="0.765993265993266"/>
        </c:manualLayout>
      </c:layout>
      <c:lineChart>
        <c:grouping val="standard"/>
        <c:varyColors val="0"/>
        <c:ser>
          <c:idx val="0"/>
          <c:order val="0"/>
          <c:tx>
            <c:v>Total No. Events</c:v>
          </c:tx>
          <c:spPr>
            <a:ln w="25400">
              <a:solidFill>
                <a:srgbClr val="000000"/>
              </a:solidFill>
              <a:prstDash val="solid"/>
            </a:ln>
          </c:spPr>
          <c:marker>
            <c:symbol val="diamond"/>
            <c:size val="7"/>
            <c:spPr>
              <a:solidFill>
                <a:srgbClr val="000080"/>
              </a:solidFill>
              <a:ln>
                <a:solidFill>
                  <a:srgbClr val="000080"/>
                </a:solidFill>
                <a:prstDash val="solid"/>
              </a:ln>
            </c:spPr>
          </c:marker>
          <c:cat>
            <c:numRef>
              <c:f>'Data (2)'!$B$6:$B$15</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'Data (2)'!$AB$6:$AB$15</c:f>
              <c:numCache>
                <c:formatCode>0</c:formatCode>
                <c:ptCount val="10"/>
                <c:pt idx="0">
                  <c:v>46</c:v>
                </c:pt>
                <c:pt idx="1">
                  <c:v>37</c:v>
                </c:pt>
                <c:pt idx="2">
                  <c:v>43</c:v>
                </c:pt>
                <c:pt idx="3">
                  <c:v>45</c:v>
                </c:pt>
                <c:pt idx="4">
                  <c:v>45</c:v>
                </c:pt>
                <c:pt idx="5">
                  <c:v>47</c:v>
                </c:pt>
                <c:pt idx="6">
                  <c:v>43</c:v>
                </c:pt>
                <c:pt idx="7">
                  <c:v>35</c:v>
                </c:pt>
                <c:pt idx="8" formatCode="General">
                  <c:v>31</c:v>
                </c:pt>
                <c:pt idx="9" formatCode="General">
                  <c:v>36</c:v>
                </c:pt>
              </c:numCache>
            </c:numRef>
          </c:val>
          <c:smooth val="0"/>
        </c:ser>
        <c:ser>
          <c:idx val="1"/>
          <c:order val="1"/>
          <c:tx>
            <c:v>Total No. RTCs</c:v>
          </c:tx>
          <c:spPr>
            <a:ln w="25400">
              <a:solidFill>
                <a:srgbClr val="00FF00"/>
              </a:solidFill>
              <a:prstDash val="solid"/>
            </a:ln>
          </c:spPr>
          <c:marker>
            <c:symbol val="square"/>
            <c:size val="7"/>
            <c:spPr>
              <a:solidFill>
                <a:srgbClr val="00FF00"/>
              </a:solidFill>
              <a:ln>
                <a:solidFill>
                  <a:srgbClr val="FF00FF"/>
                </a:solidFill>
                <a:prstDash val="solid"/>
              </a:ln>
            </c:spPr>
          </c:marker>
          <c:cat>
            <c:numRef>
              <c:f>'Data (2)'!$B$6:$B$15</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'Data (2)'!$J$6:$J$15</c:f>
              <c:numCache>
                <c:formatCode>General</c:formatCode>
                <c:ptCount val="10"/>
                <c:pt idx="0">
                  <c:v>22</c:v>
                </c:pt>
                <c:pt idx="1">
                  <c:v>13</c:v>
                </c:pt>
                <c:pt idx="2">
                  <c:v>15</c:v>
                </c:pt>
                <c:pt idx="3">
                  <c:v>27</c:v>
                </c:pt>
                <c:pt idx="4">
                  <c:v>16</c:v>
                </c:pt>
                <c:pt idx="5">
                  <c:v>18</c:v>
                </c:pt>
                <c:pt idx="6">
                  <c:v>13</c:v>
                </c:pt>
                <c:pt idx="7">
                  <c:v>12</c:v>
                </c:pt>
                <c:pt idx="8">
                  <c:v>12</c:v>
                </c:pt>
                <c:pt idx="9">
                  <c:v>16</c:v>
                </c:pt>
              </c:numCache>
            </c:numRef>
          </c:val>
          <c:smooth val="0"/>
        </c:ser>
        <c:ser>
          <c:idx val="2"/>
          <c:order val="2"/>
          <c:tx>
            <c:v>Total No. Project Meetings</c:v>
          </c:tx>
          <c:spPr>
            <a:ln w="25400">
              <a:solidFill>
                <a:srgbClr val="FFFF00"/>
              </a:solidFill>
              <a:prstDash val="solid"/>
            </a:ln>
          </c:spPr>
          <c:marker>
            <c:symbol val="triangle"/>
            <c:size val="7"/>
            <c:spPr>
              <a:solidFill>
                <a:srgbClr val="FFFF00"/>
              </a:solidFill>
              <a:ln>
                <a:solidFill>
                  <a:srgbClr val="FFFF00"/>
                </a:solidFill>
                <a:prstDash val="solid"/>
              </a:ln>
            </c:spPr>
          </c:marker>
          <c:cat>
            <c:numRef>
              <c:f>'Data (2)'!$B$6:$B$15</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'Data (2)'!$F$6:$F$15</c:f>
              <c:numCache>
                <c:formatCode>General</c:formatCode>
                <c:ptCount val="10"/>
                <c:pt idx="0">
                  <c:v>18</c:v>
                </c:pt>
                <c:pt idx="1">
                  <c:v>11</c:v>
                </c:pt>
                <c:pt idx="2">
                  <c:v>13</c:v>
                </c:pt>
                <c:pt idx="3">
                  <c:v>6</c:v>
                </c:pt>
                <c:pt idx="4">
                  <c:v>18</c:v>
                </c:pt>
                <c:pt idx="5">
                  <c:v>11</c:v>
                </c:pt>
                <c:pt idx="6">
                  <c:v>16</c:v>
                </c:pt>
                <c:pt idx="7">
                  <c:v>6</c:v>
                </c:pt>
                <c:pt idx="8">
                  <c:v>11</c:v>
                </c:pt>
                <c:pt idx="9">
                  <c:v>16</c:v>
                </c:pt>
              </c:numCache>
            </c:numRef>
          </c:val>
          <c:smooth val="0"/>
        </c:ser>
        <c:ser>
          <c:idx val="3"/>
          <c:order val="3"/>
          <c:tx>
            <c:v>Total No. Technical Meetings</c:v>
          </c:tx>
          <c:spPr>
            <a:ln w="25400">
              <a:solidFill>
                <a:srgbClr val="00CCFF"/>
              </a:solidFill>
              <a:prstDash val="solid"/>
            </a:ln>
          </c:spPr>
          <c:marker>
            <c:symbol val="x"/>
            <c:size val="7"/>
            <c:spPr>
              <a:solidFill>
                <a:srgbClr val="00CCFF"/>
              </a:solidFill>
              <a:ln>
                <a:solidFill>
                  <a:srgbClr val="00FFFF"/>
                </a:solidFill>
                <a:prstDash val="solid"/>
              </a:ln>
            </c:spPr>
          </c:marker>
          <c:cat>
            <c:numRef>
              <c:f>'Data (2)'!$B$6:$B$15</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'Data (2)'!$D$6:$D$15</c:f>
              <c:numCache>
                <c:formatCode>General</c:formatCode>
                <c:ptCount val="10"/>
                <c:pt idx="0">
                  <c:v>4</c:v>
                </c:pt>
                <c:pt idx="1">
                  <c:v>11</c:v>
                </c:pt>
                <c:pt idx="2">
                  <c:v>12</c:v>
                </c:pt>
                <c:pt idx="3">
                  <c:v>9</c:v>
                </c:pt>
                <c:pt idx="4">
                  <c:v>9</c:v>
                </c:pt>
                <c:pt idx="5">
                  <c:v>16</c:v>
                </c:pt>
                <c:pt idx="6">
                  <c:v>11</c:v>
                </c:pt>
                <c:pt idx="7">
                  <c:v>15</c:v>
                </c:pt>
                <c:pt idx="8">
                  <c:v>6</c:v>
                </c:pt>
                <c:pt idx="9">
                  <c:v>2</c:v>
                </c:pt>
              </c:numCache>
            </c:numRef>
          </c:val>
          <c:smooth val="0"/>
        </c:ser>
        <c:ser>
          <c:idx val="4"/>
          <c:order val="4"/>
          <c:tx>
            <c:v>Total No. Policy Meetings</c:v>
          </c:tx>
          <c:spPr>
            <a:ln w="25400">
              <a:solidFill>
                <a:srgbClr val="FF0000"/>
              </a:solidFill>
              <a:prstDash val="solid"/>
            </a:ln>
          </c:spPr>
          <c:marker>
            <c:symbol val="star"/>
            <c:size val="7"/>
            <c:spPr>
              <a:solidFill>
                <a:srgbClr val="FF0000"/>
              </a:solidFill>
              <a:ln>
                <a:solidFill>
                  <a:srgbClr val="800080"/>
                </a:solidFill>
                <a:prstDash val="solid"/>
              </a:ln>
            </c:spPr>
          </c:marker>
          <c:cat>
            <c:numRef>
              <c:f>'Data (2)'!$B$6:$B$15</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'Data (2)'!$C$6:$C$15</c:f>
              <c:numCache>
                <c:formatCode>General</c:formatCode>
                <c:ptCount val="10"/>
                <c:pt idx="0">
                  <c:v>2</c:v>
                </c:pt>
                <c:pt idx="1">
                  <c:v>2</c:v>
                </c:pt>
                <c:pt idx="2">
                  <c:v>3</c:v>
                </c:pt>
                <c:pt idx="3">
                  <c:v>3</c:v>
                </c:pt>
                <c:pt idx="4">
                  <c:v>2</c:v>
                </c:pt>
                <c:pt idx="5">
                  <c:v>2</c:v>
                </c:pt>
                <c:pt idx="6">
                  <c:v>3</c:v>
                </c:pt>
                <c:pt idx="7">
                  <c:v>2</c:v>
                </c:pt>
                <c:pt idx="8">
                  <c:v>2</c:v>
                </c:pt>
                <c:pt idx="9">
                  <c:v>2</c:v>
                </c:pt>
              </c:numCache>
            </c:numRef>
          </c:val>
          <c:smooth val="0"/>
        </c:ser>
        <c:dLbls>
          <c:showLegendKey val="0"/>
          <c:showVal val="0"/>
          <c:showCatName val="0"/>
          <c:showSerName val="0"/>
          <c:showPercent val="0"/>
          <c:showBubbleSize val="0"/>
        </c:dLbls>
        <c:marker val="1"/>
        <c:smooth val="0"/>
        <c:axId val="45985280"/>
        <c:axId val="99148928"/>
      </c:lineChart>
      <c:catAx>
        <c:axId val="45985280"/>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AU"/>
                  <a:t>Year</a:t>
                </a:r>
              </a:p>
            </c:rich>
          </c:tx>
          <c:layout>
            <c:manualLayout>
              <c:xMode val="edge"/>
              <c:yMode val="edge"/>
              <c:x val="0.40540542184411799"/>
              <c:y val="0.9427608551367280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99148928"/>
        <c:crosses val="autoZero"/>
        <c:auto val="1"/>
        <c:lblAlgn val="ctr"/>
        <c:lblOffset val="100"/>
        <c:tickLblSkip val="1"/>
        <c:tickMarkSkip val="1"/>
        <c:noMultiLvlLbl val="0"/>
      </c:catAx>
      <c:valAx>
        <c:axId val="99148928"/>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AU"/>
                  <a:t>No. Events</a:t>
                </a:r>
              </a:p>
            </c:rich>
          </c:tx>
          <c:layout>
            <c:manualLayout>
              <c:xMode val="edge"/>
              <c:yMode val="edge"/>
              <c:x val="1.061781101024253E-2"/>
              <c:y val="0.4478114460231985"/>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45985280"/>
        <c:crosses val="autoZero"/>
        <c:crossBetween val="between"/>
      </c:valAx>
      <c:spPr>
        <a:solidFill>
          <a:srgbClr val="C0C0C0"/>
        </a:solidFill>
        <a:ln w="12700">
          <a:solidFill>
            <a:srgbClr val="808080"/>
          </a:solidFill>
          <a:prstDash val="solid"/>
        </a:ln>
      </c:spPr>
    </c:plotArea>
    <c:legend>
      <c:legendPos val="r"/>
      <c:layout>
        <c:manualLayout>
          <c:xMode val="edge"/>
          <c:yMode val="edge"/>
          <c:x val="0.79536681023991629"/>
          <c:y val="0.40516173022183344"/>
          <c:w val="0.20077223208403416"/>
          <c:h val="0.26824434932411068"/>
        </c:manualLayout>
      </c:layout>
      <c:overlay val="0"/>
      <c:spPr>
        <a:solidFill>
          <a:schemeClr val="bg1">
            <a:lumMod val="85000"/>
          </a:schemeClr>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ko-KR"/>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ko-K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AU"/>
              <a:t>Variation in Project Activities 2005 to 2012
 </a:t>
            </a:r>
          </a:p>
        </c:rich>
      </c:tx>
      <c:layout>
        <c:manualLayout>
          <c:xMode val="edge"/>
          <c:yMode val="edge"/>
          <c:x val="0.34459451988791251"/>
          <c:y val="2.0202095311441886E-2"/>
        </c:manualLayout>
      </c:layout>
      <c:overlay val="0"/>
      <c:spPr>
        <a:noFill/>
        <a:ln w="25400">
          <a:noFill/>
        </a:ln>
      </c:spPr>
    </c:title>
    <c:autoTitleDeleted val="0"/>
    <c:plotArea>
      <c:layout>
        <c:manualLayout>
          <c:layoutTarget val="inner"/>
          <c:xMode val="edge"/>
          <c:yMode val="edge"/>
          <c:x val="6.7567567567567571E-2"/>
          <c:y val="0.12457912457912458"/>
          <c:w val="0.71525096525096521"/>
          <c:h val="0.76936026936026936"/>
        </c:manualLayout>
      </c:layout>
      <c:lineChart>
        <c:grouping val="standard"/>
        <c:varyColors val="0"/>
        <c:ser>
          <c:idx val="0"/>
          <c:order val="0"/>
          <c:tx>
            <c:v>Average No.Tech Meetings/project</c:v>
          </c:tx>
          <c:spPr>
            <a:ln w="25400">
              <a:solidFill>
                <a:srgbClr val="FF0000"/>
              </a:solidFill>
              <a:prstDash val="solid"/>
            </a:ln>
          </c:spPr>
          <c:marker>
            <c:symbol val="diamond"/>
            <c:size val="7"/>
            <c:spPr>
              <a:solidFill>
                <a:srgbClr val="FF0000"/>
              </a:solidFill>
              <a:ln>
                <a:solidFill>
                  <a:srgbClr val="000080"/>
                </a:solidFill>
                <a:prstDash val="solid"/>
              </a:ln>
            </c:spPr>
          </c:marker>
          <c:cat>
            <c:numRef>
              <c:f>'Data (2)'!$B$8:$B$15</c:f>
              <c:numCache>
                <c:formatCode>General</c:formatCode>
                <c:ptCount val="8"/>
                <c:pt idx="0">
                  <c:v>2005</c:v>
                </c:pt>
                <c:pt idx="1">
                  <c:v>2006</c:v>
                </c:pt>
                <c:pt idx="2">
                  <c:v>2007</c:v>
                </c:pt>
                <c:pt idx="3">
                  <c:v>2008</c:v>
                </c:pt>
                <c:pt idx="4">
                  <c:v>2009</c:v>
                </c:pt>
                <c:pt idx="5">
                  <c:v>2010</c:v>
                </c:pt>
                <c:pt idx="6">
                  <c:v>2011</c:v>
                </c:pt>
                <c:pt idx="7">
                  <c:v>2012</c:v>
                </c:pt>
              </c:numCache>
            </c:numRef>
          </c:cat>
          <c:val>
            <c:numRef>
              <c:f>'Data (2)'!$E$8:$E$15</c:f>
              <c:numCache>
                <c:formatCode>0.00</c:formatCode>
                <c:ptCount val="8"/>
                <c:pt idx="0">
                  <c:v>0.46153846153846156</c:v>
                </c:pt>
                <c:pt idx="1">
                  <c:v>0.40909090909090912</c:v>
                </c:pt>
                <c:pt idx="2">
                  <c:v>0.42857142857142855</c:v>
                </c:pt>
                <c:pt idx="3">
                  <c:v>1</c:v>
                </c:pt>
                <c:pt idx="4">
                  <c:v>0.73333333333333328</c:v>
                </c:pt>
                <c:pt idx="5">
                  <c:v>1.0714285714285714</c:v>
                </c:pt>
                <c:pt idx="6" formatCode="General">
                  <c:v>0.4</c:v>
                </c:pt>
                <c:pt idx="7" formatCode="General">
                  <c:v>0.1</c:v>
                </c:pt>
              </c:numCache>
            </c:numRef>
          </c:val>
          <c:smooth val="0"/>
        </c:ser>
        <c:ser>
          <c:idx val="1"/>
          <c:order val="1"/>
          <c:tx>
            <c:v>Average No. Project Meetings/project</c:v>
          </c:tx>
          <c:spPr>
            <a:ln w="25400">
              <a:solidFill>
                <a:srgbClr val="00FF00"/>
              </a:solidFill>
              <a:prstDash val="solid"/>
            </a:ln>
          </c:spPr>
          <c:marker>
            <c:symbol val="square"/>
            <c:size val="7"/>
            <c:spPr>
              <a:solidFill>
                <a:srgbClr val="00FF00"/>
              </a:solidFill>
              <a:ln>
                <a:solidFill>
                  <a:srgbClr val="00FF00"/>
                </a:solidFill>
                <a:prstDash val="solid"/>
              </a:ln>
            </c:spPr>
          </c:marker>
          <c:cat>
            <c:numRef>
              <c:f>'Data (2)'!$B$8:$B$15</c:f>
              <c:numCache>
                <c:formatCode>General</c:formatCode>
                <c:ptCount val="8"/>
                <c:pt idx="0">
                  <c:v>2005</c:v>
                </c:pt>
                <c:pt idx="1">
                  <c:v>2006</c:v>
                </c:pt>
                <c:pt idx="2">
                  <c:v>2007</c:v>
                </c:pt>
                <c:pt idx="3">
                  <c:v>2008</c:v>
                </c:pt>
                <c:pt idx="4">
                  <c:v>2009</c:v>
                </c:pt>
                <c:pt idx="5">
                  <c:v>2010</c:v>
                </c:pt>
                <c:pt idx="6">
                  <c:v>2011</c:v>
                </c:pt>
                <c:pt idx="7">
                  <c:v>2012</c:v>
                </c:pt>
              </c:numCache>
            </c:numRef>
          </c:cat>
          <c:val>
            <c:numRef>
              <c:f>'Data (2)'!$G$8:$G$15</c:f>
              <c:numCache>
                <c:formatCode>0.00</c:formatCode>
                <c:ptCount val="8"/>
                <c:pt idx="0">
                  <c:v>0.5</c:v>
                </c:pt>
                <c:pt idx="1">
                  <c:v>0.27272727272727271</c:v>
                </c:pt>
                <c:pt idx="2">
                  <c:v>0.8571428571428571</c:v>
                </c:pt>
                <c:pt idx="3">
                  <c:v>0.6875</c:v>
                </c:pt>
                <c:pt idx="4">
                  <c:v>1.0666666666666667</c:v>
                </c:pt>
                <c:pt idx="5">
                  <c:v>0.42857142857142855</c:v>
                </c:pt>
                <c:pt idx="6">
                  <c:v>0.73333333333333328</c:v>
                </c:pt>
                <c:pt idx="7" formatCode="General">
                  <c:v>0.8</c:v>
                </c:pt>
              </c:numCache>
            </c:numRef>
          </c:val>
          <c:smooth val="0"/>
        </c:ser>
        <c:ser>
          <c:idx val="2"/>
          <c:order val="2"/>
          <c:tx>
            <c:v>Average No. RTCs/project</c:v>
          </c:tx>
          <c:spPr>
            <a:ln w="25400">
              <a:solidFill>
                <a:srgbClr val="FFFF00"/>
              </a:solidFill>
              <a:prstDash val="solid"/>
            </a:ln>
          </c:spPr>
          <c:marker>
            <c:symbol val="triangle"/>
            <c:size val="7"/>
            <c:spPr>
              <a:solidFill>
                <a:srgbClr val="FFFF00"/>
              </a:solidFill>
              <a:ln>
                <a:solidFill>
                  <a:srgbClr val="FFFF00"/>
                </a:solidFill>
                <a:prstDash val="solid"/>
              </a:ln>
            </c:spPr>
          </c:marker>
          <c:cat>
            <c:numRef>
              <c:f>'Data (2)'!$B$8:$B$15</c:f>
              <c:numCache>
                <c:formatCode>General</c:formatCode>
                <c:ptCount val="8"/>
                <c:pt idx="0">
                  <c:v>2005</c:v>
                </c:pt>
                <c:pt idx="1">
                  <c:v>2006</c:v>
                </c:pt>
                <c:pt idx="2">
                  <c:v>2007</c:v>
                </c:pt>
                <c:pt idx="3">
                  <c:v>2008</c:v>
                </c:pt>
                <c:pt idx="4">
                  <c:v>2009</c:v>
                </c:pt>
                <c:pt idx="5">
                  <c:v>2010</c:v>
                </c:pt>
                <c:pt idx="6">
                  <c:v>2011</c:v>
                </c:pt>
                <c:pt idx="7">
                  <c:v>2012</c:v>
                </c:pt>
              </c:numCache>
            </c:numRef>
          </c:cat>
          <c:val>
            <c:numRef>
              <c:f>'Data (2)'!$K$8:$K$15</c:f>
              <c:numCache>
                <c:formatCode>0.00</c:formatCode>
                <c:ptCount val="8"/>
                <c:pt idx="0">
                  <c:v>0.57692307692307687</c:v>
                </c:pt>
                <c:pt idx="1">
                  <c:v>1.2272727272727273</c:v>
                </c:pt>
                <c:pt idx="2">
                  <c:v>0.76190476190476186</c:v>
                </c:pt>
                <c:pt idx="3">
                  <c:v>1.125</c:v>
                </c:pt>
                <c:pt idx="4">
                  <c:v>0.8666666666666667</c:v>
                </c:pt>
                <c:pt idx="5">
                  <c:v>0.8571428571428571</c:v>
                </c:pt>
                <c:pt idx="6" formatCode="General">
                  <c:v>0.8</c:v>
                </c:pt>
                <c:pt idx="7" formatCode="General">
                  <c:v>0.8</c:v>
                </c:pt>
              </c:numCache>
            </c:numRef>
          </c:val>
          <c:smooth val="0"/>
        </c:ser>
        <c:ser>
          <c:idx val="3"/>
          <c:order val="3"/>
          <c:tx>
            <c:v>Average No. Field Missions/project</c:v>
          </c:tx>
          <c:spPr>
            <a:ln w="25400">
              <a:solidFill>
                <a:srgbClr val="0000FF"/>
              </a:solidFill>
              <a:prstDash val="solid"/>
            </a:ln>
          </c:spPr>
          <c:marker>
            <c:symbol val="x"/>
            <c:size val="7"/>
            <c:spPr>
              <a:solidFill>
                <a:srgbClr val="0000FF"/>
              </a:solidFill>
              <a:ln>
                <a:solidFill>
                  <a:srgbClr val="0000FF"/>
                </a:solidFill>
                <a:prstDash val="solid"/>
              </a:ln>
            </c:spPr>
          </c:marker>
          <c:cat>
            <c:numRef>
              <c:f>'Data (2)'!$B$8:$B$15</c:f>
              <c:numCache>
                <c:formatCode>General</c:formatCode>
                <c:ptCount val="8"/>
                <c:pt idx="0">
                  <c:v>2005</c:v>
                </c:pt>
                <c:pt idx="1">
                  <c:v>2006</c:v>
                </c:pt>
                <c:pt idx="2">
                  <c:v>2007</c:v>
                </c:pt>
                <c:pt idx="3">
                  <c:v>2008</c:v>
                </c:pt>
                <c:pt idx="4">
                  <c:v>2009</c:v>
                </c:pt>
                <c:pt idx="5">
                  <c:v>2010</c:v>
                </c:pt>
                <c:pt idx="6">
                  <c:v>2011</c:v>
                </c:pt>
                <c:pt idx="7">
                  <c:v>2012</c:v>
                </c:pt>
              </c:numCache>
            </c:numRef>
          </c:cat>
          <c:val>
            <c:numRef>
              <c:f>'Data (2)'!$Q$8:$Q$15</c:f>
              <c:numCache>
                <c:formatCode>0.00</c:formatCode>
                <c:ptCount val="8"/>
                <c:pt idx="0">
                  <c:v>3.1153846153846154</c:v>
                </c:pt>
                <c:pt idx="1">
                  <c:v>2.1363636363636362</c:v>
                </c:pt>
                <c:pt idx="2">
                  <c:v>1.2857142857142858</c:v>
                </c:pt>
                <c:pt idx="3">
                  <c:v>1</c:v>
                </c:pt>
                <c:pt idx="4">
                  <c:v>0.53333333333333333</c:v>
                </c:pt>
                <c:pt idx="5">
                  <c:v>1.6428571428571428</c:v>
                </c:pt>
                <c:pt idx="6" formatCode="General">
                  <c:v>1.2</c:v>
                </c:pt>
                <c:pt idx="7" formatCode="General">
                  <c:v>1.1000000000000001</c:v>
                </c:pt>
              </c:numCache>
            </c:numRef>
          </c:val>
          <c:smooth val="0"/>
        </c:ser>
        <c:dLbls>
          <c:showLegendKey val="0"/>
          <c:showVal val="0"/>
          <c:showCatName val="0"/>
          <c:showSerName val="0"/>
          <c:showPercent val="0"/>
          <c:showBubbleSize val="0"/>
        </c:dLbls>
        <c:marker val="1"/>
        <c:smooth val="0"/>
        <c:axId val="45915136"/>
        <c:axId val="99151232"/>
      </c:lineChart>
      <c:catAx>
        <c:axId val="4591513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AU"/>
                  <a:t>Year</a:t>
                </a:r>
              </a:p>
            </c:rich>
          </c:tx>
          <c:layout>
            <c:manualLayout>
              <c:xMode val="edge"/>
              <c:yMode val="edge"/>
              <c:x val="0.40926633446181543"/>
              <c:y val="0.9461279228797917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99151232"/>
        <c:crosses val="autoZero"/>
        <c:auto val="1"/>
        <c:lblAlgn val="ctr"/>
        <c:lblOffset val="100"/>
        <c:tickLblSkip val="1"/>
        <c:tickMarkSkip val="1"/>
        <c:noMultiLvlLbl val="0"/>
      </c:catAx>
      <c:valAx>
        <c:axId val="99151232"/>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AU"/>
                  <a:t>Number</a:t>
                </a:r>
              </a:p>
            </c:rich>
          </c:tx>
          <c:layout>
            <c:manualLayout>
              <c:xMode val="edge"/>
              <c:yMode val="edge"/>
              <c:x val="9.6525035819797888E-3"/>
              <c:y val="0.46296291378417498"/>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45915136"/>
        <c:crosses val="autoZero"/>
        <c:crossBetween val="between"/>
      </c:valAx>
      <c:spPr>
        <a:solidFill>
          <a:srgbClr val="C0C0C0"/>
        </a:solidFill>
        <a:ln w="12700">
          <a:solidFill>
            <a:srgbClr val="808080"/>
          </a:solidFill>
          <a:prstDash val="solid"/>
        </a:ln>
      </c:spPr>
    </c:plotArea>
    <c:legend>
      <c:legendPos val="r"/>
      <c:layout>
        <c:manualLayout>
          <c:xMode val="edge"/>
          <c:yMode val="edge"/>
          <c:x val="0.74440507436570424"/>
          <c:y val="0.30863288100234137"/>
          <c:w val="0.250768567123554"/>
          <c:h val="0.2721752254713527"/>
        </c:manualLayout>
      </c:layout>
      <c:overlay val="0"/>
      <c:spPr>
        <a:solidFill>
          <a:schemeClr val="bg1">
            <a:lumMod val="85000"/>
          </a:schemeClr>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ko-KR"/>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ko-K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AU"/>
              <a:t>Variation of TCAP Regional and RCA Hard Core Budgets 2003 to 2011</a:t>
            </a:r>
          </a:p>
        </c:rich>
      </c:tx>
      <c:layout>
        <c:manualLayout>
          <c:xMode val="edge"/>
          <c:yMode val="edge"/>
          <c:x val="0.22337126744891384"/>
          <c:y val="2.0338905828089615E-2"/>
        </c:manualLayout>
      </c:layout>
      <c:overlay val="0"/>
      <c:spPr>
        <a:noFill/>
        <a:ln w="25400">
          <a:noFill/>
        </a:ln>
      </c:spPr>
    </c:title>
    <c:autoTitleDeleted val="0"/>
    <c:plotArea>
      <c:layout>
        <c:manualLayout>
          <c:layoutTarget val="inner"/>
          <c:xMode val="edge"/>
          <c:yMode val="edge"/>
          <c:x val="8.8934850051706302E-2"/>
          <c:y val="0.12542372881355932"/>
          <c:w val="0.69389865563598763"/>
          <c:h val="0.80508474576271183"/>
        </c:manualLayout>
      </c:layout>
      <c:lineChart>
        <c:grouping val="standard"/>
        <c:varyColors val="0"/>
        <c:ser>
          <c:idx val="0"/>
          <c:order val="0"/>
          <c:tx>
            <c:v>RCA HC Budget</c:v>
          </c:tx>
          <c:spPr>
            <a:ln w="38100">
              <a:solidFill>
                <a:srgbClr val="0000FF"/>
              </a:solidFill>
              <a:prstDash val="solid"/>
            </a:ln>
          </c:spPr>
          <c:marker>
            <c:symbol val="diamond"/>
            <c:size val="9"/>
            <c:spPr>
              <a:solidFill>
                <a:srgbClr val="0000FF"/>
              </a:solidFill>
              <a:ln>
                <a:solidFill>
                  <a:srgbClr val="0000FF"/>
                </a:solidFill>
                <a:prstDash val="solid"/>
              </a:ln>
            </c:spPr>
          </c:marker>
          <c:cat>
            <c:numRef>
              <c:f>DATA!$C$2:$K$2</c:f>
              <c:numCache>
                <c:formatCode>General</c:formatCode>
                <c:ptCount val="9"/>
                <c:pt idx="0">
                  <c:v>2003</c:v>
                </c:pt>
                <c:pt idx="1">
                  <c:v>2004</c:v>
                </c:pt>
                <c:pt idx="2">
                  <c:v>2005</c:v>
                </c:pt>
                <c:pt idx="3">
                  <c:v>2006</c:v>
                </c:pt>
                <c:pt idx="4">
                  <c:v>2007</c:v>
                </c:pt>
                <c:pt idx="5">
                  <c:v>2008</c:v>
                </c:pt>
                <c:pt idx="6">
                  <c:v>2009</c:v>
                </c:pt>
                <c:pt idx="7">
                  <c:v>2010</c:v>
                </c:pt>
                <c:pt idx="8">
                  <c:v>2011</c:v>
                </c:pt>
              </c:numCache>
            </c:numRef>
          </c:cat>
          <c:val>
            <c:numRef>
              <c:f>DATA!$C$3:$K$3</c:f>
              <c:numCache>
                <c:formatCode>"$"#,##0</c:formatCode>
                <c:ptCount val="9"/>
                <c:pt idx="0">
                  <c:v>2721072</c:v>
                </c:pt>
                <c:pt idx="1">
                  <c:v>2521472</c:v>
                </c:pt>
                <c:pt idx="2">
                  <c:v>2307650</c:v>
                </c:pt>
                <c:pt idx="3">
                  <c:v>2373020</c:v>
                </c:pt>
                <c:pt idx="4">
                  <c:v>2238620</c:v>
                </c:pt>
                <c:pt idx="5">
                  <c:v>2207729</c:v>
                </c:pt>
                <c:pt idx="6">
                  <c:v>2192776</c:v>
                </c:pt>
                <c:pt idx="7">
                  <c:v>1827985</c:v>
                </c:pt>
                <c:pt idx="8">
                  <c:v>1903920</c:v>
                </c:pt>
              </c:numCache>
            </c:numRef>
          </c:val>
          <c:smooth val="0"/>
        </c:ser>
        <c:ser>
          <c:idx val="1"/>
          <c:order val="1"/>
          <c:tx>
            <c:v>TCAP HC Regional Budget</c:v>
          </c:tx>
          <c:spPr>
            <a:ln w="38100">
              <a:solidFill>
                <a:srgbClr val="FF0000"/>
              </a:solidFill>
              <a:prstDash val="solid"/>
            </a:ln>
          </c:spPr>
          <c:marker>
            <c:symbol val="square"/>
            <c:size val="9"/>
            <c:spPr>
              <a:solidFill>
                <a:srgbClr val="FF0000"/>
              </a:solidFill>
              <a:ln>
                <a:solidFill>
                  <a:srgbClr val="FF0000"/>
                </a:solidFill>
                <a:prstDash val="solid"/>
              </a:ln>
            </c:spPr>
          </c:marker>
          <c:cat>
            <c:numRef>
              <c:f>DATA!$C$2:$K$2</c:f>
              <c:numCache>
                <c:formatCode>General</c:formatCode>
                <c:ptCount val="9"/>
                <c:pt idx="0">
                  <c:v>2003</c:v>
                </c:pt>
                <c:pt idx="1">
                  <c:v>2004</c:v>
                </c:pt>
                <c:pt idx="2">
                  <c:v>2005</c:v>
                </c:pt>
                <c:pt idx="3">
                  <c:v>2006</c:v>
                </c:pt>
                <c:pt idx="4">
                  <c:v>2007</c:v>
                </c:pt>
                <c:pt idx="5">
                  <c:v>2008</c:v>
                </c:pt>
                <c:pt idx="6">
                  <c:v>2009</c:v>
                </c:pt>
                <c:pt idx="7">
                  <c:v>2010</c:v>
                </c:pt>
                <c:pt idx="8">
                  <c:v>2011</c:v>
                </c:pt>
              </c:numCache>
            </c:numRef>
          </c:cat>
          <c:val>
            <c:numRef>
              <c:f>DATA!$C$4:$K$4</c:f>
              <c:numCache>
                <c:formatCode>"$"#,##0</c:formatCode>
                <c:ptCount val="9"/>
                <c:pt idx="0">
                  <c:v>5656360</c:v>
                </c:pt>
                <c:pt idx="1">
                  <c:v>5705824</c:v>
                </c:pt>
                <c:pt idx="2">
                  <c:v>4839670</c:v>
                </c:pt>
                <c:pt idx="3">
                  <c:v>4850460</c:v>
                </c:pt>
                <c:pt idx="4">
                  <c:v>7017714</c:v>
                </c:pt>
                <c:pt idx="5">
                  <c:v>6717904</c:v>
                </c:pt>
                <c:pt idx="6">
                  <c:v>8024140</c:v>
                </c:pt>
                <c:pt idx="7">
                  <c:v>7793662</c:v>
                </c:pt>
                <c:pt idx="8">
                  <c:v>7476960</c:v>
                </c:pt>
              </c:numCache>
            </c:numRef>
          </c:val>
          <c:smooth val="0"/>
        </c:ser>
        <c:dLbls>
          <c:showLegendKey val="0"/>
          <c:showVal val="0"/>
          <c:showCatName val="0"/>
          <c:showSerName val="0"/>
          <c:showPercent val="0"/>
          <c:showBubbleSize val="0"/>
        </c:dLbls>
        <c:marker val="1"/>
        <c:smooth val="0"/>
        <c:axId val="45914112"/>
        <c:axId val="99153536"/>
      </c:lineChart>
      <c:catAx>
        <c:axId val="4591411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99153536"/>
        <c:crosses val="autoZero"/>
        <c:auto val="1"/>
        <c:lblAlgn val="ctr"/>
        <c:lblOffset val="100"/>
        <c:tickLblSkip val="1"/>
        <c:tickMarkSkip val="1"/>
        <c:noMultiLvlLbl val="0"/>
      </c:catAx>
      <c:valAx>
        <c:axId val="99153536"/>
        <c:scaling>
          <c:orientation val="minMax"/>
        </c:scaling>
        <c:delete val="0"/>
        <c:axPos val="l"/>
        <c:majorGridlines>
          <c:spPr>
            <a:ln w="3175">
              <a:solidFill>
                <a:srgbClr val="000000"/>
              </a:solidFill>
              <a:prstDash val="solid"/>
            </a:ln>
          </c:spPr>
        </c:majorGridlines>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ko-KR"/>
          </a:p>
        </c:txPr>
        <c:crossAx val="45914112"/>
        <c:crosses val="autoZero"/>
        <c:crossBetween val="between"/>
      </c:valAx>
      <c:spPr>
        <a:solidFill>
          <a:srgbClr val="C0C0C0"/>
        </a:solidFill>
        <a:ln w="12700">
          <a:solidFill>
            <a:srgbClr val="808080"/>
          </a:solidFill>
          <a:prstDash val="solid"/>
        </a:ln>
      </c:spPr>
    </c:plotArea>
    <c:legend>
      <c:legendPos val="r"/>
      <c:layout>
        <c:manualLayout>
          <c:xMode val="edge"/>
          <c:yMode val="edge"/>
          <c:x val="0.79420884243572376"/>
          <c:y val="0.49152539658018773"/>
          <c:w val="0.20165461644693605"/>
          <c:h val="7.2881375841195639E-2"/>
        </c:manualLayout>
      </c:layout>
      <c:overlay val="0"/>
      <c:spPr>
        <a:solidFill>
          <a:schemeClr val="bg1">
            <a:lumMod val="85000"/>
          </a:schemeClr>
        </a:solidFill>
        <a:ln w="3175">
          <a:solidFill>
            <a:srgbClr val="000000"/>
          </a:solidFill>
          <a:prstDash val="solid"/>
        </a:ln>
      </c:spPr>
      <c:txPr>
        <a:bodyPr/>
        <a:lstStyle/>
        <a:p>
          <a:pPr>
            <a:defRPr sz="845" b="0" i="0" u="none" strike="noStrike" baseline="0">
              <a:solidFill>
                <a:srgbClr val="000000"/>
              </a:solidFill>
              <a:latin typeface="Arial"/>
              <a:ea typeface="Arial"/>
              <a:cs typeface="Arial"/>
            </a:defRPr>
          </a:pPr>
          <a:endParaRPr lang="ko-KR"/>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ko-K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919" cy="339487"/>
          </a:xfrm>
          <a:prstGeom prst="rect">
            <a:avLst/>
          </a:prstGeom>
        </p:spPr>
        <p:txBody>
          <a:bodyPr vert="horz" lIns="91741" tIns="45869" rIns="91741" bIns="45869" rtlCol="0"/>
          <a:lstStyle>
            <a:lvl1pPr algn="l">
              <a:defRPr sz="1200"/>
            </a:lvl1pPr>
          </a:lstStyle>
          <a:p>
            <a:endParaRPr lang="en-AU"/>
          </a:p>
        </p:txBody>
      </p:sp>
      <p:sp>
        <p:nvSpPr>
          <p:cNvPr id="3" name="Date Placeholder 2"/>
          <p:cNvSpPr>
            <a:spLocks noGrp="1"/>
          </p:cNvSpPr>
          <p:nvPr>
            <p:ph type="dt" sz="quarter" idx="1"/>
          </p:nvPr>
        </p:nvSpPr>
        <p:spPr>
          <a:xfrm>
            <a:off x="5624597" y="1"/>
            <a:ext cx="4302919" cy="339487"/>
          </a:xfrm>
          <a:prstGeom prst="rect">
            <a:avLst/>
          </a:prstGeom>
        </p:spPr>
        <p:txBody>
          <a:bodyPr vert="horz" lIns="91741" tIns="45869" rIns="91741" bIns="45869" rtlCol="0"/>
          <a:lstStyle>
            <a:lvl1pPr algn="r">
              <a:defRPr sz="1200"/>
            </a:lvl1pPr>
          </a:lstStyle>
          <a:p>
            <a:fld id="{03B79DC8-642B-4FEE-AA35-D5DEE92A4296}" type="datetimeFigureOut">
              <a:rPr lang="en-AU" smtClean="0"/>
              <a:t>5/09/2013</a:t>
            </a:fld>
            <a:endParaRPr lang="en-AU"/>
          </a:p>
        </p:txBody>
      </p:sp>
      <p:sp>
        <p:nvSpPr>
          <p:cNvPr id="4" name="Footer Placeholder 3"/>
          <p:cNvSpPr>
            <a:spLocks noGrp="1"/>
          </p:cNvSpPr>
          <p:nvPr>
            <p:ph type="ftr" sz="quarter" idx="2"/>
          </p:nvPr>
        </p:nvSpPr>
        <p:spPr>
          <a:xfrm>
            <a:off x="1" y="6449074"/>
            <a:ext cx="4302919" cy="339487"/>
          </a:xfrm>
          <a:prstGeom prst="rect">
            <a:avLst/>
          </a:prstGeom>
        </p:spPr>
        <p:txBody>
          <a:bodyPr vert="horz" lIns="91741" tIns="45869" rIns="91741" bIns="45869" rtlCol="0" anchor="b"/>
          <a:lstStyle>
            <a:lvl1pPr algn="l">
              <a:defRPr sz="1200"/>
            </a:lvl1pPr>
          </a:lstStyle>
          <a:p>
            <a:endParaRPr lang="en-AU"/>
          </a:p>
        </p:txBody>
      </p:sp>
      <p:sp>
        <p:nvSpPr>
          <p:cNvPr id="5" name="Slide Number Placeholder 4"/>
          <p:cNvSpPr>
            <a:spLocks noGrp="1"/>
          </p:cNvSpPr>
          <p:nvPr>
            <p:ph type="sldNum" sz="quarter" idx="3"/>
          </p:nvPr>
        </p:nvSpPr>
        <p:spPr>
          <a:xfrm>
            <a:off x="5624597" y="6449074"/>
            <a:ext cx="4302919" cy="339487"/>
          </a:xfrm>
          <a:prstGeom prst="rect">
            <a:avLst/>
          </a:prstGeom>
        </p:spPr>
        <p:txBody>
          <a:bodyPr vert="horz" lIns="91741" tIns="45869" rIns="91741" bIns="45869" rtlCol="0" anchor="b"/>
          <a:lstStyle>
            <a:lvl1pPr algn="r">
              <a:defRPr sz="1200"/>
            </a:lvl1pPr>
          </a:lstStyle>
          <a:p>
            <a:fld id="{F7E366DD-E535-4D4C-90B5-E9848EDA8ADC}" type="slidenum">
              <a:rPr lang="en-AU" smtClean="0"/>
              <a:t>‹#›</a:t>
            </a:fld>
            <a:endParaRPr lang="en-AU"/>
          </a:p>
        </p:txBody>
      </p:sp>
    </p:spTree>
    <p:extLst>
      <p:ext uri="{BB962C8B-B14F-4D97-AF65-F5344CB8AC3E}">
        <p14:creationId xmlns:p14="http://schemas.microsoft.com/office/powerpoint/2010/main" val="404841137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C1F1F7E0-7FD3-480C-A74F-8E69E3AE89CC}" type="datetimeFigureOut">
              <a:rPr lang="en-AU" smtClean="0"/>
              <a:t>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738778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F1F7E0-7FD3-480C-A74F-8E69E3AE89CC}" type="datetimeFigureOut">
              <a:rPr lang="en-AU" smtClean="0"/>
              <a:t>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1243837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F1F7E0-7FD3-480C-A74F-8E69E3AE89CC}" type="datetimeFigureOut">
              <a:rPr lang="en-AU" smtClean="0"/>
              <a:t>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3048512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C1F1F7E0-7FD3-480C-A74F-8E69E3AE89CC}" type="datetimeFigureOut">
              <a:rPr lang="en-AU" smtClean="0"/>
              <a:t>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4224839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C1F1F7E0-7FD3-480C-A74F-8E69E3AE89CC}" type="datetimeFigureOut">
              <a:rPr lang="en-AU" smtClean="0"/>
              <a:t>5/09/2013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1995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C1F1F7E0-7FD3-480C-A74F-8E69E3AE89CC}" type="datetimeFigureOut">
              <a:rPr lang="en-AU" smtClean="0"/>
              <a:t>5/09/2013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2219376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F1F7E0-7FD3-480C-A74F-8E69E3AE89CC}" type="datetimeFigureOut">
              <a:rPr lang="en-AU" smtClean="0"/>
              <a:t>5/09/2013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3068151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1F7E0-7FD3-480C-A74F-8E69E3AE89CC}" type="datetimeFigureOut">
              <a:rPr lang="en-AU" smtClean="0"/>
              <a:t>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521469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1F7E0-7FD3-480C-A74F-8E69E3AE89CC}" type="datetimeFigureOut">
              <a:rPr lang="en-AU" smtClean="0"/>
              <a:t>5/09/2013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2369141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F1F7E0-7FD3-480C-A74F-8E69E3AE89CC}" type="datetimeFigureOut">
              <a:rPr lang="en-AU" smtClean="0"/>
              <a:t>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361788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F1F7E0-7FD3-480C-A74F-8E69E3AE89CC}" type="datetimeFigureOut">
              <a:rPr lang="en-AU" smtClean="0"/>
              <a:t>5/09/2013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C1B5D67-F8CD-4F0D-956A-5BBE80639C8D}" type="slidenum">
              <a:rPr lang="en-AU" smtClean="0"/>
              <a:t>‹#›</a:t>
            </a:fld>
            <a:endParaRPr lang="en-AU"/>
          </a:p>
        </p:txBody>
      </p:sp>
    </p:spTree>
    <p:extLst>
      <p:ext uri="{BB962C8B-B14F-4D97-AF65-F5344CB8AC3E}">
        <p14:creationId xmlns:p14="http://schemas.microsoft.com/office/powerpoint/2010/main" val="1975181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1F7E0-7FD3-480C-A74F-8E69E3AE89CC}" type="datetimeFigureOut">
              <a:rPr lang="en-AU" smtClean="0"/>
              <a:t>5/09/2013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1B5D67-F8CD-4F0D-956A-5BBE80639C8D}" type="slidenum">
              <a:rPr lang="en-AU" smtClean="0"/>
              <a:t>‹#›</a:t>
            </a:fld>
            <a:endParaRPr lang="en-AU"/>
          </a:p>
        </p:txBody>
      </p:sp>
    </p:spTree>
    <p:extLst>
      <p:ext uri="{BB962C8B-B14F-4D97-AF65-F5344CB8AC3E}">
        <p14:creationId xmlns:p14="http://schemas.microsoft.com/office/powerpoint/2010/main" val="874962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wmf"/><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image" Target="../media/image13.wmf"/><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2115666"/>
          </a:xfrm>
        </p:spPr>
        <p:txBody>
          <a:bodyPr>
            <a:normAutofit/>
          </a:bodyPr>
          <a:lstStyle/>
          <a:p>
            <a:r>
              <a:rPr lang="en-AU" sz="4000" b="1" dirty="0">
                <a:effectLst>
                  <a:outerShdw blurRad="38100" dist="38100" dir="2700000" algn="tl">
                    <a:srgbClr val="000000">
                      <a:alpha val="43137"/>
                    </a:srgbClr>
                  </a:outerShdw>
                </a:effectLst>
                <a:latin typeface="Garamond" pitchFamily="18" charset="0"/>
                <a:ea typeface="+mn-ea"/>
                <a:cs typeface="+mn-cs"/>
              </a:rPr>
              <a:t>COMMUNICATIONS AND INFORMATION EXCHANGE</a:t>
            </a:r>
            <a:r>
              <a:rPr lang="en-AU" sz="3000" dirty="0">
                <a:latin typeface="Garamond" pitchFamily="18" charset="0"/>
                <a:ea typeface="+mn-ea"/>
                <a:cs typeface="+mn-cs"/>
              </a:rPr>
              <a:t/>
            </a:r>
            <a:br>
              <a:rPr lang="en-AU" sz="3000" dirty="0">
                <a:latin typeface="Garamond" pitchFamily="18" charset="0"/>
                <a:ea typeface="+mn-ea"/>
                <a:cs typeface="+mn-cs"/>
              </a:rPr>
            </a:br>
            <a:endParaRPr lang="en-AU" sz="3000" dirty="0">
              <a:latin typeface="Garamond" pitchFamily="18" charset="0"/>
              <a:ea typeface="+mn-ea"/>
              <a:cs typeface="+mn-cs"/>
            </a:endParaRPr>
          </a:p>
        </p:txBody>
      </p:sp>
      <p:sp>
        <p:nvSpPr>
          <p:cNvPr id="3" name="Subtitle 2"/>
          <p:cNvSpPr>
            <a:spLocks noGrp="1"/>
          </p:cNvSpPr>
          <p:nvPr>
            <p:ph type="subTitle" idx="1"/>
          </p:nvPr>
        </p:nvSpPr>
        <p:spPr/>
        <p:txBody>
          <a:bodyPr>
            <a:normAutofit fontScale="62500" lnSpcReduction="20000"/>
          </a:bodyPr>
          <a:lstStyle/>
          <a:p>
            <a:r>
              <a:rPr lang="en-AU" sz="4100" b="1" dirty="0">
                <a:solidFill>
                  <a:schemeClr val="tx1"/>
                </a:solidFill>
                <a:effectLst>
                  <a:outerShdw blurRad="38100" dist="38100" dir="2700000" algn="tl">
                    <a:srgbClr val="000000">
                      <a:alpha val="43137"/>
                    </a:srgbClr>
                  </a:outerShdw>
                </a:effectLst>
                <a:latin typeface="Garamond" pitchFamily="18" charset="0"/>
              </a:rPr>
              <a:t>Is this being done effectively in the context of the needs &amp; requirements of the RCA MSs?</a:t>
            </a:r>
          </a:p>
          <a:p>
            <a:endParaRPr lang="en-AU" dirty="0" smtClean="0">
              <a:solidFill>
                <a:schemeClr val="tx1"/>
              </a:solidFill>
            </a:endParaRPr>
          </a:p>
          <a:p>
            <a:r>
              <a:rPr lang="en-AU" b="1" dirty="0" smtClean="0">
                <a:solidFill>
                  <a:schemeClr val="tx1"/>
                </a:solidFill>
                <a:effectLst>
                  <a:outerShdw blurRad="38100" dist="38100" dir="2700000" algn="tl">
                    <a:srgbClr val="000000">
                      <a:alpha val="43137"/>
                    </a:srgbClr>
                  </a:outerShdw>
                </a:effectLst>
                <a:latin typeface="Garamond" pitchFamily="18" charset="0"/>
              </a:rPr>
              <a:t>Dr John F Easey</a:t>
            </a:r>
            <a:endParaRPr lang="en-AU" b="1" dirty="0">
              <a:solidFill>
                <a:schemeClr val="tx1"/>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165553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effectLst>
                  <a:outerShdw blurRad="38100" dist="38100" dir="2700000" algn="tl">
                    <a:srgbClr val="000000">
                      <a:alpha val="43137"/>
                    </a:srgbClr>
                  </a:outerShdw>
                </a:effectLst>
                <a:latin typeface="Garamond" pitchFamily="18" charset="0"/>
              </a:rPr>
              <a:t>Motivations for Change</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fontScale="92500" lnSpcReduction="10000"/>
          </a:bodyPr>
          <a:lstStyle/>
          <a:p>
            <a:r>
              <a:rPr lang="en-AU" b="1" dirty="0" smtClean="0">
                <a:effectLst>
                  <a:outerShdw blurRad="38100" dist="38100" dir="2700000" algn="tl">
                    <a:srgbClr val="000000">
                      <a:alpha val="43137"/>
                    </a:srgbClr>
                  </a:outerShdw>
                </a:effectLst>
                <a:latin typeface="Garamond" pitchFamily="18" charset="0"/>
              </a:rPr>
              <a:t>Better use of Time and Effort for all those involved in the RCA</a:t>
            </a:r>
          </a:p>
          <a:p>
            <a:r>
              <a:rPr lang="en-AU" b="1" dirty="0" smtClean="0">
                <a:effectLst>
                  <a:outerShdw blurRad="38100" dist="38100" dir="2700000" algn="tl">
                    <a:srgbClr val="000000">
                      <a:alpha val="43137"/>
                    </a:srgbClr>
                  </a:outerShdw>
                </a:effectLst>
                <a:latin typeface="Garamond" pitchFamily="18" charset="0"/>
              </a:rPr>
              <a:t>More effective Communications</a:t>
            </a:r>
          </a:p>
          <a:p>
            <a:r>
              <a:rPr lang="en-AU" b="1" dirty="0" smtClean="0">
                <a:effectLst>
                  <a:outerShdw blurRad="38100" dist="38100" dir="2700000" algn="tl">
                    <a:srgbClr val="000000">
                      <a:alpha val="43137"/>
                    </a:srgbClr>
                  </a:outerShdw>
                </a:effectLst>
                <a:latin typeface="Garamond" pitchFamily="18" charset="0"/>
              </a:rPr>
              <a:t>Reducing Communications and other costs</a:t>
            </a:r>
          </a:p>
          <a:p>
            <a:r>
              <a:rPr lang="en-AU" b="1" dirty="0" smtClean="0">
                <a:effectLst>
                  <a:outerShdw blurRad="38100" dist="38100" dir="2700000" algn="tl">
                    <a:srgbClr val="000000">
                      <a:alpha val="43137"/>
                    </a:srgbClr>
                  </a:outerShdw>
                </a:effectLst>
                <a:latin typeface="Garamond" pitchFamily="18" charset="0"/>
              </a:rPr>
              <a:t>A higher level of Information on the RCA and its </a:t>
            </a:r>
            <a:r>
              <a:rPr lang="en-AU" b="1" dirty="0">
                <a:effectLst>
                  <a:outerShdw blurRad="38100" dist="38100" dir="2700000" algn="tl">
                    <a:srgbClr val="000000">
                      <a:alpha val="43137"/>
                    </a:srgbClr>
                  </a:outerShdw>
                </a:effectLst>
                <a:latin typeface="Garamond" pitchFamily="18" charset="0"/>
              </a:rPr>
              <a:t>Programme </a:t>
            </a:r>
            <a:r>
              <a:rPr lang="en-AU" b="1" dirty="0" smtClean="0">
                <a:effectLst>
                  <a:outerShdw blurRad="38100" dist="38100" dir="2700000" algn="tl">
                    <a:srgbClr val="000000">
                      <a:alpha val="43137"/>
                    </a:srgbClr>
                  </a:outerShdw>
                </a:effectLst>
                <a:latin typeface="Garamond" pitchFamily="18" charset="0"/>
              </a:rPr>
              <a:t>provided for </a:t>
            </a:r>
            <a:r>
              <a:rPr lang="en-AU" b="1" dirty="0">
                <a:effectLst>
                  <a:outerShdw blurRad="38100" dist="38100" dir="2700000" algn="tl">
                    <a:srgbClr val="000000">
                      <a:alpha val="43137"/>
                    </a:srgbClr>
                  </a:outerShdw>
                </a:effectLst>
                <a:latin typeface="Garamond" pitchFamily="18" charset="0"/>
              </a:rPr>
              <a:t>all </a:t>
            </a:r>
            <a:r>
              <a:rPr lang="en-AU" b="1" dirty="0" smtClean="0">
                <a:effectLst>
                  <a:outerShdw blurRad="38100" dist="38100" dir="2700000" algn="tl">
                    <a:srgbClr val="000000">
                      <a:alpha val="43137"/>
                    </a:srgbClr>
                  </a:outerShdw>
                </a:effectLst>
                <a:latin typeface="Garamond" pitchFamily="18" charset="0"/>
              </a:rPr>
              <a:t>Member </a:t>
            </a:r>
            <a:r>
              <a:rPr lang="en-AU" b="1" dirty="0">
                <a:effectLst>
                  <a:outerShdw blurRad="38100" dist="38100" dir="2700000" algn="tl">
                    <a:srgbClr val="000000">
                      <a:alpha val="43137"/>
                    </a:srgbClr>
                  </a:outerShdw>
                </a:effectLst>
                <a:latin typeface="Garamond" pitchFamily="18" charset="0"/>
              </a:rPr>
              <a:t>States </a:t>
            </a:r>
            <a:endParaRPr lang="en-AU" b="1" dirty="0" smtClean="0">
              <a:effectLst>
                <a:outerShdw blurRad="38100" dist="38100" dir="2700000" algn="tl">
                  <a:srgbClr val="000000">
                    <a:alpha val="43137"/>
                  </a:srgbClr>
                </a:outerShdw>
              </a:effectLst>
              <a:latin typeface="Garamond" pitchFamily="18" charset="0"/>
            </a:endParaRPr>
          </a:p>
          <a:p>
            <a:r>
              <a:rPr lang="en-AU" b="1" dirty="0" smtClean="0">
                <a:effectLst>
                  <a:outerShdw blurRad="38100" dist="38100" dir="2700000" algn="tl">
                    <a:srgbClr val="000000">
                      <a:alpha val="43137"/>
                    </a:srgbClr>
                  </a:outerShdw>
                </a:effectLst>
                <a:latin typeface="Garamond" pitchFamily="18" charset="0"/>
              </a:rPr>
              <a:t>Support continued improved of Decision-making and Management in the RCA and its Programme</a:t>
            </a:r>
            <a:endParaRPr lang="en-AU" b="1" dirty="0">
              <a:effectLst>
                <a:outerShdw blurRad="38100" dist="38100" dir="2700000" algn="tl">
                  <a:srgbClr val="000000">
                    <a:alpha val="43137"/>
                  </a:srgbClr>
                </a:outerShdw>
              </a:effectLst>
              <a:latin typeface="Garamond" pitchFamily="18" charset="0"/>
            </a:endParaRPr>
          </a:p>
          <a:p>
            <a:pPr marL="0" indent="0">
              <a:buNone/>
            </a:pPr>
            <a:endParaRPr lang="en-AU" b="1" dirty="0" smtClean="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101762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Communication &amp; Information Exchange</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sz="half" idx="1"/>
          </p:nvPr>
        </p:nvSpPr>
        <p:spPr/>
        <p:txBody>
          <a:bodyPr/>
          <a:lstStyle/>
          <a:p>
            <a:r>
              <a:rPr lang="en-AU" b="1" dirty="0">
                <a:effectLst>
                  <a:outerShdw blurRad="38100" dist="38100" dir="2700000" algn="tl">
                    <a:srgbClr val="000000">
                      <a:alpha val="43137"/>
                    </a:srgbClr>
                  </a:outerShdw>
                </a:effectLst>
                <a:latin typeface="Garamond" pitchFamily="18" charset="0"/>
              </a:rPr>
              <a:t>How </a:t>
            </a:r>
            <a:r>
              <a:rPr lang="en-AU" b="1" dirty="0" smtClean="0">
                <a:effectLst>
                  <a:outerShdw blurRad="38100" dist="38100" dir="2700000" algn="tl">
                    <a:srgbClr val="000000">
                      <a:alpha val="43137"/>
                    </a:srgbClr>
                  </a:outerShdw>
                </a:effectLst>
                <a:latin typeface="Garamond" pitchFamily="18" charset="0"/>
              </a:rPr>
              <a:t>well </a:t>
            </a:r>
            <a:r>
              <a:rPr lang="en-AU" b="1" dirty="0">
                <a:effectLst>
                  <a:outerShdw blurRad="38100" dist="38100" dir="2700000" algn="tl">
                    <a:srgbClr val="000000">
                      <a:alpha val="43137"/>
                    </a:srgbClr>
                  </a:outerShdw>
                </a:effectLst>
                <a:latin typeface="Garamond" pitchFamily="18" charset="0"/>
              </a:rPr>
              <a:t>is the </a:t>
            </a:r>
            <a:r>
              <a:rPr lang="en-AU" b="1" dirty="0" smtClean="0">
                <a:effectLst>
                  <a:outerShdw blurRad="38100" dist="38100" dir="2700000" algn="tl">
                    <a:srgbClr val="000000">
                      <a:alpha val="43137"/>
                    </a:srgbClr>
                  </a:outerShdw>
                </a:effectLst>
                <a:latin typeface="Garamond" pitchFamily="18" charset="0"/>
              </a:rPr>
              <a:t>message delivered?</a:t>
            </a:r>
            <a:endParaRPr lang="en-AU" b="1" dirty="0">
              <a:effectLst>
                <a:outerShdw blurRad="38100" dist="38100" dir="2700000" algn="tl">
                  <a:srgbClr val="000000">
                    <a:alpha val="43137"/>
                  </a:srgbClr>
                </a:outerShdw>
              </a:effectLst>
              <a:latin typeface="Garamond" pitchFamily="18" charset="0"/>
            </a:endParaRPr>
          </a:p>
          <a:p>
            <a:endParaRPr lang="en-AU" dirty="0"/>
          </a:p>
          <a:p>
            <a:endParaRPr lang="en-AU" dirty="0" smtClean="0"/>
          </a:p>
          <a:p>
            <a:endParaRPr lang="en-AU" dirty="0"/>
          </a:p>
          <a:p>
            <a:endParaRPr lang="en-AU" dirty="0" smtClean="0"/>
          </a:p>
        </p:txBody>
      </p:sp>
      <p:sp>
        <p:nvSpPr>
          <p:cNvPr id="5" name="Content Placeholder 4"/>
          <p:cNvSpPr>
            <a:spLocks noGrp="1"/>
          </p:cNvSpPr>
          <p:nvPr>
            <p:ph sz="half" idx="2"/>
          </p:nvPr>
        </p:nvSpPr>
        <p:spPr>
          <a:xfrm>
            <a:off x="4211960" y="1600200"/>
            <a:ext cx="4474840" cy="4525963"/>
          </a:xfrm>
        </p:spPr>
        <p:txBody>
          <a:bodyPr/>
          <a:lstStyle/>
          <a:p>
            <a:r>
              <a:rPr lang="en-AU" b="1" dirty="0">
                <a:effectLst>
                  <a:outerShdw blurRad="38100" dist="38100" dir="2700000" algn="tl">
                    <a:srgbClr val="000000">
                      <a:alpha val="43137"/>
                    </a:srgbClr>
                  </a:outerShdw>
                </a:effectLst>
                <a:latin typeface="Garamond" pitchFamily="18" charset="0"/>
              </a:rPr>
              <a:t>How </a:t>
            </a:r>
            <a:r>
              <a:rPr lang="en-AU" b="1" dirty="0" smtClean="0">
                <a:effectLst>
                  <a:outerShdw blurRad="38100" dist="38100" dir="2700000" algn="tl">
                    <a:srgbClr val="000000">
                      <a:alpha val="43137"/>
                    </a:srgbClr>
                  </a:outerShdw>
                </a:effectLst>
                <a:latin typeface="Garamond" pitchFamily="18" charset="0"/>
              </a:rPr>
              <a:t>clear </a:t>
            </a:r>
            <a:r>
              <a:rPr lang="en-AU" b="1" dirty="0">
                <a:effectLst>
                  <a:outerShdw blurRad="38100" dist="38100" dir="2700000" algn="tl">
                    <a:srgbClr val="000000">
                      <a:alpha val="43137"/>
                    </a:srgbClr>
                  </a:outerShdw>
                </a:effectLst>
                <a:latin typeface="Garamond" pitchFamily="18" charset="0"/>
              </a:rPr>
              <a:t>is the </a:t>
            </a:r>
            <a:r>
              <a:rPr lang="en-AU" b="1" dirty="0" smtClean="0">
                <a:effectLst>
                  <a:outerShdw blurRad="38100" dist="38100" dir="2700000" algn="tl">
                    <a:srgbClr val="000000">
                      <a:alpha val="43137"/>
                    </a:srgbClr>
                  </a:outerShdw>
                </a:effectLst>
                <a:latin typeface="Garamond" pitchFamily="18" charset="0"/>
              </a:rPr>
              <a:t>message and does it provide useful and relevant information?</a:t>
            </a:r>
            <a:endParaRPr lang="en-AU" b="1" dirty="0">
              <a:effectLst>
                <a:outerShdw blurRad="38100" dist="38100" dir="2700000" algn="tl">
                  <a:srgbClr val="000000">
                    <a:alpha val="43137"/>
                  </a:srgbClr>
                </a:outerShdw>
              </a:effectLst>
              <a:latin typeface="Garamond" pitchFamily="18" charset="0"/>
            </a:endParaRPr>
          </a:p>
        </p:txBody>
      </p:sp>
      <p:pic>
        <p:nvPicPr>
          <p:cNvPr id="1026" name="Picture 2" descr="C:\Documents and Settings\jfe\Local Settings\Temporary Internet Files\Content.IE5\T0QKJVNB\MC90018615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3356992"/>
            <a:ext cx="1728192" cy="25870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Documents and Settings\jfe\Local Settings\Temporary Internet Files\Content.IE5\9SG3SYEK\MC90028136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3455295"/>
            <a:ext cx="2520280" cy="227396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Documents and Settings\jfe\Local Settings\Temporary Internet Files\Content.IE5\T0QKJVNB\MP90044249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74657">
            <a:off x="6918422" y="4091314"/>
            <a:ext cx="609102" cy="45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59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ipe(down)">
                                      <p:cBhvr>
                                        <p:cTn id="13" dur="580">
                                          <p:stCondLst>
                                            <p:cond delay="0"/>
                                          </p:stCondLst>
                                        </p:cTn>
                                        <p:tgtEl>
                                          <p:spTgt spid="1026"/>
                                        </p:tgtEl>
                                      </p:cBhvr>
                                    </p:animEffect>
                                    <p:anim calcmode="lin" valueType="num">
                                      <p:cBhvr>
                                        <p:cTn id="1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9" dur="26">
                                          <p:stCondLst>
                                            <p:cond delay="650"/>
                                          </p:stCondLst>
                                        </p:cTn>
                                        <p:tgtEl>
                                          <p:spTgt spid="1026"/>
                                        </p:tgtEl>
                                      </p:cBhvr>
                                      <p:to x="100000" y="60000"/>
                                    </p:animScale>
                                    <p:animScale>
                                      <p:cBhvr>
                                        <p:cTn id="20" dur="166" decel="50000">
                                          <p:stCondLst>
                                            <p:cond delay="676"/>
                                          </p:stCondLst>
                                        </p:cTn>
                                        <p:tgtEl>
                                          <p:spTgt spid="1026"/>
                                        </p:tgtEl>
                                      </p:cBhvr>
                                      <p:to x="100000" y="100000"/>
                                    </p:animScale>
                                    <p:animScale>
                                      <p:cBhvr>
                                        <p:cTn id="21" dur="26">
                                          <p:stCondLst>
                                            <p:cond delay="1312"/>
                                          </p:stCondLst>
                                        </p:cTn>
                                        <p:tgtEl>
                                          <p:spTgt spid="1026"/>
                                        </p:tgtEl>
                                      </p:cBhvr>
                                      <p:to x="100000" y="80000"/>
                                    </p:animScale>
                                    <p:animScale>
                                      <p:cBhvr>
                                        <p:cTn id="22" dur="166" decel="50000">
                                          <p:stCondLst>
                                            <p:cond delay="1338"/>
                                          </p:stCondLst>
                                        </p:cTn>
                                        <p:tgtEl>
                                          <p:spTgt spid="1026"/>
                                        </p:tgtEl>
                                      </p:cBhvr>
                                      <p:to x="100000" y="100000"/>
                                    </p:animScale>
                                    <p:animScale>
                                      <p:cBhvr>
                                        <p:cTn id="23" dur="26">
                                          <p:stCondLst>
                                            <p:cond delay="1642"/>
                                          </p:stCondLst>
                                        </p:cTn>
                                        <p:tgtEl>
                                          <p:spTgt spid="1026"/>
                                        </p:tgtEl>
                                      </p:cBhvr>
                                      <p:to x="100000" y="90000"/>
                                    </p:animScale>
                                    <p:animScale>
                                      <p:cBhvr>
                                        <p:cTn id="24" dur="166" decel="50000">
                                          <p:stCondLst>
                                            <p:cond delay="1668"/>
                                          </p:stCondLst>
                                        </p:cTn>
                                        <p:tgtEl>
                                          <p:spTgt spid="1026"/>
                                        </p:tgtEl>
                                      </p:cBhvr>
                                      <p:to x="100000" y="100000"/>
                                    </p:animScale>
                                    <p:animScale>
                                      <p:cBhvr>
                                        <p:cTn id="25" dur="26">
                                          <p:stCondLst>
                                            <p:cond delay="1808"/>
                                          </p:stCondLst>
                                        </p:cTn>
                                        <p:tgtEl>
                                          <p:spTgt spid="1026"/>
                                        </p:tgtEl>
                                      </p:cBhvr>
                                      <p:to x="100000" y="95000"/>
                                    </p:animScale>
                                    <p:animScale>
                                      <p:cBhvr>
                                        <p:cTn id="26" dur="166" decel="50000">
                                          <p:stCondLst>
                                            <p:cond delay="1834"/>
                                          </p:stCondLst>
                                        </p:cTn>
                                        <p:tgtEl>
                                          <p:spTgt spid="1026"/>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 calcmode="lin" valueType="num">
                                      <p:cBhvr additive="base">
                                        <p:cTn id="37" dur="500" fill="hold"/>
                                        <p:tgtEl>
                                          <p:spTgt spid="1028"/>
                                        </p:tgtEl>
                                        <p:attrNameLst>
                                          <p:attrName>ppt_x</p:attrName>
                                        </p:attrNameLst>
                                      </p:cBhvr>
                                      <p:tavLst>
                                        <p:tav tm="0">
                                          <p:val>
                                            <p:strVal val="#ppt_x"/>
                                          </p:val>
                                        </p:tav>
                                        <p:tav tm="100000">
                                          <p:val>
                                            <p:strVal val="#ppt_x"/>
                                          </p:val>
                                        </p:tav>
                                      </p:tavLst>
                                    </p:anim>
                                    <p:anim calcmode="lin" valueType="num">
                                      <p:cBhvr additive="base">
                                        <p:cTn id="3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24744"/>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Basic</a:t>
            </a:r>
            <a:r>
              <a:rPr lang="en-AU" dirty="0" smtClean="0">
                <a:latin typeface="Garamond" pitchFamily="18" charset="0"/>
              </a:rPr>
              <a:t> </a:t>
            </a:r>
            <a:r>
              <a:rPr lang="en-AU" b="1" dirty="0" smtClean="0">
                <a:effectLst>
                  <a:outerShdw blurRad="38100" dist="38100" dir="2700000" algn="tl">
                    <a:srgbClr val="000000">
                      <a:alpha val="43137"/>
                    </a:srgbClr>
                  </a:outerShdw>
                </a:effectLst>
                <a:latin typeface="Garamond" pitchFamily="18" charset="0"/>
              </a:rPr>
              <a:t>Definition</a:t>
            </a:r>
            <a:r>
              <a:rPr lang="en-AU" b="1" dirty="0" smtClean="0">
                <a:effectLst>
                  <a:outerShdw blurRad="38100" dist="38100" dir="2700000" algn="tl">
                    <a:srgbClr val="000000">
                      <a:alpha val="43137"/>
                    </a:srgbClr>
                  </a:outerShdw>
                </a:effectLst>
              </a:rPr>
              <a:t/>
            </a:r>
            <a:br>
              <a:rPr lang="en-AU" b="1" dirty="0" smtClean="0">
                <a:effectLst>
                  <a:outerShdw blurRad="38100" dist="38100" dir="2700000" algn="tl">
                    <a:srgbClr val="000000">
                      <a:alpha val="43137"/>
                    </a:srgbClr>
                  </a:outerShdw>
                </a:effectLst>
              </a:rPr>
            </a:br>
            <a:endParaRPr lang="en-AU"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5536" y="2780928"/>
            <a:ext cx="8229600" cy="4525963"/>
          </a:xfrm>
        </p:spPr>
        <p:txBody>
          <a:bodyPr/>
          <a:lstStyle/>
          <a:p>
            <a:pPr marL="0" indent="0">
              <a:buNone/>
            </a:pPr>
            <a:r>
              <a:rPr lang="en-AU" b="1" dirty="0">
                <a:effectLst>
                  <a:outerShdw blurRad="38100" dist="38100" dir="2700000" algn="tl">
                    <a:srgbClr val="000000">
                      <a:alpha val="43137"/>
                    </a:srgbClr>
                  </a:outerShdw>
                </a:effectLst>
                <a:latin typeface="Garamond" pitchFamily="18" charset="0"/>
              </a:rPr>
              <a:t>Communication </a:t>
            </a:r>
            <a:r>
              <a:rPr lang="en-AU" b="1" dirty="0" smtClean="0">
                <a:effectLst>
                  <a:outerShdw blurRad="38100" dist="38100" dir="2700000" algn="tl">
                    <a:srgbClr val="000000">
                      <a:alpha val="43137"/>
                    </a:srgbClr>
                  </a:outerShdw>
                </a:effectLst>
                <a:latin typeface="Garamond" pitchFamily="18" charset="0"/>
              </a:rPr>
              <a:t>is:</a:t>
            </a:r>
            <a:endParaRPr lang="en-AU" b="1" dirty="0">
              <a:effectLst>
                <a:outerShdw blurRad="38100" dist="38100" dir="2700000" algn="tl">
                  <a:srgbClr val="000000">
                    <a:alpha val="43137"/>
                  </a:srgbClr>
                </a:outerShdw>
              </a:effectLst>
              <a:latin typeface="Garamond" pitchFamily="18" charset="0"/>
            </a:endParaRPr>
          </a:p>
          <a:p>
            <a:r>
              <a:rPr lang="en-AU" b="1" i="1" dirty="0">
                <a:effectLst>
                  <a:outerShdw blurRad="38100" dist="38100" dir="2700000" algn="tl">
                    <a:srgbClr val="000000">
                      <a:alpha val="43137"/>
                    </a:srgbClr>
                  </a:outerShdw>
                </a:effectLst>
                <a:latin typeface="Garamond" pitchFamily="18" charset="0"/>
              </a:rPr>
              <a:t>The process of transferring / </a:t>
            </a:r>
            <a:r>
              <a:rPr lang="en-AU" b="1" i="1" dirty="0" smtClean="0">
                <a:effectLst>
                  <a:outerShdw blurRad="38100" dist="38100" dir="2700000" algn="tl">
                    <a:srgbClr val="000000">
                      <a:alpha val="43137"/>
                    </a:srgbClr>
                  </a:outerShdw>
                </a:effectLst>
                <a:latin typeface="Garamond" pitchFamily="18" charset="0"/>
              </a:rPr>
              <a:t>conveying information </a:t>
            </a:r>
            <a:r>
              <a:rPr lang="en-AU" b="1" i="1" dirty="0">
                <a:effectLst>
                  <a:outerShdw blurRad="38100" dist="38100" dir="2700000" algn="tl">
                    <a:srgbClr val="000000">
                      <a:alpha val="43137"/>
                    </a:srgbClr>
                  </a:outerShdw>
                </a:effectLst>
                <a:latin typeface="Garamond" pitchFamily="18" charset="0"/>
              </a:rPr>
              <a:t>from one entity to </a:t>
            </a:r>
            <a:r>
              <a:rPr lang="en-AU" b="1" i="1" dirty="0" smtClean="0">
                <a:effectLst>
                  <a:outerShdw blurRad="38100" dist="38100" dir="2700000" algn="tl">
                    <a:srgbClr val="000000">
                      <a:alpha val="43137"/>
                    </a:srgbClr>
                  </a:outerShdw>
                </a:effectLst>
                <a:latin typeface="Garamond" pitchFamily="18" charset="0"/>
              </a:rPr>
              <a:t>another</a:t>
            </a:r>
          </a:p>
        </p:txBody>
      </p:sp>
    </p:spTree>
    <p:extLst>
      <p:ext uri="{BB962C8B-B14F-4D97-AF65-F5344CB8AC3E}">
        <p14:creationId xmlns:p14="http://schemas.microsoft.com/office/powerpoint/2010/main" val="190744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2708920"/>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TYPES OF COMMUNICATION</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1000161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764704"/>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One Way / Linear Model</a:t>
            </a:r>
            <a:br>
              <a:rPr lang="en-AU" b="1" dirty="0" smtClean="0">
                <a:effectLst>
                  <a:outerShdw blurRad="38100" dist="38100" dir="2700000" algn="tl">
                    <a:srgbClr val="000000">
                      <a:alpha val="43137"/>
                    </a:srgbClr>
                  </a:outerShdw>
                </a:effectLst>
                <a:latin typeface="Garamond" pitchFamily="18" charset="0"/>
              </a:rPr>
            </a:br>
            <a:r>
              <a:rPr lang="en-AU" b="1" dirty="0" smtClean="0">
                <a:effectLst>
                  <a:outerShdw blurRad="38100" dist="38100" dir="2700000" algn="tl">
                    <a:srgbClr val="000000">
                      <a:alpha val="43137"/>
                    </a:srgbClr>
                  </a:outerShdw>
                </a:effectLst>
                <a:latin typeface="Garamond" pitchFamily="18" charset="0"/>
              </a:rPr>
              <a:t>TV, Radio, Newspapers, Reports</a:t>
            </a:r>
            <a:r>
              <a:rPr lang="en-AU" b="1" dirty="0">
                <a:effectLst>
                  <a:outerShdw blurRad="38100" dist="38100" dir="2700000" algn="tl">
                    <a:srgbClr val="000000">
                      <a:alpha val="43137"/>
                    </a:srgbClr>
                  </a:outerShdw>
                </a:effectLst>
                <a:latin typeface="Garamond" pitchFamily="18" charset="0"/>
              </a:rPr>
              <a:t/>
            </a:r>
            <a:br>
              <a:rPr lang="en-AU" b="1" dirty="0">
                <a:effectLst>
                  <a:outerShdw blurRad="38100" dist="38100" dir="2700000" algn="tl">
                    <a:srgbClr val="000000">
                      <a:alpha val="43137"/>
                    </a:srgbClr>
                  </a:outerShdw>
                </a:effectLst>
                <a:latin typeface="Garamond" pitchFamily="18" charset="0"/>
              </a:rPr>
            </a:b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pic>
        <p:nvPicPr>
          <p:cNvPr id="2051" name="Picture 3" descr="C:\Documents and Settings\jfe\Local Settings\Temporary Internet Files\Content.IE5\S46QIHQP\MP900446600[1].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628800"/>
            <a:ext cx="3422799" cy="26393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Documents and Settings\jfe\Local Settings\Temporary Internet Files\Content.IE5\9SG3SYEK\MC900083069[1].wmf"/>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4581128"/>
            <a:ext cx="1827886" cy="1662379"/>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Documents and Settings\jfe\Local Settings\Temporary Internet Files\Content.IE5\T0QKJVNB\MC90037106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8072" y="1844824"/>
            <a:ext cx="2308516" cy="2030649"/>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Documents and Settings\jfe\Local Settings\Temporary Internet Files\Content.IE5\9SG3SYEK\MC90003004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4506692"/>
            <a:ext cx="1520647" cy="169804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Documents and Settings\jfe\Local Settings\Temporary Internet Files\Content.IE5\T0QKJVNB\MC90003004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2280" y="4506693"/>
            <a:ext cx="1520647" cy="169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756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716"/>
            <a:ext cx="8229600" cy="1143000"/>
          </a:xfrm>
        </p:spPr>
        <p:txBody>
          <a:bodyPr/>
          <a:lstStyle/>
          <a:p>
            <a:r>
              <a:rPr lang="en-AU" b="1" dirty="0" smtClean="0">
                <a:effectLst>
                  <a:outerShdw blurRad="38100" dist="38100" dir="2700000" algn="tl">
                    <a:srgbClr val="000000">
                      <a:alpha val="43137"/>
                    </a:srgbClr>
                  </a:outerShdw>
                </a:effectLst>
                <a:latin typeface="Garamond" pitchFamily="18" charset="0"/>
              </a:rPr>
              <a:t>Two Way / Interactive</a:t>
            </a:r>
            <a:endParaRPr lang="en-AU" b="1" dirty="0">
              <a:effectLst>
                <a:outerShdw blurRad="38100" dist="38100" dir="2700000" algn="tl">
                  <a:srgbClr val="000000">
                    <a:alpha val="43137"/>
                  </a:srgbClr>
                </a:outerShdw>
              </a:effectLst>
              <a:latin typeface="Garamond" pitchFamily="18" charset="0"/>
            </a:endParaRPr>
          </a:p>
        </p:txBody>
      </p:sp>
      <p:pic>
        <p:nvPicPr>
          <p:cNvPr id="1027" name="Picture 3" descr="C:\Documents and Settings\jfe\Local Settings\Temporary Internet Files\Content.IE5\P52K2J26\MC90005521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276872"/>
            <a:ext cx="5612120" cy="26566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Documents and Settings\jfe\Local Settings\Temporary Internet Files\Content.IE5\T0QKJVNB\MC90043261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2123728" y="1916832"/>
            <a:ext cx="4104456" cy="10081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671010" y="2236222"/>
            <a:ext cx="1046440" cy="369332"/>
          </a:xfrm>
          <a:prstGeom prst="rect">
            <a:avLst/>
          </a:prstGeom>
        </p:spPr>
        <p:txBody>
          <a:bodyPr wrap="none">
            <a:spAutoFit/>
          </a:bodyPr>
          <a:lstStyle/>
          <a:p>
            <a:r>
              <a:rPr lang="en-AU" b="1" dirty="0">
                <a:effectLst>
                  <a:outerShdw blurRad="38100" dist="38100" dir="2700000" algn="tl">
                    <a:srgbClr val="000000">
                      <a:alpha val="43137"/>
                    </a:srgbClr>
                  </a:outerShdw>
                </a:effectLst>
                <a:latin typeface="Garamond" pitchFamily="18" charset="0"/>
              </a:rPr>
              <a:t>Message</a:t>
            </a:r>
          </a:p>
        </p:txBody>
      </p:sp>
      <p:pic>
        <p:nvPicPr>
          <p:cNvPr id="1031" name="Picture 7" descr="C:\Documents and Settings\jfe\Local Settings\Temporary Internet Files\Content.IE5\T0QKJVNB\MC900431561[1].pn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627784" y="5157192"/>
            <a:ext cx="4032448"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638886" y="5589240"/>
            <a:ext cx="1074140" cy="369332"/>
          </a:xfrm>
          <a:prstGeom prst="rect">
            <a:avLst/>
          </a:prstGeom>
        </p:spPr>
        <p:txBody>
          <a:bodyPr wrap="none">
            <a:spAutoFit/>
          </a:bodyPr>
          <a:lstStyle/>
          <a:p>
            <a:r>
              <a:rPr lang="en-AU" dirty="0"/>
              <a:t>Feedback</a:t>
            </a:r>
          </a:p>
        </p:txBody>
      </p:sp>
      <p:pic>
        <p:nvPicPr>
          <p:cNvPr id="1032" name="Picture 8" descr="C:\Documents and Settings\jfe\Local Settings\Temporary Internet Files\Content.IE5\9SG3SYEK\MC900441366[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316" y="545232"/>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876256" y="1328986"/>
            <a:ext cx="1924569" cy="923330"/>
          </a:xfrm>
          <a:prstGeom prst="rect">
            <a:avLst/>
          </a:prstGeom>
        </p:spPr>
        <p:txBody>
          <a:bodyPr wrap="square">
            <a:spAutoFit/>
          </a:bodyPr>
          <a:lstStyle/>
          <a:p>
            <a:r>
              <a:rPr lang="el-GR" dirty="0"/>
              <a:t>ʹ</a:t>
            </a:r>
            <a:r>
              <a:rPr lang="el-GR" b="1" i="1" dirty="0">
                <a:effectLst>
                  <a:outerShdw blurRad="38100" dist="38100" dir="2700000" algn="tl">
                    <a:srgbClr val="000000">
                      <a:alpha val="43137"/>
                    </a:srgbClr>
                  </a:outerShdw>
                </a:effectLst>
              </a:rPr>
              <a:t>ειξΰμ</a:t>
            </a:r>
            <a:r>
              <a:rPr lang="en-AU" b="1" i="1" dirty="0">
                <a:effectLst>
                  <a:outerShdw blurRad="38100" dist="38100" dir="2700000" algn="tl">
                    <a:srgbClr val="000000">
                      <a:alpha val="43137"/>
                    </a:srgbClr>
                  </a:outerShdw>
                </a:effectLst>
              </a:rPr>
              <a:t> </a:t>
            </a:r>
            <a:r>
              <a:rPr lang="az-Cyrl-AZ" b="1" i="1" dirty="0">
                <a:effectLst>
                  <a:outerShdw blurRad="38100" dist="38100" dir="2700000" algn="tl">
                    <a:srgbClr val="000000">
                      <a:alpha val="43137"/>
                    </a:srgbClr>
                  </a:outerShdw>
                </a:effectLst>
              </a:rPr>
              <a:t>з</a:t>
            </a:r>
            <a:r>
              <a:rPr lang="el-GR" b="1" i="1" dirty="0">
                <a:effectLst>
                  <a:outerShdw blurRad="38100" dist="38100" dir="2700000" algn="tl">
                    <a:srgbClr val="000000">
                      <a:alpha val="43137"/>
                    </a:srgbClr>
                  </a:outerShdw>
                </a:effectLst>
              </a:rPr>
              <a:t>β</a:t>
            </a:r>
            <a:r>
              <a:rPr lang="az-Cyrl-AZ" b="1" i="1" dirty="0">
                <a:effectLst>
                  <a:outerShdw blurRad="38100" dist="38100" dir="2700000" algn="tl">
                    <a:srgbClr val="000000">
                      <a:alpha val="43137"/>
                    </a:srgbClr>
                  </a:outerShdw>
                </a:effectLst>
              </a:rPr>
              <a:t>па</a:t>
            </a:r>
            <a:r>
              <a:rPr lang="el-GR" b="1" i="1" dirty="0">
                <a:effectLst>
                  <a:outerShdw blurRad="38100" dist="38100" dir="2700000" algn="tl">
                    <a:srgbClr val="000000">
                      <a:alpha val="43137"/>
                    </a:srgbClr>
                  </a:outerShdw>
                </a:effectLst>
              </a:rPr>
              <a:t>϶ϧ</a:t>
            </a:r>
            <a:r>
              <a:rPr lang="en-AU" b="1" i="1" dirty="0">
                <a:effectLst>
                  <a:outerShdw blurRad="38100" dist="38100" dir="2700000" algn="tl">
                    <a:srgbClr val="000000">
                      <a:alpha val="43137"/>
                    </a:srgbClr>
                  </a:outerShdw>
                </a:effectLst>
              </a:rPr>
              <a:t> </a:t>
            </a:r>
            <a:r>
              <a:rPr lang="az-Cyrl-AZ" b="1" i="1" dirty="0">
                <a:effectLst>
                  <a:outerShdw blurRad="38100" dist="38100" dir="2700000" algn="tl">
                    <a:srgbClr val="000000">
                      <a:alpha val="43137"/>
                    </a:srgbClr>
                  </a:outerShdw>
                </a:effectLst>
              </a:rPr>
              <a:t>Ӿԑ</a:t>
            </a:r>
            <a:r>
              <a:rPr lang="en-AU" b="1" i="1" dirty="0" smtClean="0">
                <a:effectLst>
                  <a:outerShdw blurRad="38100" dist="38100" dir="2700000" algn="tl">
                    <a:srgbClr val="000000">
                      <a:alpha val="43137"/>
                    </a:srgbClr>
                  </a:outerShdw>
                </a:effectLst>
              </a:rPr>
              <a:t>ᴌᴔᴓ</a:t>
            </a:r>
            <a:r>
              <a:rPr lang="az-Cyrl-AZ" b="1" i="1" dirty="0">
                <a:effectLst>
                  <a:outerShdw blurRad="38100" dist="38100" dir="2700000" algn="tl">
                    <a:srgbClr val="000000">
                      <a:alpha val="43137"/>
                    </a:srgbClr>
                  </a:outerShdw>
                </a:effectLst>
              </a:rPr>
              <a:t> па</a:t>
            </a:r>
            <a:r>
              <a:rPr lang="el-GR" b="1" i="1" dirty="0" smtClean="0">
                <a:effectLst>
                  <a:outerShdw blurRad="38100" dist="38100" dir="2700000" algn="tl">
                    <a:srgbClr val="000000">
                      <a:alpha val="43137"/>
                    </a:srgbClr>
                  </a:outerShdw>
                </a:effectLst>
              </a:rPr>
              <a:t>϶</a:t>
            </a:r>
            <a:r>
              <a:rPr lang="en-AU" b="1" i="1" dirty="0" smtClean="0">
                <a:effectLst>
                  <a:outerShdw blurRad="38100" dist="38100" dir="2700000" algn="tl">
                    <a:srgbClr val="000000">
                      <a:alpha val="43137"/>
                    </a:srgbClr>
                  </a:outerShdw>
                </a:effectLst>
              </a:rPr>
              <a:t> </a:t>
            </a:r>
            <a:r>
              <a:rPr lang="el-GR" b="1" i="1" dirty="0" smtClean="0">
                <a:effectLst>
                  <a:outerShdw blurRad="38100" dist="38100" dir="2700000" algn="tl">
                    <a:srgbClr val="000000">
                      <a:alpha val="43137"/>
                    </a:srgbClr>
                  </a:outerShdw>
                </a:effectLst>
              </a:rPr>
              <a:t>ξΰ</a:t>
            </a:r>
            <a:r>
              <a:rPr lang="en-AU" b="1" i="1" dirty="0" smtClean="0">
                <a:effectLst>
                  <a:outerShdw blurRad="38100" dist="38100" dir="2700000" algn="tl">
                    <a:srgbClr val="000000">
                      <a:alpha val="43137"/>
                    </a:srgbClr>
                  </a:outerShdw>
                </a:effectLst>
              </a:rPr>
              <a:t> 12 &amp;90 %@!</a:t>
            </a:r>
            <a:endParaRPr lang="en-AU" b="1" i="1" dirty="0">
              <a:effectLst>
                <a:outerShdw blurRad="38100" dist="38100" dir="2700000" algn="tl">
                  <a:srgbClr val="000000">
                    <a:alpha val="43137"/>
                  </a:srgbClr>
                </a:outerShdw>
              </a:effectLst>
            </a:endParaRPr>
          </a:p>
        </p:txBody>
      </p:sp>
      <p:sp>
        <p:nvSpPr>
          <p:cNvPr id="8" name="Rectangle 7"/>
          <p:cNvSpPr/>
          <p:nvPr/>
        </p:nvSpPr>
        <p:spPr>
          <a:xfrm>
            <a:off x="7092280" y="3717032"/>
            <a:ext cx="918841" cy="400110"/>
          </a:xfrm>
          <a:prstGeom prst="rect">
            <a:avLst/>
          </a:prstGeom>
        </p:spPr>
        <p:txBody>
          <a:bodyPr wrap="none">
            <a:spAutoFit/>
          </a:bodyPr>
          <a:lstStyle/>
          <a:p>
            <a:r>
              <a:rPr lang="en-AU" sz="2000" b="1" dirty="0">
                <a:effectLst>
                  <a:outerShdw blurRad="38100" dist="38100" dir="2700000" algn="tl">
                    <a:srgbClr val="000000">
                      <a:alpha val="43137"/>
                    </a:srgbClr>
                  </a:outerShdw>
                </a:effectLst>
                <a:latin typeface="Garamond" pitchFamily="18" charset="0"/>
              </a:rPr>
              <a:t>Source</a:t>
            </a:r>
          </a:p>
        </p:txBody>
      </p:sp>
      <p:sp>
        <p:nvSpPr>
          <p:cNvPr id="9" name="Rectangle 8"/>
          <p:cNvSpPr/>
          <p:nvPr/>
        </p:nvSpPr>
        <p:spPr>
          <a:xfrm>
            <a:off x="3008498" y="4933544"/>
            <a:ext cx="1222964" cy="400110"/>
          </a:xfrm>
          <a:prstGeom prst="rect">
            <a:avLst/>
          </a:prstGeom>
        </p:spPr>
        <p:txBody>
          <a:bodyPr wrap="none">
            <a:spAutoFit/>
          </a:bodyPr>
          <a:lstStyle/>
          <a:p>
            <a:r>
              <a:rPr lang="en-AU" sz="2000" b="1" dirty="0">
                <a:effectLst>
                  <a:outerShdw blurRad="38100" dist="38100" dir="2700000" algn="tl">
                    <a:srgbClr val="000000">
                      <a:alpha val="43137"/>
                    </a:srgbClr>
                  </a:outerShdw>
                </a:effectLst>
                <a:latin typeface="Garamond" pitchFamily="18" charset="0"/>
              </a:rPr>
              <a:t>Receivers</a:t>
            </a:r>
          </a:p>
        </p:txBody>
      </p:sp>
    </p:spTree>
    <p:extLst>
      <p:ext uri="{BB962C8B-B14F-4D97-AF65-F5344CB8AC3E}">
        <p14:creationId xmlns:p14="http://schemas.microsoft.com/office/powerpoint/2010/main" val="1473663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AU" b="1" dirty="0" smtClean="0">
                <a:effectLst>
                  <a:outerShdw blurRad="38100" dist="38100" dir="2700000" algn="tl">
                    <a:srgbClr val="000000">
                      <a:alpha val="43137"/>
                    </a:srgbClr>
                  </a:outerShdw>
                </a:effectLst>
                <a:latin typeface="Garamond" pitchFamily="18" charset="0"/>
              </a:rPr>
              <a:t>Transactional Communications Model</a:t>
            </a:r>
            <a:endParaRPr lang="en-AU" b="1" dirty="0">
              <a:effectLst>
                <a:outerShdw blurRad="38100" dist="38100" dir="2700000" algn="tl">
                  <a:srgbClr val="000000">
                    <a:alpha val="43137"/>
                  </a:srgbClr>
                </a:outerShdw>
              </a:effectLst>
              <a:latin typeface="Garamond" pitchFamily="18" charset="0"/>
            </a:endParaRPr>
          </a:p>
        </p:txBody>
      </p:sp>
      <p:grpSp>
        <p:nvGrpSpPr>
          <p:cNvPr id="7" name="Group 5"/>
          <p:cNvGrpSpPr>
            <a:grpSpLocks noChangeAspect="1"/>
          </p:cNvGrpSpPr>
          <p:nvPr/>
        </p:nvGrpSpPr>
        <p:grpSpPr bwMode="auto">
          <a:xfrm>
            <a:off x="854670" y="3305000"/>
            <a:ext cx="2100263" cy="1955800"/>
            <a:chOff x="2600" y="1462"/>
            <a:chExt cx="1323" cy="1232"/>
          </a:xfrm>
        </p:grpSpPr>
        <p:sp>
          <p:nvSpPr>
            <p:cNvPr id="8" name="AutoShape 4"/>
            <p:cNvSpPr>
              <a:spLocks noChangeAspect="1" noChangeArrowheads="1" noTextEdit="1"/>
            </p:cNvSpPr>
            <p:nvPr/>
          </p:nvSpPr>
          <p:spPr bwMode="auto">
            <a:xfrm>
              <a:off x="2600" y="1462"/>
              <a:ext cx="1323" cy="1232"/>
            </a:xfrm>
            <a:custGeom>
              <a:avLst/>
              <a:gdLst>
                <a:gd name="connsiteX0" fmla="*/ 0 w 2100263"/>
                <a:gd name="connsiteY0" fmla="*/ 0 h 1955800"/>
                <a:gd name="connsiteX1" fmla="*/ 2100263 w 2100263"/>
                <a:gd name="connsiteY1" fmla="*/ 0 h 1955800"/>
                <a:gd name="connsiteX2" fmla="*/ 2100263 w 2100263"/>
                <a:gd name="connsiteY2" fmla="*/ 1955800 h 1955800"/>
                <a:gd name="connsiteX3" fmla="*/ 0 w 2100263"/>
                <a:gd name="connsiteY3" fmla="*/ 1955800 h 1955800"/>
                <a:gd name="connsiteX4" fmla="*/ 0 w 2100263"/>
                <a:gd name="connsiteY4" fmla="*/ 0 h 1955800"/>
                <a:gd name="connsiteX0" fmla="*/ 620889 w 2100263"/>
                <a:gd name="connsiteY0" fmla="*/ 395111 h 1955800"/>
                <a:gd name="connsiteX1" fmla="*/ 2100263 w 2100263"/>
                <a:gd name="connsiteY1" fmla="*/ 0 h 1955800"/>
                <a:gd name="connsiteX2" fmla="*/ 2100263 w 2100263"/>
                <a:gd name="connsiteY2" fmla="*/ 1955800 h 1955800"/>
                <a:gd name="connsiteX3" fmla="*/ 0 w 2100263"/>
                <a:gd name="connsiteY3" fmla="*/ 1955800 h 1955800"/>
                <a:gd name="connsiteX4" fmla="*/ 620889 w 2100263"/>
                <a:gd name="connsiteY4" fmla="*/ 395111 h 195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0263" h="1955800">
                  <a:moveTo>
                    <a:pt x="620889" y="395111"/>
                  </a:moveTo>
                  <a:lnTo>
                    <a:pt x="2100263" y="0"/>
                  </a:lnTo>
                  <a:lnTo>
                    <a:pt x="2100263" y="1955800"/>
                  </a:lnTo>
                  <a:lnTo>
                    <a:pt x="0" y="1955800"/>
                  </a:lnTo>
                  <a:lnTo>
                    <a:pt x="620889" y="395111"/>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13"/>
            <p:cNvSpPr>
              <a:spLocks/>
            </p:cNvSpPr>
            <p:nvPr/>
          </p:nvSpPr>
          <p:spPr bwMode="auto">
            <a:xfrm>
              <a:off x="2940" y="1614"/>
              <a:ext cx="982" cy="1079"/>
            </a:xfrm>
            <a:custGeom>
              <a:avLst/>
              <a:gdLst>
                <a:gd name="T0" fmla="*/ 878 w 982"/>
                <a:gd name="T1" fmla="*/ 810 h 1079"/>
                <a:gd name="T2" fmla="*/ 881 w 982"/>
                <a:gd name="T3" fmla="*/ 707 h 1079"/>
                <a:gd name="T4" fmla="*/ 826 w 982"/>
                <a:gd name="T5" fmla="*/ 633 h 1079"/>
                <a:gd name="T6" fmla="*/ 707 w 982"/>
                <a:gd name="T7" fmla="*/ 613 h 1079"/>
                <a:gd name="T8" fmla="*/ 656 w 982"/>
                <a:gd name="T9" fmla="*/ 621 h 1079"/>
                <a:gd name="T10" fmla="*/ 567 w 982"/>
                <a:gd name="T11" fmla="*/ 395 h 1079"/>
                <a:gd name="T12" fmla="*/ 565 w 982"/>
                <a:gd name="T13" fmla="*/ 394 h 1079"/>
                <a:gd name="T14" fmla="*/ 617 w 982"/>
                <a:gd name="T15" fmla="*/ 371 h 1079"/>
                <a:gd name="T16" fmla="*/ 696 w 982"/>
                <a:gd name="T17" fmla="*/ 305 h 1079"/>
                <a:gd name="T18" fmla="*/ 723 w 982"/>
                <a:gd name="T19" fmla="*/ 210 h 1079"/>
                <a:gd name="T20" fmla="*/ 694 w 982"/>
                <a:gd name="T21" fmla="*/ 100 h 1079"/>
                <a:gd name="T22" fmla="*/ 682 w 982"/>
                <a:gd name="T23" fmla="*/ 64 h 1079"/>
                <a:gd name="T24" fmla="*/ 673 w 982"/>
                <a:gd name="T25" fmla="*/ 13 h 1079"/>
                <a:gd name="T26" fmla="*/ 630 w 982"/>
                <a:gd name="T27" fmla="*/ 0 h 1079"/>
                <a:gd name="T28" fmla="*/ 602 w 982"/>
                <a:gd name="T29" fmla="*/ 21 h 1079"/>
                <a:gd name="T30" fmla="*/ 607 w 982"/>
                <a:gd name="T31" fmla="*/ 79 h 1079"/>
                <a:gd name="T32" fmla="*/ 647 w 982"/>
                <a:gd name="T33" fmla="*/ 92 h 1079"/>
                <a:gd name="T34" fmla="*/ 685 w 982"/>
                <a:gd name="T35" fmla="*/ 165 h 1079"/>
                <a:gd name="T36" fmla="*/ 688 w 982"/>
                <a:gd name="T37" fmla="*/ 250 h 1079"/>
                <a:gd name="T38" fmla="*/ 633 w 982"/>
                <a:gd name="T39" fmla="*/ 326 h 1079"/>
                <a:gd name="T40" fmla="*/ 561 w 982"/>
                <a:gd name="T41" fmla="*/ 361 h 1079"/>
                <a:gd name="T42" fmla="*/ 498 w 982"/>
                <a:gd name="T43" fmla="*/ 323 h 1079"/>
                <a:gd name="T44" fmla="*/ 413 w 982"/>
                <a:gd name="T45" fmla="*/ 311 h 1079"/>
                <a:gd name="T46" fmla="*/ 346 w 982"/>
                <a:gd name="T47" fmla="*/ 346 h 1079"/>
                <a:gd name="T48" fmla="*/ 311 w 982"/>
                <a:gd name="T49" fmla="*/ 405 h 1079"/>
                <a:gd name="T50" fmla="*/ 228 w 982"/>
                <a:gd name="T51" fmla="*/ 427 h 1079"/>
                <a:gd name="T52" fmla="*/ 146 w 982"/>
                <a:gd name="T53" fmla="*/ 401 h 1079"/>
                <a:gd name="T54" fmla="*/ 87 w 982"/>
                <a:gd name="T55" fmla="*/ 333 h 1079"/>
                <a:gd name="T56" fmla="*/ 67 w 982"/>
                <a:gd name="T57" fmla="*/ 254 h 1079"/>
                <a:gd name="T58" fmla="*/ 77 w 982"/>
                <a:gd name="T59" fmla="*/ 232 h 1079"/>
                <a:gd name="T60" fmla="*/ 89 w 982"/>
                <a:gd name="T61" fmla="*/ 180 h 1079"/>
                <a:gd name="T62" fmla="*/ 56 w 982"/>
                <a:gd name="T63" fmla="*/ 152 h 1079"/>
                <a:gd name="T64" fmla="*/ 21 w 982"/>
                <a:gd name="T65" fmla="*/ 158 h 1079"/>
                <a:gd name="T66" fmla="*/ 4 w 982"/>
                <a:gd name="T67" fmla="*/ 214 h 1079"/>
                <a:gd name="T68" fmla="*/ 29 w 982"/>
                <a:gd name="T69" fmla="*/ 239 h 1079"/>
                <a:gd name="T70" fmla="*/ 44 w 982"/>
                <a:gd name="T71" fmla="*/ 300 h 1079"/>
                <a:gd name="T72" fmla="*/ 89 w 982"/>
                <a:gd name="T73" fmla="*/ 393 h 1079"/>
                <a:gd name="T74" fmla="*/ 169 w 982"/>
                <a:gd name="T75" fmla="*/ 447 h 1079"/>
                <a:gd name="T76" fmla="*/ 275 w 982"/>
                <a:gd name="T77" fmla="*/ 458 h 1079"/>
                <a:gd name="T78" fmla="*/ 311 w 982"/>
                <a:gd name="T79" fmla="*/ 481 h 1079"/>
                <a:gd name="T80" fmla="*/ 388 w 982"/>
                <a:gd name="T81" fmla="*/ 741 h 1079"/>
                <a:gd name="T82" fmla="*/ 319 w 982"/>
                <a:gd name="T83" fmla="*/ 760 h 1079"/>
                <a:gd name="T84" fmla="*/ 262 w 982"/>
                <a:gd name="T85" fmla="*/ 817 h 1079"/>
                <a:gd name="T86" fmla="*/ 256 w 982"/>
                <a:gd name="T87" fmla="*/ 917 h 1079"/>
                <a:gd name="T88" fmla="*/ 196 w 982"/>
                <a:gd name="T89" fmla="*/ 1047 h 1079"/>
                <a:gd name="T90" fmla="*/ 187 w 982"/>
                <a:gd name="T91" fmla="*/ 1068 h 1079"/>
                <a:gd name="T92" fmla="*/ 207 w 982"/>
                <a:gd name="T93" fmla="*/ 1077 h 1079"/>
                <a:gd name="T94" fmla="*/ 312 w 982"/>
                <a:gd name="T95" fmla="*/ 983 h 1079"/>
                <a:gd name="T96" fmla="*/ 283 w 982"/>
                <a:gd name="T97" fmla="*/ 874 h 1079"/>
                <a:gd name="T98" fmla="*/ 309 w 982"/>
                <a:gd name="T99" fmla="*/ 804 h 1079"/>
                <a:gd name="T100" fmla="*/ 372 w 982"/>
                <a:gd name="T101" fmla="*/ 775 h 1079"/>
                <a:gd name="T102" fmla="*/ 432 w 982"/>
                <a:gd name="T103" fmla="*/ 817 h 1079"/>
                <a:gd name="T104" fmla="*/ 663 w 982"/>
                <a:gd name="T105" fmla="*/ 650 h 1079"/>
                <a:gd name="T106" fmla="*/ 673 w 982"/>
                <a:gd name="T107" fmla="*/ 648 h 1079"/>
                <a:gd name="T108" fmla="*/ 756 w 982"/>
                <a:gd name="T109" fmla="*/ 643 h 1079"/>
                <a:gd name="T110" fmla="*/ 847 w 982"/>
                <a:gd name="T111" fmla="*/ 704 h 1079"/>
                <a:gd name="T112" fmla="*/ 828 w 982"/>
                <a:gd name="T113" fmla="*/ 876 h 1079"/>
                <a:gd name="T114" fmla="*/ 982 w 982"/>
                <a:gd name="T115" fmla="*/ 853 h 1079"/>
                <a:gd name="T116" fmla="*/ 971 w 982"/>
                <a:gd name="T117" fmla="*/ 834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82" h="1079">
                  <a:moveTo>
                    <a:pt x="965" y="834"/>
                  </a:moveTo>
                  <a:lnTo>
                    <a:pt x="965" y="834"/>
                  </a:lnTo>
                  <a:lnTo>
                    <a:pt x="871" y="842"/>
                  </a:lnTo>
                  <a:lnTo>
                    <a:pt x="878" y="810"/>
                  </a:lnTo>
                  <a:lnTo>
                    <a:pt x="884" y="782"/>
                  </a:lnTo>
                  <a:lnTo>
                    <a:pt x="885" y="755"/>
                  </a:lnTo>
                  <a:lnTo>
                    <a:pt x="885" y="730"/>
                  </a:lnTo>
                  <a:lnTo>
                    <a:pt x="881" y="707"/>
                  </a:lnTo>
                  <a:lnTo>
                    <a:pt x="874" y="688"/>
                  </a:lnTo>
                  <a:lnTo>
                    <a:pt x="865" y="669"/>
                  </a:lnTo>
                  <a:lnTo>
                    <a:pt x="852" y="654"/>
                  </a:lnTo>
                  <a:lnTo>
                    <a:pt x="826" y="633"/>
                  </a:lnTo>
                  <a:lnTo>
                    <a:pt x="797" y="621"/>
                  </a:lnTo>
                  <a:lnTo>
                    <a:pt x="765" y="614"/>
                  </a:lnTo>
                  <a:lnTo>
                    <a:pt x="734" y="613"/>
                  </a:lnTo>
                  <a:lnTo>
                    <a:pt x="707" y="613"/>
                  </a:lnTo>
                  <a:lnTo>
                    <a:pt x="682" y="617"/>
                  </a:lnTo>
                  <a:lnTo>
                    <a:pt x="666" y="620"/>
                  </a:lnTo>
                  <a:lnTo>
                    <a:pt x="659" y="621"/>
                  </a:lnTo>
                  <a:lnTo>
                    <a:pt x="656" y="621"/>
                  </a:lnTo>
                  <a:lnTo>
                    <a:pt x="655" y="623"/>
                  </a:lnTo>
                  <a:lnTo>
                    <a:pt x="652" y="625"/>
                  </a:lnTo>
                  <a:lnTo>
                    <a:pt x="651" y="627"/>
                  </a:lnTo>
                  <a:lnTo>
                    <a:pt x="567" y="395"/>
                  </a:lnTo>
                  <a:lnTo>
                    <a:pt x="565" y="397"/>
                  </a:lnTo>
                  <a:lnTo>
                    <a:pt x="565" y="395"/>
                  </a:lnTo>
                  <a:lnTo>
                    <a:pt x="565" y="394"/>
                  </a:lnTo>
                  <a:lnTo>
                    <a:pt x="565" y="394"/>
                  </a:lnTo>
                  <a:lnTo>
                    <a:pt x="564" y="393"/>
                  </a:lnTo>
                  <a:lnTo>
                    <a:pt x="579" y="387"/>
                  </a:lnTo>
                  <a:lnTo>
                    <a:pt x="598" y="380"/>
                  </a:lnTo>
                  <a:lnTo>
                    <a:pt x="617" y="371"/>
                  </a:lnTo>
                  <a:lnTo>
                    <a:pt x="639" y="358"/>
                  </a:lnTo>
                  <a:lnTo>
                    <a:pt x="659" y="345"/>
                  </a:lnTo>
                  <a:lnTo>
                    <a:pt x="678" y="327"/>
                  </a:lnTo>
                  <a:lnTo>
                    <a:pt x="696" y="305"/>
                  </a:lnTo>
                  <a:lnTo>
                    <a:pt x="709" y="281"/>
                  </a:lnTo>
                  <a:lnTo>
                    <a:pt x="718" y="258"/>
                  </a:lnTo>
                  <a:lnTo>
                    <a:pt x="722" y="235"/>
                  </a:lnTo>
                  <a:lnTo>
                    <a:pt x="723" y="210"/>
                  </a:lnTo>
                  <a:lnTo>
                    <a:pt x="720" y="184"/>
                  </a:lnTo>
                  <a:lnTo>
                    <a:pt x="715" y="157"/>
                  </a:lnTo>
                  <a:lnTo>
                    <a:pt x="707" y="128"/>
                  </a:lnTo>
                  <a:lnTo>
                    <a:pt x="694" y="100"/>
                  </a:lnTo>
                  <a:lnTo>
                    <a:pt x="679" y="70"/>
                  </a:lnTo>
                  <a:lnTo>
                    <a:pt x="681" y="69"/>
                  </a:lnTo>
                  <a:lnTo>
                    <a:pt x="682" y="66"/>
                  </a:lnTo>
                  <a:lnTo>
                    <a:pt x="682" y="64"/>
                  </a:lnTo>
                  <a:lnTo>
                    <a:pt x="684" y="63"/>
                  </a:lnTo>
                  <a:lnTo>
                    <a:pt x="686" y="45"/>
                  </a:lnTo>
                  <a:lnTo>
                    <a:pt x="682" y="28"/>
                  </a:lnTo>
                  <a:lnTo>
                    <a:pt x="673" y="13"/>
                  </a:lnTo>
                  <a:lnTo>
                    <a:pt x="656" y="3"/>
                  </a:lnTo>
                  <a:lnTo>
                    <a:pt x="648" y="0"/>
                  </a:lnTo>
                  <a:lnTo>
                    <a:pt x="639" y="0"/>
                  </a:lnTo>
                  <a:lnTo>
                    <a:pt x="630" y="0"/>
                  </a:lnTo>
                  <a:lnTo>
                    <a:pt x="621" y="3"/>
                  </a:lnTo>
                  <a:lnTo>
                    <a:pt x="614" y="9"/>
                  </a:lnTo>
                  <a:lnTo>
                    <a:pt x="607" y="14"/>
                  </a:lnTo>
                  <a:lnTo>
                    <a:pt x="602" y="21"/>
                  </a:lnTo>
                  <a:lnTo>
                    <a:pt x="598" y="29"/>
                  </a:lnTo>
                  <a:lnTo>
                    <a:pt x="594" y="47"/>
                  </a:lnTo>
                  <a:lnTo>
                    <a:pt x="598" y="64"/>
                  </a:lnTo>
                  <a:lnTo>
                    <a:pt x="607" y="79"/>
                  </a:lnTo>
                  <a:lnTo>
                    <a:pt x="624" y="89"/>
                  </a:lnTo>
                  <a:lnTo>
                    <a:pt x="630" y="92"/>
                  </a:lnTo>
                  <a:lnTo>
                    <a:pt x="639" y="92"/>
                  </a:lnTo>
                  <a:lnTo>
                    <a:pt x="647" y="92"/>
                  </a:lnTo>
                  <a:lnTo>
                    <a:pt x="655" y="89"/>
                  </a:lnTo>
                  <a:lnTo>
                    <a:pt x="667" y="115"/>
                  </a:lnTo>
                  <a:lnTo>
                    <a:pt x="677" y="141"/>
                  </a:lnTo>
                  <a:lnTo>
                    <a:pt x="685" y="165"/>
                  </a:lnTo>
                  <a:lnTo>
                    <a:pt x="689" y="188"/>
                  </a:lnTo>
                  <a:lnTo>
                    <a:pt x="692" y="210"/>
                  </a:lnTo>
                  <a:lnTo>
                    <a:pt x="690" y="231"/>
                  </a:lnTo>
                  <a:lnTo>
                    <a:pt x="688" y="250"/>
                  </a:lnTo>
                  <a:lnTo>
                    <a:pt x="681" y="269"/>
                  </a:lnTo>
                  <a:lnTo>
                    <a:pt x="669" y="290"/>
                  </a:lnTo>
                  <a:lnTo>
                    <a:pt x="652" y="309"/>
                  </a:lnTo>
                  <a:lnTo>
                    <a:pt x="633" y="326"/>
                  </a:lnTo>
                  <a:lnTo>
                    <a:pt x="614" y="338"/>
                  </a:lnTo>
                  <a:lnTo>
                    <a:pt x="595" y="348"/>
                  </a:lnTo>
                  <a:lnTo>
                    <a:pt x="577" y="356"/>
                  </a:lnTo>
                  <a:lnTo>
                    <a:pt x="561" y="361"/>
                  </a:lnTo>
                  <a:lnTo>
                    <a:pt x="549" y="365"/>
                  </a:lnTo>
                  <a:lnTo>
                    <a:pt x="534" y="348"/>
                  </a:lnTo>
                  <a:lnTo>
                    <a:pt x="518" y="334"/>
                  </a:lnTo>
                  <a:lnTo>
                    <a:pt x="498" y="323"/>
                  </a:lnTo>
                  <a:lnTo>
                    <a:pt x="478" y="315"/>
                  </a:lnTo>
                  <a:lnTo>
                    <a:pt x="458" y="309"/>
                  </a:lnTo>
                  <a:lnTo>
                    <a:pt x="436" y="308"/>
                  </a:lnTo>
                  <a:lnTo>
                    <a:pt x="413" y="311"/>
                  </a:lnTo>
                  <a:lnTo>
                    <a:pt x="391" y="318"/>
                  </a:lnTo>
                  <a:lnTo>
                    <a:pt x="375" y="326"/>
                  </a:lnTo>
                  <a:lnTo>
                    <a:pt x="360" y="335"/>
                  </a:lnTo>
                  <a:lnTo>
                    <a:pt x="346" y="346"/>
                  </a:lnTo>
                  <a:lnTo>
                    <a:pt x="335" y="360"/>
                  </a:lnTo>
                  <a:lnTo>
                    <a:pt x="326" y="373"/>
                  </a:lnTo>
                  <a:lnTo>
                    <a:pt x="317" y="388"/>
                  </a:lnTo>
                  <a:lnTo>
                    <a:pt x="311" y="405"/>
                  </a:lnTo>
                  <a:lnTo>
                    <a:pt x="307" y="422"/>
                  </a:lnTo>
                  <a:lnTo>
                    <a:pt x="279" y="427"/>
                  </a:lnTo>
                  <a:lnTo>
                    <a:pt x="252" y="428"/>
                  </a:lnTo>
                  <a:lnTo>
                    <a:pt x="228" y="427"/>
                  </a:lnTo>
                  <a:lnTo>
                    <a:pt x="204" y="424"/>
                  </a:lnTo>
                  <a:lnTo>
                    <a:pt x="184" y="418"/>
                  </a:lnTo>
                  <a:lnTo>
                    <a:pt x="164" y="412"/>
                  </a:lnTo>
                  <a:lnTo>
                    <a:pt x="146" y="401"/>
                  </a:lnTo>
                  <a:lnTo>
                    <a:pt x="130" y="388"/>
                  </a:lnTo>
                  <a:lnTo>
                    <a:pt x="112" y="371"/>
                  </a:lnTo>
                  <a:lnTo>
                    <a:pt x="98" y="353"/>
                  </a:lnTo>
                  <a:lnTo>
                    <a:pt x="87" y="333"/>
                  </a:lnTo>
                  <a:lnTo>
                    <a:pt x="79" y="311"/>
                  </a:lnTo>
                  <a:lnTo>
                    <a:pt x="74" y="290"/>
                  </a:lnTo>
                  <a:lnTo>
                    <a:pt x="70" y="271"/>
                  </a:lnTo>
                  <a:lnTo>
                    <a:pt x="67" y="254"/>
                  </a:lnTo>
                  <a:lnTo>
                    <a:pt x="66" y="239"/>
                  </a:lnTo>
                  <a:lnTo>
                    <a:pt x="68" y="237"/>
                  </a:lnTo>
                  <a:lnTo>
                    <a:pt x="72" y="235"/>
                  </a:lnTo>
                  <a:lnTo>
                    <a:pt x="77" y="232"/>
                  </a:lnTo>
                  <a:lnTo>
                    <a:pt x="79" y="229"/>
                  </a:lnTo>
                  <a:lnTo>
                    <a:pt x="89" y="214"/>
                  </a:lnTo>
                  <a:lnTo>
                    <a:pt x="93" y="196"/>
                  </a:lnTo>
                  <a:lnTo>
                    <a:pt x="89" y="180"/>
                  </a:lnTo>
                  <a:lnTo>
                    <a:pt x="79" y="164"/>
                  </a:lnTo>
                  <a:lnTo>
                    <a:pt x="72" y="158"/>
                  </a:lnTo>
                  <a:lnTo>
                    <a:pt x="64" y="154"/>
                  </a:lnTo>
                  <a:lnTo>
                    <a:pt x="56" y="152"/>
                  </a:lnTo>
                  <a:lnTo>
                    <a:pt x="47" y="150"/>
                  </a:lnTo>
                  <a:lnTo>
                    <a:pt x="37" y="152"/>
                  </a:lnTo>
                  <a:lnTo>
                    <a:pt x="29" y="154"/>
                  </a:lnTo>
                  <a:lnTo>
                    <a:pt x="21" y="158"/>
                  </a:lnTo>
                  <a:lnTo>
                    <a:pt x="14" y="164"/>
                  </a:lnTo>
                  <a:lnTo>
                    <a:pt x="4" y="180"/>
                  </a:lnTo>
                  <a:lnTo>
                    <a:pt x="0" y="196"/>
                  </a:lnTo>
                  <a:lnTo>
                    <a:pt x="4" y="214"/>
                  </a:lnTo>
                  <a:lnTo>
                    <a:pt x="14" y="229"/>
                  </a:lnTo>
                  <a:lnTo>
                    <a:pt x="18" y="233"/>
                  </a:lnTo>
                  <a:lnTo>
                    <a:pt x="23" y="237"/>
                  </a:lnTo>
                  <a:lnTo>
                    <a:pt x="29" y="239"/>
                  </a:lnTo>
                  <a:lnTo>
                    <a:pt x="34" y="241"/>
                  </a:lnTo>
                  <a:lnTo>
                    <a:pt x="36" y="258"/>
                  </a:lnTo>
                  <a:lnTo>
                    <a:pt x="38" y="278"/>
                  </a:lnTo>
                  <a:lnTo>
                    <a:pt x="44" y="300"/>
                  </a:lnTo>
                  <a:lnTo>
                    <a:pt x="51" y="323"/>
                  </a:lnTo>
                  <a:lnTo>
                    <a:pt x="60" y="346"/>
                  </a:lnTo>
                  <a:lnTo>
                    <a:pt x="72" y="369"/>
                  </a:lnTo>
                  <a:lnTo>
                    <a:pt x="89" y="393"/>
                  </a:lnTo>
                  <a:lnTo>
                    <a:pt x="109" y="413"/>
                  </a:lnTo>
                  <a:lnTo>
                    <a:pt x="127" y="427"/>
                  </a:lnTo>
                  <a:lnTo>
                    <a:pt x="147" y="439"/>
                  </a:lnTo>
                  <a:lnTo>
                    <a:pt x="169" y="447"/>
                  </a:lnTo>
                  <a:lnTo>
                    <a:pt x="194" y="454"/>
                  </a:lnTo>
                  <a:lnTo>
                    <a:pt x="219" y="458"/>
                  </a:lnTo>
                  <a:lnTo>
                    <a:pt x="247" y="459"/>
                  </a:lnTo>
                  <a:lnTo>
                    <a:pt x="275" y="458"/>
                  </a:lnTo>
                  <a:lnTo>
                    <a:pt x="305" y="454"/>
                  </a:lnTo>
                  <a:lnTo>
                    <a:pt x="307" y="463"/>
                  </a:lnTo>
                  <a:lnTo>
                    <a:pt x="308" y="471"/>
                  </a:lnTo>
                  <a:lnTo>
                    <a:pt x="311" y="481"/>
                  </a:lnTo>
                  <a:lnTo>
                    <a:pt x="313" y="491"/>
                  </a:lnTo>
                  <a:lnTo>
                    <a:pt x="313" y="492"/>
                  </a:lnTo>
                  <a:lnTo>
                    <a:pt x="403" y="740"/>
                  </a:lnTo>
                  <a:lnTo>
                    <a:pt x="388" y="741"/>
                  </a:lnTo>
                  <a:lnTo>
                    <a:pt x="372" y="744"/>
                  </a:lnTo>
                  <a:lnTo>
                    <a:pt x="354" y="748"/>
                  </a:lnTo>
                  <a:lnTo>
                    <a:pt x="336" y="752"/>
                  </a:lnTo>
                  <a:lnTo>
                    <a:pt x="319" y="760"/>
                  </a:lnTo>
                  <a:lnTo>
                    <a:pt x="301" y="770"/>
                  </a:lnTo>
                  <a:lnTo>
                    <a:pt x="286" y="782"/>
                  </a:lnTo>
                  <a:lnTo>
                    <a:pt x="273" y="798"/>
                  </a:lnTo>
                  <a:lnTo>
                    <a:pt x="262" y="817"/>
                  </a:lnTo>
                  <a:lnTo>
                    <a:pt x="255" y="839"/>
                  </a:lnTo>
                  <a:lnTo>
                    <a:pt x="252" y="864"/>
                  </a:lnTo>
                  <a:lnTo>
                    <a:pt x="252" y="889"/>
                  </a:lnTo>
                  <a:lnTo>
                    <a:pt x="256" y="917"/>
                  </a:lnTo>
                  <a:lnTo>
                    <a:pt x="264" y="948"/>
                  </a:lnTo>
                  <a:lnTo>
                    <a:pt x="277" y="981"/>
                  </a:lnTo>
                  <a:lnTo>
                    <a:pt x="292" y="1015"/>
                  </a:lnTo>
                  <a:lnTo>
                    <a:pt x="196" y="1047"/>
                  </a:lnTo>
                  <a:lnTo>
                    <a:pt x="192" y="1050"/>
                  </a:lnTo>
                  <a:lnTo>
                    <a:pt x="188" y="1055"/>
                  </a:lnTo>
                  <a:lnTo>
                    <a:pt x="187" y="1061"/>
                  </a:lnTo>
                  <a:lnTo>
                    <a:pt x="187" y="1068"/>
                  </a:lnTo>
                  <a:lnTo>
                    <a:pt x="191" y="1073"/>
                  </a:lnTo>
                  <a:lnTo>
                    <a:pt x="195" y="1076"/>
                  </a:lnTo>
                  <a:lnTo>
                    <a:pt x="202" y="1079"/>
                  </a:lnTo>
                  <a:lnTo>
                    <a:pt x="207" y="1077"/>
                  </a:lnTo>
                  <a:lnTo>
                    <a:pt x="207" y="1077"/>
                  </a:lnTo>
                  <a:lnTo>
                    <a:pt x="335" y="1032"/>
                  </a:lnTo>
                  <a:lnTo>
                    <a:pt x="327" y="1016"/>
                  </a:lnTo>
                  <a:lnTo>
                    <a:pt x="312" y="983"/>
                  </a:lnTo>
                  <a:lnTo>
                    <a:pt x="300" y="952"/>
                  </a:lnTo>
                  <a:lnTo>
                    <a:pt x="290" y="923"/>
                  </a:lnTo>
                  <a:lnTo>
                    <a:pt x="285" y="898"/>
                  </a:lnTo>
                  <a:lnTo>
                    <a:pt x="283" y="874"/>
                  </a:lnTo>
                  <a:lnTo>
                    <a:pt x="285" y="853"/>
                  </a:lnTo>
                  <a:lnTo>
                    <a:pt x="290" y="834"/>
                  </a:lnTo>
                  <a:lnTo>
                    <a:pt x="298" y="817"/>
                  </a:lnTo>
                  <a:lnTo>
                    <a:pt x="309" y="804"/>
                  </a:lnTo>
                  <a:lnTo>
                    <a:pt x="324" y="793"/>
                  </a:lnTo>
                  <a:lnTo>
                    <a:pt x="339" y="785"/>
                  </a:lnTo>
                  <a:lnTo>
                    <a:pt x="356" y="779"/>
                  </a:lnTo>
                  <a:lnTo>
                    <a:pt x="372" y="775"/>
                  </a:lnTo>
                  <a:lnTo>
                    <a:pt x="387" y="772"/>
                  </a:lnTo>
                  <a:lnTo>
                    <a:pt x="402" y="771"/>
                  </a:lnTo>
                  <a:lnTo>
                    <a:pt x="415" y="771"/>
                  </a:lnTo>
                  <a:lnTo>
                    <a:pt x="432" y="817"/>
                  </a:lnTo>
                  <a:lnTo>
                    <a:pt x="685" y="722"/>
                  </a:lnTo>
                  <a:lnTo>
                    <a:pt x="659" y="648"/>
                  </a:lnTo>
                  <a:lnTo>
                    <a:pt x="662" y="650"/>
                  </a:lnTo>
                  <a:lnTo>
                    <a:pt x="663" y="650"/>
                  </a:lnTo>
                  <a:lnTo>
                    <a:pt x="666" y="650"/>
                  </a:lnTo>
                  <a:lnTo>
                    <a:pt x="667" y="650"/>
                  </a:lnTo>
                  <a:lnTo>
                    <a:pt x="667" y="650"/>
                  </a:lnTo>
                  <a:lnTo>
                    <a:pt x="673" y="648"/>
                  </a:lnTo>
                  <a:lnTo>
                    <a:pt x="686" y="646"/>
                  </a:lnTo>
                  <a:lnTo>
                    <a:pt x="705" y="643"/>
                  </a:lnTo>
                  <a:lnTo>
                    <a:pt x="730" y="642"/>
                  </a:lnTo>
                  <a:lnTo>
                    <a:pt x="756" y="643"/>
                  </a:lnTo>
                  <a:lnTo>
                    <a:pt x="783" y="648"/>
                  </a:lnTo>
                  <a:lnTo>
                    <a:pt x="807" y="658"/>
                  </a:lnTo>
                  <a:lnTo>
                    <a:pt x="829" y="674"/>
                  </a:lnTo>
                  <a:lnTo>
                    <a:pt x="847" y="704"/>
                  </a:lnTo>
                  <a:lnTo>
                    <a:pt x="855" y="745"/>
                  </a:lnTo>
                  <a:lnTo>
                    <a:pt x="851" y="794"/>
                  </a:lnTo>
                  <a:lnTo>
                    <a:pt x="836" y="854"/>
                  </a:lnTo>
                  <a:lnTo>
                    <a:pt x="828" y="876"/>
                  </a:lnTo>
                  <a:lnTo>
                    <a:pt x="968" y="864"/>
                  </a:lnTo>
                  <a:lnTo>
                    <a:pt x="973" y="862"/>
                  </a:lnTo>
                  <a:lnTo>
                    <a:pt x="979" y="858"/>
                  </a:lnTo>
                  <a:lnTo>
                    <a:pt x="982" y="853"/>
                  </a:lnTo>
                  <a:lnTo>
                    <a:pt x="982" y="847"/>
                  </a:lnTo>
                  <a:lnTo>
                    <a:pt x="980" y="842"/>
                  </a:lnTo>
                  <a:lnTo>
                    <a:pt x="976" y="836"/>
                  </a:lnTo>
                  <a:lnTo>
                    <a:pt x="971" y="834"/>
                  </a:lnTo>
                  <a:lnTo>
                    <a:pt x="965" y="8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4"/>
            <p:cNvSpPr>
              <a:spLocks/>
            </p:cNvSpPr>
            <p:nvPr/>
          </p:nvSpPr>
          <p:spPr bwMode="auto">
            <a:xfrm>
              <a:off x="3607" y="226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5"/>
            <p:cNvSpPr>
              <a:spLocks/>
            </p:cNvSpPr>
            <p:nvPr/>
          </p:nvSpPr>
          <p:spPr bwMode="auto">
            <a:xfrm>
              <a:off x="3174" y="1684"/>
              <a:ext cx="286" cy="258"/>
            </a:xfrm>
            <a:custGeom>
              <a:avLst/>
              <a:gdLst>
                <a:gd name="T0" fmla="*/ 186 w 286"/>
                <a:gd name="T1" fmla="*/ 244 h 258"/>
                <a:gd name="T2" fmla="*/ 211 w 286"/>
                <a:gd name="T3" fmla="*/ 230 h 258"/>
                <a:gd name="T4" fmla="*/ 230 w 286"/>
                <a:gd name="T5" fmla="*/ 213 h 258"/>
                <a:gd name="T6" fmla="*/ 245 w 286"/>
                <a:gd name="T7" fmla="*/ 191 h 258"/>
                <a:gd name="T8" fmla="*/ 246 w 286"/>
                <a:gd name="T9" fmla="*/ 183 h 258"/>
                <a:gd name="T10" fmla="*/ 237 w 286"/>
                <a:gd name="T11" fmla="*/ 187 h 258"/>
                <a:gd name="T12" fmla="*/ 226 w 286"/>
                <a:gd name="T13" fmla="*/ 189 h 258"/>
                <a:gd name="T14" fmla="*/ 216 w 286"/>
                <a:gd name="T15" fmla="*/ 191 h 258"/>
                <a:gd name="T16" fmla="*/ 193 w 286"/>
                <a:gd name="T17" fmla="*/ 189 h 258"/>
                <a:gd name="T18" fmla="*/ 164 w 286"/>
                <a:gd name="T19" fmla="*/ 177 h 258"/>
                <a:gd name="T20" fmla="*/ 144 w 286"/>
                <a:gd name="T21" fmla="*/ 162 h 258"/>
                <a:gd name="T22" fmla="*/ 132 w 286"/>
                <a:gd name="T23" fmla="*/ 151 h 258"/>
                <a:gd name="T24" fmla="*/ 128 w 286"/>
                <a:gd name="T25" fmla="*/ 145 h 258"/>
                <a:gd name="T26" fmla="*/ 129 w 286"/>
                <a:gd name="T27" fmla="*/ 138 h 258"/>
                <a:gd name="T28" fmla="*/ 136 w 286"/>
                <a:gd name="T29" fmla="*/ 132 h 258"/>
                <a:gd name="T30" fmla="*/ 143 w 286"/>
                <a:gd name="T31" fmla="*/ 134 h 258"/>
                <a:gd name="T32" fmla="*/ 145 w 286"/>
                <a:gd name="T33" fmla="*/ 136 h 258"/>
                <a:gd name="T34" fmla="*/ 151 w 286"/>
                <a:gd name="T35" fmla="*/ 142 h 258"/>
                <a:gd name="T36" fmla="*/ 164 w 286"/>
                <a:gd name="T37" fmla="*/ 153 h 258"/>
                <a:gd name="T38" fmla="*/ 185 w 286"/>
                <a:gd name="T39" fmla="*/ 165 h 258"/>
                <a:gd name="T40" fmla="*/ 211 w 286"/>
                <a:gd name="T41" fmla="*/ 170 h 258"/>
                <a:gd name="T42" fmla="*/ 224 w 286"/>
                <a:gd name="T43" fmla="*/ 169 h 258"/>
                <a:gd name="T44" fmla="*/ 237 w 286"/>
                <a:gd name="T45" fmla="*/ 165 h 258"/>
                <a:gd name="T46" fmla="*/ 249 w 286"/>
                <a:gd name="T47" fmla="*/ 160 h 258"/>
                <a:gd name="T48" fmla="*/ 261 w 286"/>
                <a:gd name="T49" fmla="*/ 150 h 258"/>
                <a:gd name="T50" fmla="*/ 264 w 286"/>
                <a:gd name="T51" fmla="*/ 120 h 258"/>
                <a:gd name="T52" fmla="*/ 258 w 286"/>
                <a:gd name="T53" fmla="*/ 91 h 258"/>
                <a:gd name="T54" fmla="*/ 266 w 286"/>
                <a:gd name="T55" fmla="*/ 40 h 258"/>
                <a:gd name="T56" fmla="*/ 231 w 286"/>
                <a:gd name="T57" fmla="*/ 42 h 258"/>
                <a:gd name="T58" fmla="*/ 213 w 286"/>
                <a:gd name="T59" fmla="*/ 26 h 258"/>
                <a:gd name="T60" fmla="*/ 193 w 286"/>
                <a:gd name="T61" fmla="*/ 14 h 258"/>
                <a:gd name="T62" fmla="*/ 171 w 286"/>
                <a:gd name="T63" fmla="*/ 6 h 258"/>
                <a:gd name="T64" fmla="*/ 160 w 286"/>
                <a:gd name="T65" fmla="*/ 59 h 258"/>
                <a:gd name="T66" fmla="*/ 167 w 286"/>
                <a:gd name="T67" fmla="*/ 62 h 258"/>
                <a:gd name="T68" fmla="*/ 173 w 286"/>
                <a:gd name="T69" fmla="*/ 66 h 258"/>
                <a:gd name="T70" fmla="*/ 178 w 286"/>
                <a:gd name="T71" fmla="*/ 79 h 258"/>
                <a:gd name="T72" fmla="*/ 171 w 286"/>
                <a:gd name="T73" fmla="*/ 93 h 258"/>
                <a:gd name="T74" fmla="*/ 158 w 286"/>
                <a:gd name="T75" fmla="*/ 97 h 258"/>
                <a:gd name="T76" fmla="*/ 145 w 286"/>
                <a:gd name="T77" fmla="*/ 90 h 258"/>
                <a:gd name="T78" fmla="*/ 141 w 286"/>
                <a:gd name="T79" fmla="*/ 76 h 258"/>
                <a:gd name="T80" fmla="*/ 147 w 286"/>
                <a:gd name="T81" fmla="*/ 63 h 258"/>
                <a:gd name="T82" fmla="*/ 154 w 286"/>
                <a:gd name="T83" fmla="*/ 60 h 258"/>
                <a:gd name="T84" fmla="*/ 159 w 286"/>
                <a:gd name="T85" fmla="*/ 59 h 258"/>
                <a:gd name="T86" fmla="*/ 144 w 286"/>
                <a:gd name="T87" fmla="*/ 0 h 258"/>
                <a:gd name="T88" fmla="*/ 129 w 286"/>
                <a:gd name="T89" fmla="*/ 0 h 258"/>
                <a:gd name="T90" fmla="*/ 113 w 286"/>
                <a:gd name="T91" fmla="*/ 2 h 258"/>
                <a:gd name="T92" fmla="*/ 98 w 286"/>
                <a:gd name="T93" fmla="*/ 6 h 258"/>
                <a:gd name="T94" fmla="*/ 65 w 286"/>
                <a:gd name="T95" fmla="*/ 19 h 258"/>
                <a:gd name="T96" fmla="*/ 27 w 286"/>
                <a:gd name="T97" fmla="*/ 53 h 258"/>
                <a:gd name="T98" fmla="*/ 4 w 286"/>
                <a:gd name="T99" fmla="*/ 98 h 258"/>
                <a:gd name="T100" fmla="*/ 1 w 286"/>
                <a:gd name="T101" fmla="*/ 147 h 258"/>
                <a:gd name="T102" fmla="*/ 17 w 286"/>
                <a:gd name="T103" fmla="*/ 196 h 258"/>
                <a:gd name="T104" fmla="*/ 51 w 286"/>
                <a:gd name="T105" fmla="*/ 233 h 258"/>
                <a:gd name="T106" fmla="*/ 98 w 286"/>
                <a:gd name="T107" fmla="*/ 255 h 258"/>
                <a:gd name="T108" fmla="*/ 148 w 286"/>
                <a:gd name="T109" fmla="*/ 25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6" h="258">
                  <a:moveTo>
                    <a:pt x="174" y="249"/>
                  </a:moveTo>
                  <a:lnTo>
                    <a:pt x="186" y="244"/>
                  </a:lnTo>
                  <a:lnTo>
                    <a:pt x="198" y="237"/>
                  </a:lnTo>
                  <a:lnTo>
                    <a:pt x="211" y="230"/>
                  </a:lnTo>
                  <a:lnTo>
                    <a:pt x="220" y="222"/>
                  </a:lnTo>
                  <a:lnTo>
                    <a:pt x="230" y="213"/>
                  </a:lnTo>
                  <a:lnTo>
                    <a:pt x="238" y="202"/>
                  </a:lnTo>
                  <a:lnTo>
                    <a:pt x="245" y="191"/>
                  </a:lnTo>
                  <a:lnTo>
                    <a:pt x="252" y="180"/>
                  </a:lnTo>
                  <a:lnTo>
                    <a:pt x="246" y="183"/>
                  </a:lnTo>
                  <a:lnTo>
                    <a:pt x="242" y="184"/>
                  </a:lnTo>
                  <a:lnTo>
                    <a:pt x="237" y="187"/>
                  </a:lnTo>
                  <a:lnTo>
                    <a:pt x="231" y="188"/>
                  </a:lnTo>
                  <a:lnTo>
                    <a:pt x="226" y="189"/>
                  </a:lnTo>
                  <a:lnTo>
                    <a:pt x="222" y="189"/>
                  </a:lnTo>
                  <a:lnTo>
                    <a:pt x="216" y="191"/>
                  </a:lnTo>
                  <a:lnTo>
                    <a:pt x="211" y="191"/>
                  </a:lnTo>
                  <a:lnTo>
                    <a:pt x="193" y="189"/>
                  </a:lnTo>
                  <a:lnTo>
                    <a:pt x="178" y="184"/>
                  </a:lnTo>
                  <a:lnTo>
                    <a:pt x="164" y="177"/>
                  </a:lnTo>
                  <a:lnTo>
                    <a:pt x="152" y="170"/>
                  </a:lnTo>
                  <a:lnTo>
                    <a:pt x="144" y="162"/>
                  </a:lnTo>
                  <a:lnTo>
                    <a:pt x="137" y="155"/>
                  </a:lnTo>
                  <a:lnTo>
                    <a:pt x="132" y="151"/>
                  </a:lnTo>
                  <a:lnTo>
                    <a:pt x="130" y="149"/>
                  </a:lnTo>
                  <a:lnTo>
                    <a:pt x="128" y="145"/>
                  </a:lnTo>
                  <a:lnTo>
                    <a:pt x="128" y="140"/>
                  </a:lnTo>
                  <a:lnTo>
                    <a:pt x="129" y="138"/>
                  </a:lnTo>
                  <a:lnTo>
                    <a:pt x="132" y="134"/>
                  </a:lnTo>
                  <a:lnTo>
                    <a:pt x="136" y="132"/>
                  </a:lnTo>
                  <a:lnTo>
                    <a:pt x="139" y="132"/>
                  </a:lnTo>
                  <a:lnTo>
                    <a:pt x="143" y="134"/>
                  </a:lnTo>
                  <a:lnTo>
                    <a:pt x="145" y="136"/>
                  </a:lnTo>
                  <a:lnTo>
                    <a:pt x="145" y="136"/>
                  </a:lnTo>
                  <a:lnTo>
                    <a:pt x="147" y="138"/>
                  </a:lnTo>
                  <a:lnTo>
                    <a:pt x="151" y="142"/>
                  </a:lnTo>
                  <a:lnTo>
                    <a:pt x="156" y="147"/>
                  </a:lnTo>
                  <a:lnTo>
                    <a:pt x="164" y="153"/>
                  </a:lnTo>
                  <a:lnTo>
                    <a:pt x="174" y="160"/>
                  </a:lnTo>
                  <a:lnTo>
                    <a:pt x="185" y="165"/>
                  </a:lnTo>
                  <a:lnTo>
                    <a:pt x="197" y="169"/>
                  </a:lnTo>
                  <a:lnTo>
                    <a:pt x="211" y="170"/>
                  </a:lnTo>
                  <a:lnTo>
                    <a:pt x="217" y="170"/>
                  </a:lnTo>
                  <a:lnTo>
                    <a:pt x="224" y="169"/>
                  </a:lnTo>
                  <a:lnTo>
                    <a:pt x="230" y="168"/>
                  </a:lnTo>
                  <a:lnTo>
                    <a:pt x="237" y="165"/>
                  </a:lnTo>
                  <a:lnTo>
                    <a:pt x="242" y="162"/>
                  </a:lnTo>
                  <a:lnTo>
                    <a:pt x="249" y="160"/>
                  </a:lnTo>
                  <a:lnTo>
                    <a:pt x="254" y="155"/>
                  </a:lnTo>
                  <a:lnTo>
                    <a:pt x="261" y="150"/>
                  </a:lnTo>
                  <a:lnTo>
                    <a:pt x="264" y="135"/>
                  </a:lnTo>
                  <a:lnTo>
                    <a:pt x="264" y="120"/>
                  </a:lnTo>
                  <a:lnTo>
                    <a:pt x="261" y="106"/>
                  </a:lnTo>
                  <a:lnTo>
                    <a:pt x="258" y="91"/>
                  </a:lnTo>
                  <a:lnTo>
                    <a:pt x="286" y="79"/>
                  </a:lnTo>
                  <a:lnTo>
                    <a:pt x="266" y="40"/>
                  </a:lnTo>
                  <a:lnTo>
                    <a:pt x="239" y="52"/>
                  </a:lnTo>
                  <a:lnTo>
                    <a:pt x="231" y="42"/>
                  </a:lnTo>
                  <a:lnTo>
                    <a:pt x="223" y="34"/>
                  </a:lnTo>
                  <a:lnTo>
                    <a:pt x="213" y="26"/>
                  </a:lnTo>
                  <a:lnTo>
                    <a:pt x="204" y="19"/>
                  </a:lnTo>
                  <a:lnTo>
                    <a:pt x="193" y="14"/>
                  </a:lnTo>
                  <a:lnTo>
                    <a:pt x="182" y="10"/>
                  </a:lnTo>
                  <a:lnTo>
                    <a:pt x="171" y="6"/>
                  </a:lnTo>
                  <a:lnTo>
                    <a:pt x="159" y="3"/>
                  </a:lnTo>
                  <a:lnTo>
                    <a:pt x="160" y="59"/>
                  </a:lnTo>
                  <a:lnTo>
                    <a:pt x="164" y="60"/>
                  </a:lnTo>
                  <a:lnTo>
                    <a:pt x="167" y="62"/>
                  </a:lnTo>
                  <a:lnTo>
                    <a:pt x="170" y="63"/>
                  </a:lnTo>
                  <a:lnTo>
                    <a:pt x="173" y="66"/>
                  </a:lnTo>
                  <a:lnTo>
                    <a:pt x="177" y="72"/>
                  </a:lnTo>
                  <a:lnTo>
                    <a:pt x="178" y="79"/>
                  </a:lnTo>
                  <a:lnTo>
                    <a:pt x="175" y="87"/>
                  </a:lnTo>
                  <a:lnTo>
                    <a:pt x="171" y="93"/>
                  </a:lnTo>
                  <a:lnTo>
                    <a:pt x="164" y="97"/>
                  </a:lnTo>
                  <a:lnTo>
                    <a:pt x="158" y="97"/>
                  </a:lnTo>
                  <a:lnTo>
                    <a:pt x="151" y="96"/>
                  </a:lnTo>
                  <a:lnTo>
                    <a:pt x="145" y="90"/>
                  </a:lnTo>
                  <a:lnTo>
                    <a:pt x="141" y="83"/>
                  </a:lnTo>
                  <a:lnTo>
                    <a:pt x="141" y="76"/>
                  </a:lnTo>
                  <a:lnTo>
                    <a:pt x="143" y="70"/>
                  </a:lnTo>
                  <a:lnTo>
                    <a:pt x="147" y="63"/>
                  </a:lnTo>
                  <a:lnTo>
                    <a:pt x="149" y="62"/>
                  </a:lnTo>
                  <a:lnTo>
                    <a:pt x="154" y="60"/>
                  </a:lnTo>
                  <a:lnTo>
                    <a:pt x="156" y="59"/>
                  </a:lnTo>
                  <a:lnTo>
                    <a:pt x="159" y="59"/>
                  </a:lnTo>
                  <a:lnTo>
                    <a:pt x="152" y="2"/>
                  </a:lnTo>
                  <a:lnTo>
                    <a:pt x="144" y="0"/>
                  </a:lnTo>
                  <a:lnTo>
                    <a:pt x="137" y="0"/>
                  </a:lnTo>
                  <a:lnTo>
                    <a:pt x="129" y="0"/>
                  </a:lnTo>
                  <a:lnTo>
                    <a:pt x="121" y="0"/>
                  </a:lnTo>
                  <a:lnTo>
                    <a:pt x="113" y="2"/>
                  </a:lnTo>
                  <a:lnTo>
                    <a:pt x="105" y="3"/>
                  </a:lnTo>
                  <a:lnTo>
                    <a:pt x="98" y="6"/>
                  </a:lnTo>
                  <a:lnTo>
                    <a:pt x="90" y="8"/>
                  </a:lnTo>
                  <a:lnTo>
                    <a:pt x="65" y="19"/>
                  </a:lnTo>
                  <a:lnTo>
                    <a:pt x="45" y="36"/>
                  </a:lnTo>
                  <a:lnTo>
                    <a:pt x="27" y="53"/>
                  </a:lnTo>
                  <a:lnTo>
                    <a:pt x="13" y="75"/>
                  </a:lnTo>
                  <a:lnTo>
                    <a:pt x="4" y="98"/>
                  </a:lnTo>
                  <a:lnTo>
                    <a:pt x="0" y="123"/>
                  </a:lnTo>
                  <a:lnTo>
                    <a:pt x="1" y="147"/>
                  </a:lnTo>
                  <a:lnTo>
                    <a:pt x="7" y="173"/>
                  </a:lnTo>
                  <a:lnTo>
                    <a:pt x="17" y="196"/>
                  </a:lnTo>
                  <a:lnTo>
                    <a:pt x="32" y="217"/>
                  </a:lnTo>
                  <a:lnTo>
                    <a:pt x="51" y="233"/>
                  </a:lnTo>
                  <a:lnTo>
                    <a:pt x="73" y="245"/>
                  </a:lnTo>
                  <a:lnTo>
                    <a:pt x="98" y="255"/>
                  </a:lnTo>
                  <a:lnTo>
                    <a:pt x="122" y="258"/>
                  </a:lnTo>
                  <a:lnTo>
                    <a:pt x="148" y="256"/>
                  </a:lnTo>
                  <a:lnTo>
                    <a:pt x="174" y="2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6"/>
            <p:cNvSpPr>
              <a:spLocks/>
            </p:cNvSpPr>
            <p:nvPr/>
          </p:nvSpPr>
          <p:spPr bwMode="auto">
            <a:xfrm>
              <a:off x="3309" y="1638"/>
              <a:ext cx="8" cy="57"/>
            </a:xfrm>
            <a:custGeom>
              <a:avLst/>
              <a:gdLst>
                <a:gd name="T0" fmla="*/ 8 w 8"/>
                <a:gd name="T1" fmla="*/ 57 h 57"/>
                <a:gd name="T2" fmla="*/ 7 w 8"/>
                <a:gd name="T3" fmla="*/ 1 h 57"/>
                <a:gd name="T4" fmla="*/ 6 w 8"/>
                <a:gd name="T5" fmla="*/ 0 h 57"/>
                <a:gd name="T6" fmla="*/ 4 w 8"/>
                <a:gd name="T7" fmla="*/ 0 h 57"/>
                <a:gd name="T8" fmla="*/ 2 w 8"/>
                <a:gd name="T9" fmla="*/ 0 h 57"/>
                <a:gd name="T10" fmla="*/ 0 w 8"/>
                <a:gd name="T11" fmla="*/ 0 h 57"/>
                <a:gd name="T12" fmla="*/ 7 w 8"/>
                <a:gd name="T13" fmla="*/ 57 h 57"/>
                <a:gd name="T14" fmla="*/ 7 w 8"/>
                <a:gd name="T15" fmla="*/ 57 h 57"/>
                <a:gd name="T16" fmla="*/ 8 w 8"/>
                <a:gd name="T17" fmla="*/ 57 h 57"/>
                <a:gd name="T18" fmla="*/ 8 w 8"/>
                <a:gd name="T19" fmla="*/ 57 h 57"/>
                <a:gd name="T20" fmla="*/ 8 w 8"/>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57">
                  <a:moveTo>
                    <a:pt x="8" y="57"/>
                  </a:moveTo>
                  <a:lnTo>
                    <a:pt x="7" y="1"/>
                  </a:lnTo>
                  <a:lnTo>
                    <a:pt x="6" y="0"/>
                  </a:lnTo>
                  <a:lnTo>
                    <a:pt x="4" y="0"/>
                  </a:lnTo>
                  <a:lnTo>
                    <a:pt x="2" y="0"/>
                  </a:lnTo>
                  <a:lnTo>
                    <a:pt x="0" y="0"/>
                  </a:lnTo>
                  <a:lnTo>
                    <a:pt x="7" y="57"/>
                  </a:lnTo>
                  <a:lnTo>
                    <a:pt x="7" y="57"/>
                  </a:lnTo>
                  <a:lnTo>
                    <a:pt x="8" y="57"/>
                  </a:lnTo>
                  <a:lnTo>
                    <a:pt x="8" y="57"/>
                  </a:lnTo>
                  <a:lnTo>
                    <a:pt x="8"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20" name="Group 20"/>
          <p:cNvGrpSpPr>
            <a:grpSpLocks noChangeAspect="1"/>
          </p:cNvGrpSpPr>
          <p:nvPr/>
        </p:nvGrpSpPr>
        <p:grpSpPr bwMode="auto">
          <a:xfrm>
            <a:off x="4619181" y="3527602"/>
            <a:ext cx="2560637" cy="469900"/>
            <a:chOff x="2883" y="1646"/>
            <a:chExt cx="1613" cy="296"/>
          </a:xfrm>
        </p:grpSpPr>
        <p:sp>
          <p:nvSpPr>
            <p:cNvPr id="26" name="Freeform 25"/>
            <p:cNvSpPr>
              <a:spLocks/>
            </p:cNvSpPr>
            <p:nvPr/>
          </p:nvSpPr>
          <p:spPr bwMode="auto">
            <a:xfrm>
              <a:off x="4241" y="1646"/>
              <a:ext cx="255" cy="296"/>
            </a:xfrm>
            <a:custGeom>
              <a:avLst/>
              <a:gdLst>
                <a:gd name="T0" fmla="*/ 18 w 509"/>
                <a:gd name="T1" fmla="*/ 78 h 296"/>
                <a:gd name="T2" fmla="*/ 80 w 509"/>
                <a:gd name="T3" fmla="*/ 74 h 296"/>
                <a:gd name="T4" fmla="*/ 104 w 509"/>
                <a:gd name="T5" fmla="*/ 52 h 296"/>
                <a:gd name="T6" fmla="*/ 134 w 509"/>
                <a:gd name="T7" fmla="*/ 32 h 296"/>
                <a:gd name="T8" fmla="*/ 167 w 509"/>
                <a:gd name="T9" fmla="*/ 19 h 296"/>
                <a:gd name="T10" fmla="*/ 204 w 509"/>
                <a:gd name="T11" fmla="*/ 76 h 296"/>
                <a:gd name="T12" fmla="*/ 193 w 509"/>
                <a:gd name="T13" fmla="*/ 81 h 296"/>
                <a:gd name="T14" fmla="*/ 184 w 509"/>
                <a:gd name="T15" fmla="*/ 87 h 296"/>
                <a:gd name="T16" fmla="*/ 184 w 509"/>
                <a:gd name="T17" fmla="*/ 103 h 296"/>
                <a:gd name="T18" fmla="*/ 197 w 509"/>
                <a:gd name="T19" fmla="*/ 116 h 296"/>
                <a:gd name="T20" fmla="*/ 223 w 509"/>
                <a:gd name="T21" fmla="*/ 118 h 296"/>
                <a:gd name="T22" fmla="*/ 242 w 509"/>
                <a:gd name="T23" fmla="*/ 108 h 296"/>
                <a:gd name="T24" fmla="*/ 245 w 509"/>
                <a:gd name="T25" fmla="*/ 90 h 296"/>
                <a:gd name="T26" fmla="*/ 228 w 509"/>
                <a:gd name="T27" fmla="*/ 78 h 296"/>
                <a:gd name="T28" fmla="*/ 217 w 509"/>
                <a:gd name="T29" fmla="*/ 76 h 296"/>
                <a:gd name="T30" fmla="*/ 206 w 509"/>
                <a:gd name="T31" fmla="*/ 76 h 296"/>
                <a:gd name="T32" fmla="*/ 212 w 509"/>
                <a:gd name="T33" fmla="*/ 6 h 296"/>
                <a:gd name="T34" fmla="*/ 238 w 509"/>
                <a:gd name="T35" fmla="*/ 3 h 296"/>
                <a:gd name="T36" fmla="*/ 266 w 509"/>
                <a:gd name="T37" fmla="*/ 0 h 296"/>
                <a:gd name="T38" fmla="*/ 294 w 509"/>
                <a:gd name="T39" fmla="*/ 0 h 296"/>
                <a:gd name="T40" fmla="*/ 353 w 509"/>
                <a:gd name="T41" fmla="*/ 9 h 296"/>
                <a:gd name="T42" fmla="*/ 431 w 509"/>
                <a:gd name="T43" fmla="*/ 39 h 296"/>
                <a:gd name="T44" fmla="*/ 485 w 509"/>
                <a:gd name="T45" fmla="*/ 83 h 296"/>
                <a:gd name="T46" fmla="*/ 509 w 509"/>
                <a:gd name="T47" fmla="*/ 139 h 296"/>
                <a:gd name="T48" fmla="*/ 496 w 509"/>
                <a:gd name="T49" fmla="*/ 198 h 296"/>
                <a:gd name="T50" fmla="*/ 452 w 509"/>
                <a:gd name="T51" fmla="*/ 247 h 296"/>
                <a:gd name="T52" fmla="*/ 381 w 509"/>
                <a:gd name="T53" fmla="*/ 281 h 296"/>
                <a:gd name="T54" fmla="*/ 295 w 509"/>
                <a:gd name="T55" fmla="*/ 296 h 296"/>
                <a:gd name="T56" fmla="*/ 225 w 509"/>
                <a:gd name="T57" fmla="*/ 291 h 296"/>
                <a:gd name="T58" fmla="*/ 182 w 509"/>
                <a:gd name="T59" fmla="*/ 281 h 296"/>
                <a:gd name="T60" fmla="*/ 143 w 509"/>
                <a:gd name="T61" fmla="*/ 265 h 296"/>
                <a:gd name="T62" fmla="*/ 109 w 509"/>
                <a:gd name="T63" fmla="*/ 245 h 296"/>
                <a:gd name="T64" fmla="*/ 104 w 509"/>
                <a:gd name="T65" fmla="*/ 235 h 296"/>
                <a:gd name="T66" fmla="*/ 122 w 509"/>
                <a:gd name="T67" fmla="*/ 236 h 296"/>
                <a:gd name="T68" fmla="*/ 139 w 509"/>
                <a:gd name="T69" fmla="*/ 238 h 296"/>
                <a:gd name="T70" fmla="*/ 158 w 509"/>
                <a:gd name="T71" fmla="*/ 238 h 296"/>
                <a:gd name="T72" fmla="*/ 195 w 509"/>
                <a:gd name="T73" fmla="*/ 230 h 296"/>
                <a:gd name="T74" fmla="*/ 242 w 509"/>
                <a:gd name="T75" fmla="*/ 210 h 296"/>
                <a:gd name="T76" fmla="*/ 271 w 509"/>
                <a:gd name="T77" fmla="*/ 189 h 296"/>
                <a:gd name="T78" fmla="*/ 288 w 509"/>
                <a:gd name="T79" fmla="*/ 173 h 296"/>
                <a:gd name="T80" fmla="*/ 292 w 509"/>
                <a:gd name="T81" fmla="*/ 165 h 296"/>
                <a:gd name="T82" fmla="*/ 286 w 509"/>
                <a:gd name="T83" fmla="*/ 156 h 296"/>
                <a:gd name="T84" fmla="*/ 275 w 509"/>
                <a:gd name="T85" fmla="*/ 152 h 296"/>
                <a:gd name="T86" fmla="*/ 262 w 509"/>
                <a:gd name="T87" fmla="*/ 155 h 296"/>
                <a:gd name="T88" fmla="*/ 258 w 509"/>
                <a:gd name="T89" fmla="*/ 158 h 296"/>
                <a:gd name="T90" fmla="*/ 251 w 509"/>
                <a:gd name="T91" fmla="*/ 166 h 296"/>
                <a:gd name="T92" fmla="*/ 232 w 509"/>
                <a:gd name="T93" fmla="*/ 183 h 296"/>
                <a:gd name="T94" fmla="*/ 201 w 509"/>
                <a:gd name="T95" fmla="*/ 200 h 296"/>
                <a:gd name="T96" fmla="*/ 160 w 509"/>
                <a:gd name="T97" fmla="*/ 213 h 296"/>
                <a:gd name="T98" fmla="*/ 137 w 509"/>
                <a:gd name="T99" fmla="*/ 214 h 296"/>
                <a:gd name="T100" fmla="*/ 115 w 509"/>
                <a:gd name="T101" fmla="*/ 213 h 296"/>
                <a:gd name="T102" fmla="*/ 91 w 509"/>
                <a:gd name="T103" fmla="*/ 209 h 296"/>
                <a:gd name="T104" fmla="*/ 67 w 509"/>
                <a:gd name="T105" fmla="*/ 202 h 296"/>
                <a:gd name="T106" fmla="*/ 54 w 509"/>
                <a:gd name="T107" fmla="*/ 170 h 296"/>
                <a:gd name="T108" fmla="*/ 52 w 509"/>
                <a:gd name="T109" fmla="*/ 1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9" h="296">
                  <a:moveTo>
                    <a:pt x="0" y="128"/>
                  </a:moveTo>
                  <a:lnTo>
                    <a:pt x="18" y="78"/>
                  </a:lnTo>
                  <a:lnTo>
                    <a:pt x="70" y="87"/>
                  </a:lnTo>
                  <a:lnTo>
                    <a:pt x="80" y="74"/>
                  </a:lnTo>
                  <a:lnTo>
                    <a:pt x="93" y="62"/>
                  </a:lnTo>
                  <a:lnTo>
                    <a:pt x="104" y="52"/>
                  </a:lnTo>
                  <a:lnTo>
                    <a:pt x="119" y="42"/>
                  </a:lnTo>
                  <a:lnTo>
                    <a:pt x="134" y="32"/>
                  </a:lnTo>
                  <a:lnTo>
                    <a:pt x="150" y="25"/>
                  </a:lnTo>
                  <a:lnTo>
                    <a:pt x="167" y="19"/>
                  </a:lnTo>
                  <a:lnTo>
                    <a:pt x="186" y="13"/>
                  </a:lnTo>
                  <a:lnTo>
                    <a:pt x="204" y="76"/>
                  </a:lnTo>
                  <a:lnTo>
                    <a:pt x="199" y="78"/>
                  </a:lnTo>
                  <a:lnTo>
                    <a:pt x="193" y="81"/>
                  </a:lnTo>
                  <a:lnTo>
                    <a:pt x="188" y="83"/>
                  </a:lnTo>
                  <a:lnTo>
                    <a:pt x="184" y="87"/>
                  </a:lnTo>
                  <a:lnTo>
                    <a:pt x="182" y="94"/>
                  </a:lnTo>
                  <a:lnTo>
                    <a:pt x="184" y="103"/>
                  </a:lnTo>
                  <a:lnTo>
                    <a:pt x="189" y="110"/>
                  </a:lnTo>
                  <a:lnTo>
                    <a:pt x="197" y="116"/>
                  </a:lnTo>
                  <a:lnTo>
                    <a:pt x="210" y="119"/>
                  </a:lnTo>
                  <a:lnTo>
                    <a:pt x="223" y="118"/>
                  </a:lnTo>
                  <a:lnTo>
                    <a:pt x="232" y="114"/>
                  </a:lnTo>
                  <a:lnTo>
                    <a:pt x="242" y="108"/>
                  </a:lnTo>
                  <a:lnTo>
                    <a:pt x="245" y="99"/>
                  </a:lnTo>
                  <a:lnTo>
                    <a:pt x="245" y="90"/>
                  </a:lnTo>
                  <a:lnTo>
                    <a:pt x="240" y="84"/>
                  </a:lnTo>
                  <a:lnTo>
                    <a:pt x="228" y="78"/>
                  </a:lnTo>
                  <a:lnTo>
                    <a:pt x="223" y="77"/>
                  </a:lnTo>
                  <a:lnTo>
                    <a:pt x="217" y="76"/>
                  </a:lnTo>
                  <a:lnTo>
                    <a:pt x="212" y="76"/>
                  </a:lnTo>
                  <a:lnTo>
                    <a:pt x="206" y="76"/>
                  </a:lnTo>
                  <a:lnTo>
                    <a:pt x="199" y="9"/>
                  </a:lnTo>
                  <a:lnTo>
                    <a:pt x="212" y="6"/>
                  </a:lnTo>
                  <a:lnTo>
                    <a:pt x="225" y="4"/>
                  </a:lnTo>
                  <a:lnTo>
                    <a:pt x="238" y="3"/>
                  </a:lnTo>
                  <a:lnTo>
                    <a:pt x="251" y="1"/>
                  </a:lnTo>
                  <a:lnTo>
                    <a:pt x="266" y="0"/>
                  </a:lnTo>
                  <a:lnTo>
                    <a:pt x="279" y="0"/>
                  </a:lnTo>
                  <a:lnTo>
                    <a:pt x="294" y="0"/>
                  </a:lnTo>
                  <a:lnTo>
                    <a:pt x="308" y="1"/>
                  </a:lnTo>
                  <a:lnTo>
                    <a:pt x="353" y="9"/>
                  </a:lnTo>
                  <a:lnTo>
                    <a:pt x="396" y="21"/>
                  </a:lnTo>
                  <a:lnTo>
                    <a:pt x="431" y="39"/>
                  </a:lnTo>
                  <a:lnTo>
                    <a:pt x="461" y="58"/>
                  </a:lnTo>
                  <a:lnTo>
                    <a:pt x="485" y="83"/>
                  </a:lnTo>
                  <a:lnTo>
                    <a:pt x="502" y="110"/>
                  </a:lnTo>
                  <a:lnTo>
                    <a:pt x="509" y="139"/>
                  </a:lnTo>
                  <a:lnTo>
                    <a:pt x="508" y="168"/>
                  </a:lnTo>
                  <a:lnTo>
                    <a:pt x="496" y="198"/>
                  </a:lnTo>
                  <a:lnTo>
                    <a:pt x="478" y="224"/>
                  </a:lnTo>
                  <a:lnTo>
                    <a:pt x="452" y="247"/>
                  </a:lnTo>
                  <a:lnTo>
                    <a:pt x="420" y="266"/>
                  </a:lnTo>
                  <a:lnTo>
                    <a:pt x="381" y="281"/>
                  </a:lnTo>
                  <a:lnTo>
                    <a:pt x="340" y="291"/>
                  </a:lnTo>
                  <a:lnTo>
                    <a:pt x="295" y="296"/>
                  </a:lnTo>
                  <a:lnTo>
                    <a:pt x="249" y="294"/>
                  </a:lnTo>
                  <a:lnTo>
                    <a:pt x="225" y="291"/>
                  </a:lnTo>
                  <a:lnTo>
                    <a:pt x="202" y="287"/>
                  </a:lnTo>
                  <a:lnTo>
                    <a:pt x="182" y="281"/>
                  </a:lnTo>
                  <a:lnTo>
                    <a:pt x="161" y="273"/>
                  </a:lnTo>
                  <a:lnTo>
                    <a:pt x="143" y="265"/>
                  </a:lnTo>
                  <a:lnTo>
                    <a:pt x="124" y="255"/>
                  </a:lnTo>
                  <a:lnTo>
                    <a:pt x="109" y="245"/>
                  </a:lnTo>
                  <a:lnTo>
                    <a:pt x="95" y="234"/>
                  </a:lnTo>
                  <a:lnTo>
                    <a:pt x="104" y="235"/>
                  </a:lnTo>
                  <a:lnTo>
                    <a:pt x="113" y="236"/>
                  </a:lnTo>
                  <a:lnTo>
                    <a:pt x="122" y="236"/>
                  </a:lnTo>
                  <a:lnTo>
                    <a:pt x="132" y="238"/>
                  </a:lnTo>
                  <a:lnTo>
                    <a:pt x="139" y="238"/>
                  </a:lnTo>
                  <a:lnTo>
                    <a:pt x="148" y="238"/>
                  </a:lnTo>
                  <a:lnTo>
                    <a:pt x="158" y="238"/>
                  </a:lnTo>
                  <a:lnTo>
                    <a:pt x="167" y="236"/>
                  </a:lnTo>
                  <a:lnTo>
                    <a:pt x="195" y="230"/>
                  </a:lnTo>
                  <a:lnTo>
                    <a:pt x="219" y="221"/>
                  </a:lnTo>
                  <a:lnTo>
                    <a:pt x="242" y="210"/>
                  </a:lnTo>
                  <a:lnTo>
                    <a:pt x="258" y="199"/>
                  </a:lnTo>
                  <a:lnTo>
                    <a:pt x="271" y="189"/>
                  </a:lnTo>
                  <a:lnTo>
                    <a:pt x="281" y="179"/>
                  </a:lnTo>
                  <a:lnTo>
                    <a:pt x="288" y="173"/>
                  </a:lnTo>
                  <a:lnTo>
                    <a:pt x="290" y="170"/>
                  </a:lnTo>
                  <a:lnTo>
                    <a:pt x="292" y="165"/>
                  </a:lnTo>
                  <a:lnTo>
                    <a:pt x="290" y="160"/>
                  </a:lnTo>
                  <a:lnTo>
                    <a:pt x="286" y="156"/>
                  </a:lnTo>
                  <a:lnTo>
                    <a:pt x="281" y="153"/>
                  </a:lnTo>
                  <a:lnTo>
                    <a:pt x="275" y="152"/>
                  </a:lnTo>
                  <a:lnTo>
                    <a:pt x="268" y="153"/>
                  </a:lnTo>
                  <a:lnTo>
                    <a:pt x="262" y="155"/>
                  </a:lnTo>
                  <a:lnTo>
                    <a:pt x="258" y="158"/>
                  </a:lnTo>
                  <a:lnTo>
                    <a:pt x="258" y="158"/>
                  </a:lnTo>
                  <a:lnTo>
                    <a:pt x="256" y="161"/>
                  </a:lnTo>
                  <a:lnTo>
                    <a:pt x="251" y="166"/>
                  </a:lnTo>
                  <a:lnTo>
                    <a:pt x="243" y="175"/>
                  </a:lnTo>
                  <a:lnTo>
                    <a:pt x="232" y="183"/>
                  </a:lnTo>
                  <a:lnTo>
                    <a:pt x="217" y="192"/>
                  </a:lnTo>
                  <a:lnTo>
                    <a:pt x="201" y="200"/>
                  </a:lnTo>
                  <a:lnTo>
                    <a:pt x="182" y="208"/>
                  </a:lnTo>
                  <a:lnTo>
                    <a:pt x="160" y="213"/>
                  </a:lnTo>
                  <a:lnTo>
                    <a:pt x="148" y="214"/>
                  </a:lnTo>
                  <a:lnTo>
                    <a:pt x="137" y="214"/>
                  </a:lnTo>
                  <a:lnTo>
                    <a:pt x="126" y="214"/>
                  </a:lnTo>
                  <a:lnTo>
                    <a:pt x="115" y="213"/>
                  </a:lnTo>
                  <a:lnTo>
                    <a:pt x="104" y="212"/>
                  </a:lnTo>
                  <a:lnTo>
                    <a:pt x="91" y="209"/>
                  </a:lnTo>
                  <a:lnTo>
                    <a:pt x="80" y="205"/>
                  </a:lnTo>
                  <a:lnTo>
                    <a:pt x="67" y="202"/>
                  </a:lnTo>
                  <a:lnTo>
                    <a:pt x="59" y="186"/>
                  </a:lnTo>
                  <a:lnTo>
                    <a:pt x="54" y="170"/>
                  </a:lnTo>
                  <a:lnTo>
                    <a:pt x="50" y="152"/>
                  </a:lnTo>
                  <a:lnTo>
                    <a:pt x="52" y="136"/>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5" name="Freeform 32"/>
            <p:cNvSpPr>
              <a:spLocks/>
            </p:cNvSpPr>
            <p:nvPr/>
          </p:nvSpPr>
          <p:spPr bwMode="auto">
            <a:xfrm>
              <a:off x="2883" y="1686"/>
              <a:ext cx="34" cy="56"/>
            </a:xfrm>
            <a:custGeom>
              <a:avLst/>
              <a:gdLst>
                <a:gd name="T0" fmla="*/ 65 w 69"/>
                <a:gd name="T1" fmla="*/ 56 h 56"/>
                <a:gd name="T2" fmla="*/ 69 w 69"/>
                <a:gd name="T3" fmla="*/ 2 h 56"/>
                <a:gd name="T4" fmla="*/ 4 w 69"/>
                <a:gd name="T5" fmla="*/ 0 h 56"/>
                <a:gd name="T6" fmla="*/ 0 w 69"/>
                <a:gd name="T7" fmla="*/ 54 h 56"/>
                <a:gd name="T8" fmla="*/ 65 w 69"/>
                <a:gd name="T9" fmla="*/ 56 h 56"/>
              </a:gdLst>
              <a:ahLst/>
              <a:cxnLst>
                <a:cxn ang="0">
                  <a:pos x="T0" y="T1"/>
                </a:cxn>
                <a:cxn ang="0">
                  <a:pos x="T2" y="T3"/>
                </a:cxn>
                <a:cxn ang="0">
                  <a:pos x="T4" y="T5"/>
                </a:cxn>
                <a:cxn ang="0">
                  <a:pos x="T6" y="T7"/>
                </a:cxn>
                <a:cxn ang="0">
                  <a:pos x="T8" y="T9"/>
                </a:cxn>
              </a:cxnLst>
              <a:rect l="0" t="0" r="r" b="b"/>
              <a:pathLst>
                <a:path w="69" h="56">
                  <a:moveTo>
                    <a:pt x="65" y="56"/>
                  </a:moveTo>
                  <a:lnTo>
                    <a:pt x="69" y="2"/>
                  </a:lnTo>
                  <a:lnTo>
                    <a:pt x="4" y="0"/>
                  </a:lnTo>
                  <a:lnTo>
                    <a:pt x="0" y="54"/>
                  </a:lnTo>
                  <a:lnTo>
                    <a:pt x="65"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36" name="Freeform 35"/>
          <p:cNvSpPr>
            <a:spLocks/>
          </p:cNvSpPr>
          <p:nvPr/>
        </p:nvSpPr>
        <p:spPr bwMode="auto">
          <a:xfrm>
            <a:off x="6444208" y="3724100"/>
            <a:ext cx="1155699" cy="1536700"/>
          </a:xfrm>
          <a:custGeom>
            <a:avLst/>
            <a:gdLst>
              <a:gd name="T0" fmla="*/ 147 w 1455"/>
              <a:gd name="T1" fmla="*/ 818 h 968"/>
              <a:gd name="T2" fmla="*/ 156 w 1455"/>
              <a:gd name="T3" fmla="*/ 696 h 968"/>
              <a:gd name="T4" fmla="*/ 259 w 1455"/>
              <a:gd name="T5" fmla="*/ 633 h 968"/>
              <a:gd name="T6" fmla="*/ 380 w 1455"/>
              <a:gd name="T7" fmla="*/ 606 h 968"/>
              <a:gd name="T8" fmla="*/ 458 w 1455"/>
              <a:gd name="T9" fmla="*/ 600 h 968"/>
              <a:gd name="T10" fmla="*/ 478 w 1455"/>
              <a:gd name="T11" fmla="*/ 603 h 968"/>
              <a:gd name="T12" fmla="*/ 411 w 1455"/>
              <a:gd name="T13" fmla="*/ 339 h 968"/>
              <a:gd name="T14" fmla="*/ 247 w 1455"/>
              <a:gd name="T15" fmla="*/ 345 h 968"/>
              <a:gd name="T16" fmla="*/ 93 w 1455"/>
              <a:gd name="T17" fmla="*/ 319 h 968"/>
              <a:gd name="T18" fmla="*/ 2 w 1455"/>
              <a:gd name="T19" fmla="*/ 230 h 968"/>
              <a:gd name="T20" fmla="*/ 50 w 1455"/>
              <a:gd name="T21" fmla="*/ 69 h 968"/>
              <a:gd name="T22" fmla="*/ 65 w 1455"/>
              <a:gd name="T23" fmla="*/ 19 h 968"/>
              <a:gd name="T24" fmla="*/ 136 w 1455"/>
              <a:gd name="T25" fmla="*/ 0 h 968"/>
              <a:gd name="T26" fmla="*/ 205 w 1455"/>
              <a:gd name="T27" fmla="*/ 60 h 968"/>
              <a:gd name="T28" fmla="*/ 149 w 1455"/>
              <a:gd name="T29" fmla="*/ 104 h 968"/>
              <a:gd name="T30" fmla="*/ 63 w 1455"/>
              <a:gd name="T31" fmla="*/ 156 h 968"/>
              <a:gd name="T32" fmla="*/ 126 w 1455"/>
              <a:gd name="T33" fmla="*/ 291 h 968"/>
              <a:gd name="T34" fmla="*/ 268 w 1455"/>
              <a:gd name="T35" fmla="*/ 310 h 968"/>
              <a:gd name="T36" fmla="*/ 426 w 1455"/>
              <a:gd name="T37" fmla="*/ 301 h 968"/>
              <a:gd name="T38" fmla="*/ 541 w 1455"/>
              <a:gd name="T39" fmla="*/ 262 h 968"/>
              <a:gd name="T40" fmla="*/ 688 w 1455"/>
              <a:gd name="T41" fmla="*/ 187 h 968"/>
              <a:gd name="T42" fmla="*/ 856 w 1455"/>
              <a:gd name="T43" fmla="*/ 202 h 968"/>
              <a:gd name="T44" fmla="*/ 958 w 1455"/>
              <a:gd name="T45" fmla="*/ 273 h 968"/>
              <a:gd name="T46" fmla="*/ 1133 w 1455"/>
              <a:gd name="T47" fmla="*/ 280 h 968"/>
              <a:gd name="T48" fmla="*/ 1256 w 1455"/>
              <a:gd name="T49" fmla="*/ 296 h 968"/>
              <a:gd name="T50" fmla="*/ 1327 w 1455"/>
              <a:gd name="T51" fmla="*/ 322 h 968"/>
              <a:gd name="T52" fmla="*/ 1256 w 1455"/>
              <a:gd name="T53" fmla="*/ 334 h 968"/>
              <a:gd name="T54" fmla="*/ 1189 w 1455"/>
              <a:gd name="T55" fmla="*/ 322 h 968"/>
              <a:gd name="T56" fmla="*/ 1074 w 1455"/>
              <a:gd name="T57" fmla="*/ 313 h 968"/>
              <a:gd name="T58" fmla="*/ 979 w 1455"/>
              <a:gd name="T59" fmla="*/ 329 h 968"/>
              <a:gd name="T60" fmla="*/ 975 w 1455"/>
              <a:gd name="T61" fmla="*/ 449 h 968"/>
              <a:gd name="T62" fmla="*/ 1023 w 1455"/>
              <a:gd name="T63" fmla="*/ 448 h 968"/>
              <a:gd name="T64" fmla="*/ 1064 w 1455"/>
              <a:gd name="T65" fmla="*/ 466 h 968"/>
              <a:gd name="T66" fmla="*/ 1217 w 1455"/>
              <a:gd name="T67" fmla="*/ 416 h 968"/>
              <a:gd name="T68" fmla="*/ 1351 w 1455"/>
              <a:gd name="T69" fmla="*/ 361 h 968"/>
              <a:gd name="T70" fmla="*/ 1200 w 1455"/>
              <a:gd name="T71" fmla="*/ 466 h 968"/>
              <a:gd name="T72" fmla="*/ 1077 w 1455"/>
              <a:gd name="T73" fmla="*/ 517 h 968"/>
              <a:gd name="T74" fmla="*/ 1038 w 1455"/>
              <a:gd name="T75" fmla="*/ 547 h 968"/>
              <a:gd name="T76" fmla="*/ 962 w 1455"/>
              <a:gd name="T77" fmla="*/ 545 h 968"/>
              <a:gd name="T78" fmla="*/ 941 w 1455"/>
              <a:gd name="T79" fmla="*/ 655 h 968"/>
              <a:gd name="T80" fmla="*/ 1094 w 1455"/>
              <a:gd name="T81" fmla="*/ 652 h 968"/>
              <a:gd name="T82" fmla="*/ 1237 w 1455"/>
              <a:gd name="T83" fmla="*/ 720 h 968"/>
              <a:gd name="T84" fmla="*/ 1267 w 1455"/>
              <a:gd name="T85" fmla="*/ 881 h 968"/>
              <a:gd name="T86" fmla="*/ 1453 w 1455"/>
              <a:gd name="T87" fmla="*/ 943 h 968"/>
              <a:gd name="T88" fmla="*/ 1425 w 1455"/>
              <a:gd name="T89" fmla="*/ 968 h 968"/>
              <a:gd name="T90" fmla="*/ 1217 w 1455"/>
              <a:gd name="T91" fmla="*/ 823 h 968"/>
              <a:gd name="T92" fmla="*/ 1154 w 1455"/>
              <a:gd name="T93" fmla="*/ 707 h 968"/>
              <a:gd name="T94" fmla="*/ 1012 w 1455"/>
              <a:gd name="T95" fmla="*/ 684 h 968"/>
              <a:gd name="T96" fmla="*/ 465 w 1455"/>
              <a:gd name="T97" fmla="*/ 721 h 968"/>
              <a:gd name="T98" fmla="*/ 461 w 1455"/>
              <a:gd name="T99" fmla="*/ 636 h 968"/>
              <a:gd name="T100" fmla="*/ 353 w 1455"/>
              <a:gd name="T101" fmla="*/ 647 h 968"/>
              <a:gd name="T102" fmla="*/ 192 w 1455"/>
              <a:gd name="T103" fmla="*/ 732 h 968"/>
              <a:gd name="T104" fmla="*/ 223 w 1455"/>
              <a:gd name="T105" fmla="*/ 852 h 968"/>
              <a:gd name="T106" fmla="*/ 48 w 1455"/>
              <a:gd name="T107" fmla="*/ 964 h 968"/>
              <a:gd name="T108" fmla="*/ 33 w 1455"/>
              <a:gd name="T109" fmla="*/ 937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55" h="968">
                <a:moveTo>
                  <a:pt x="50" y="930"/>
                </a:moveTo>
                <a:lnTo>
                  <a:pt x="210" y="910"/>
                </a:lnTo>
                <a:lnTo>
                  <a:pt x="182" y="878"/>
                </a:lnTo>
                <a:lnTo>
                  <a:pt x="162" y="847"/>
                </a:lnTo>
                <a:lnTo>
                  <a:pt x="147" y="818"/>
                </a:lnTo>
                <a:lnTo>
                  <a:pt x="136" y="790"/>
                </a:lnTo>
                <a:lnTo>
                  <a:pt x="132" y="764"/>
                </a:lnTo>
                <a:lnTo>
                  <a:pt x="134" y="741"/>
                </a:lnTo>
                <a:lnTo>
                  <a:pt x="143" y="717"/>
                </a:lnTo>
                <a:lnTo>
                  <a:pt x="156" y="696"/>
                </a:lnTo>
                <a:lnTo>
                  <a:pt x="171" y="680"/>
                </a:lnTo>
                <a:lnTo>
                  <a:pt x="190" y="665"/>
                </a:lnTo>
                <a:lnTo>
                  <a:pt x="212" y="653"/>
                </a:lnTo>
                <a:lnTo>
                  <a:pt x="234" y="642"/>
                </a:lnTo>
                <a:lnTo>
                  <a:pt x="259" y="633"/>
                </a:lnTo>
                <a:lnTo>
                  <a:pt x="283" y="624"/>
                </a:lnTo>
                <a:lnTo>
                  <a:pt x="309" y="618"/>
                </a:lnTo>
                <a:lnTo>
                  <a:pt x="333" y="613"/>
                </a:lnTo>
                <a:lnTo>
                  <a:pt x="357" y="610"/>
                </a:lnTo>
                <a:lnTo>
                  <a:pt x="380" y="606"/>
                </a:lnTo>
                <a:lnTo>
                  <a:pt x="402" y="603"/>
                </a:lnTo>
                <a:lnTo>
                  <a:pt x="420" y="602"/>
                </a:lnTo>
                <a:lnTo>
                  <a:pt x="435" y="601"/>
                </a:lnTo>
                <a:lnTo>
                  <a:pt x="448" y="600"/>
                </a:lnTo>
                <a:lnTo>
                  <a:pt x="458" y="600"/>
                </a:lnTo>
                <a:lnTo>
                  <a:pt x="461" y="600"/>
                </a:lnTo>
                <a:lnTo>
                  <a:pt x="465" y="600"/>
                </a:lnTo>
                <a:lnTo>
                  <a:pt x="471" y="601"/>
                </a:lnTo>
                <a:lnTo>
                  <a:pt x="474" y="602"/>
                </a:lnTo>
                <a:lnTo>
                  <a:pt x="478" y="603"/>
                </a:lnTo>
                <a:lnTo>
                  <a:pt x="513" y="325"/>
                </a:lnTo>
                <a:lnTo>
                  <a:pt x="493" y="329"/>
                </a:lnTo>
                <a:lnTo>
                  <a:pt x="469" y="333"/>
                </a:lnTo>
                <a:lnTo>
                  <a:pt x="441" y="335"/>
                </a:lnTo>
                <a:lnTo>
                  <a:pt x="411" y="339"/>
                </a:lnTo>
                <a:lnTo>
                  <a:pt x="381" y="341"/>
                </a:lnTo>
                <a:lnTo>
                  <a:pt x="348" y="344"/>
                </a:lnTo>
                <a:lnTo>
                  <a:pt x="314" y="345"/>
                </a:lnTo>
                <a:lnTo>
                  <a:pt x="281" y="346"/>
                </a:lnTo>
                <a:lnTo>
                  <a:pt x="247" y="345"/>
                </a:lnTo>
                <a:lnTo>
                  <a:pt x="214" y="344"/>
                </a:lnTo>
                <a:lnTo>
                  <a:pt x="182" y="340"/>
                </a:lnTo>
                <a:lnTo>
                  <a:pt x="151" y="335"/>
                </a:lnTo>
                <a:lnTo>
                  <a:pt x="121" y="328"/>
                </a:lnTo>
                <a:lnTo>
                  <a:pt x="93" y="319"/>
                </a:lnTo>
                <a:lnTo>
                  <a:pt x="69" y="308"/>
                </a:lnTo>
                <a:lnTo>
                  <a:pt x="46" y="294"/>
                </a:lnTo>
                <a:lnTo>
                  <a:pt x="26" y="276"/>
                </a:lnTo>
                <a:lnTo>
                  <a:pt x="11" y="255"/>
                </a:lnTo>
                <a:lnTo>
                  <a:pt x="2" y="230"/>
                </a:lnTo>
                <a:lnTo>
                  <a:pt x="0" y="203"/>
                </a:lnTo>
                <a:lnTo>
                  <a:pt x="4" y="173"/>
                </a:lnTo>
                <a:lnTo>
                  <a:pt x="13" y="141"/>
                </a:lnTo>
                <a:lnTo>
                  <a:pt x="28" y="107"/>
                </a:lnTo>
                <a:lnTo>
                  <a:pt x="50" y="69"/>
                </a:lnTo>
                <a:lnTo>
                  <a:pt x="46" y="58"/>
                </a:lnTo>
                <a:lnTo>
                  <a:pt x="46" y="48"/>
                </a:lnTo>
                <a:lnTo>
                  <a:pt x="48" y="37"/>
                </a:lnTo>
                <a:lnTo>
                  <a:pt x="56" y="27"/>
                </a:lnTo>
                <a:lnTo>
                  <a:pt x="65" y="19"/>
                </a:lnTo>
                <a:lnTo>
                  <a:pt x="76" y="11"/>
                </a:lnTo>
                <a:lnTo>
                  <a:pt x="89" y="6"/>
                </a:lnTo>
                <a:lnTo>
                  <a:pt x="104" y="3"/>
                </a:lnTo>
                <a:lnTo>
                  <a:pt x="119" y="0"/>
                </a:lnTo>
                <a:lnTo>
                  <a:pt x="136" y="0"/>
                </a:lnTo>
                <a:lnTo>
                  <a:pt x="151" y="3"/>
                </a:lnTo>
                <a:lnTo>
                  <a:pt x="166" y="8"/>
                </a:lnTo>
                <a:lnTo>
                  <a:pt x="188" y="21"/>
                </a:lnTo>
                <a:lnTo>
                  <a:pt x="203" y="40"/>
                </a:lnTo>
                <a:lnTo>
                  <a:pt x="205" y="60"/>
                </a:lnTo>
                <a:lnTo>
                  <a:pt x="195" y="79"/>
                </a:lnTo>
                <a:lnTo>
                  <a:pt x="186" y="88"/>
                </a:lnTo>
                <a:lnTo>
                  <a:pt x="175" y="95"/>
                </a:lnTo>
                <a:lnTo>
                  <a:pt x="162" y="100"/>
                </a:lnTo>
                <a:lnTo>
                  <a:pt x="149" y="104"/>
                </a:lnTo>
                <a:lnTo>
                  <a:pt x="134" y="107"/>
                </a:lnTo>
                <a:lnTo>
                  <a:pt x="119" y="107"/>
                </a:lnTo>
                <a:lnTo>
                  <a:pt x="104" y="104"/>
                </a:lnTo>
                <a:lnTo>
                  <a:pt x="89" y="100"/>
                </a:lnTo>
                <a:lnTo>
                  <a:pt x="63" y="156"/>
                </a:lnTo>
                <a:lnTo>
                  <a:pt x="54" y="204"/>
                </a:lnTo>
                <a:lnTo>
                  <a:pt x="61" y="243"/>
                </a:lnTo>
                <a:lnTo>
                  <a:pt x="87" y="271"/>
                </a:lnTo>
                <a:lnTo>
                  <a:pt x="106" y="282"/>
                </a:lnTo>
                <a:lnTo>
                  <a:pt x="126" y="291"/>
                </a:lnTo>
                <a:lnTo>
                  <a:pt x="151" y="298"/>
                </a:lnTo>
                <a:lnTo>
                  <a:pt x="177" y="303"/>
                </a:lnTo>
                <a:lnTo>
                  <a:pt x="206" y="307"/>
                </a:lnTo>
                <a:lnTo>
                  <a:pt x="236" y="309"/>
                </a:lnTo>
                <a:lnTo>
                  <a:pt x="268" y="310"/>
                </a:lnTo>
                <a:lnTo>
                  <a:pt x="299" y="309"/>
                </a:lnTo>
                <a:lnTo>
                  <a:pt x="331" y="309"/>
                </a:lnTo>
                <a:lnTo>
                  <a:pt x="363" y="307"/>
                </a:lnTo>
                <a:lnTo>
                  <a:pt x="394" y="304"/>
                </a:lnTo>
                <a:lnTo>
                  <a:pt x="426" y="301"/>
                </a:lnTo>
                <a:lnTo>
                  <a:pt x="454" y="297"/>
                </a:lnTo>
                <a:lnTo>
                  <a:pt x="480" y="293"/>
                </a:lnTo>
                <a:lnTo>
                  <a:pt x="504" y="289"/>
                </a:lnTo>
                <a:lnTo>
                  <a:pt x="527" y="286"/>
                </a:lnTo>
                <a:lnTo>
                  <a:pt x="541" y="262"/>
                </a:lnTo>
                <a:lnTo>
                  <a:pt x="564" y="241"/>
                </a:lnTo>
                <a:lnTo>
                  <a:pt x="588" y="223"/>
                </a:lnTo>
                <a:lnTo>
                  <a:pt x="620" y="207"/>
                </a:lnTo>
                <a:lnTo>
                  <a:pt x="651" y="196"/>
                </a:lnTo>
                <a:lnTo>
                  <a:pt x="688" y="187"/>
                </a:lnTo>
                <a:lnTo>
                  <a:pt x="727" y="183"/>
                </a:lnTo>
                <a:lnTo>
                  <a:pt x="767" y="183"/>
                </a:lnTo>
                <a:lnTo>
                  <a:pt x="798" y="187"/>
                </a:lnTo>
                <a:lnTo>
                  <a:pt x="828" y="193"/>
                </a:lnTo>
                <a:lnTo>
                  <a:pt x="856" y="202"/>
                </a:lnTo>
                <a:lnTo>
                  <a:pt x="882" y="212"/>
                </a:lnTo>
                <a:lnTo>
                  <a:pt x="906" y="225"/>
                </a:lnTo>
                <a:lnTo>
                  <a:pt x="927" y="240"/>
                </a:lnTo>
                <a:lnTo>
                  <a:pt x="943" y="256"/>
                </a:lnTo>
                <a:lnTo>
                  <a:pt x="958" y="273"/>
                </a:lnTo>
                <a:lnTo>
                  <a:pt x="997" y="275"/>
                </a:lnTo>
                <a:lnTo>
                  <a:pt x="1034" y="275"/>
                </a:lnTo>
                <a:lnTo>
                  <a:pt x="1070" y="276"/>
                </a:lnTo>
                <a:lnTo>
                  <a:pt x="1103" y="278"/>
                </a:lnTo>
                <a:lnTo>
                  <a:pt x="1133" y="280"/>
                </a:lnTo>
                <a:lnTo>
                  <a:pt x="1161" y="282"/>
                </a:lnTo>
                <a:lnTo>
                  <a:pt x="1189" y="286"/>
                </a:lnTo>
                <a:lnTo>
                  <a:pt x="1213" y="288"/>
                </a:lnTo>
                <a:lnTo>
                  <a:pt x="1235" y="292"/>
                </a:lnTo>
                <a:lnTo>
                  <a:pt x="1256" y="296"/>
                </a:lnTo>
                <a:lnTo>
                  <a:pt x="1275" y="301"/>
                </a:lnTo>
                <a:lnTo>
                  <a:pt x="1289" y="306"/>
                </a:lnTo>
                <a:lnTo>
                  <a:pt x="1304" y="310"/>
                </a:lnTo>
                <a:lnTo>
                  <a:pt x="1317" y="315"/>
                </a:lnTo>
                <a:lnTo>
                  <a:pt x="1327" y="322"/>
                </a:lnTo>
                <a:lnTo>
                  <a:pt x="1336" y="328"/>
                </a:lnTo>
                <a:lnTo>
                  <a:pt x="1278" y="341"/>
                </a:lnTo>
                <a:lnTo>
                  <a:pt x="1273" y="339"/>
                </a:lnTo>
                <a:lnTo>
                  <a:pt x="1265" y="336"/>
                </a:lnTo>
                <a:lnTo>
                  <a:pt x="1256" y="334"/>
                </a:lnTo>
                <a:lnTo>
                  <a:pt x="1247" y="331"/>
                </a:lnTo>
                <a:lnTo>
                  <a:pt x="1234" y="329"/>
                </a:lnTo>
                <a:lnTo>
                  <a:pt x="1221" y="327"/>
                </a:lnTo>
                <a:lnTo>
                  <a:pt x="1206" y="324"/>
                </a:lnTo>
                <a:lnTo>
                  <a:pt x="1189" y="322"/>
                </a:lnTo>
                <a:lnTo>
                  <a:pt x="1170" y="320"/>
                </a:lnTo>
                <a:lnTo>
                  <a:pt x="1148" y="318"/>
                </a:lnTo>
                <a:lnTo>
                  <a:pt x="1126" y="315"/>
                </a:lnTo>
                <a:lnTo>
                  <a:pt x="1101" y="314"/>
                </a:lnTo>
                <a:lnTo>
                  <a:pt x="1074" y="313"/>
                </a:lnTo>
                <a:lnTo>
                  <a:pt x="1042" y="312"/>
                </a:lnTo>
                <a:lnTo>
                  <a:pt x="1010" y="310"/>
                </a:lnTo>
                <a:lnTo>
                  <a:pt x="975" y="309"/>
                </a:lnTo>
                <a:lnTo>
                  <a:pt x="977" y="319"/>
                </a:lnTo>
                <a:lnTo>
                  <a:pt x="979" y="329"/>
                </a:lnTo>
                <a:lnTo>
                  <a:pt x="979" y="340"/>
                </a:lnTo>
                <a:lnTo>
                  <a:pt x="979" y="350"/>
                </a:lnTo>
                <a:lnTo>
                  <a:pt x="979" y="350"/>
                </a:lnTo>
                <a:lnTo>
                  <a:pt x="966" y="451"/>
                </a:lnTo>
                <a:lnTo>
                  <a:pt x="975" y="449"/>
                </a:lnTo>
                <a:lnTo>
                  <a:pt x="984" y="448"/>
                </a:lnTo>
                <a:lnTo>
                  <a:pt x="994" y="446"/>
                </a:lnTo>
                <a:lnTo>
                  <a:pt x="1005" y="446"/>
                </a:lnTo>
                <a:lnTo>
                  <a:pt x="1014" y="446"/>
                </a:lnTo>
                <a:lnTo>
                  <a:pt x="1023" y="448"/>
                </a:lnTo>
                <a:lnTo>
                  <a:pt x="1033" y="450"/>
                </a:lnTo>
                <a:lnTo>
                  <a:pt x="1042" y="453"/>
                </a:lnTo>
                <a:lnTo>
                  <a:pt x="1051" y="456"/>
                </a:lnTo>
                <a:lnTo>
                  <a:pt x="1059" y="461"/>
                </a:lnTo>
                <a:lnTo>
                  <a:pt x="1064" y="466"/>
                </a:lnTo>
                <a:lnTo>
                  <a:pt x="1070" y="471"/>
                </a:lnTo>
                <a:lnTo>
                  <a:pt x="1111" y="458"/>
                </a:lnTo>
                <a:lnTo>
                  <a:pt x="1148" y="444"/>
                </a:lnTo>
                <a:lnTo>
                  <a:pt x="1185" y="430"/>
                </a:lnTo>
                <a:lnTo>
                  <a:pt x="1217" y="416"/>
                </a:lnTo>
                <a:lnTo>
                  <a:pt x="1245" y="402"/>
                </a:lnTo>
                <a:lnTo>
                  <a:pt x="1269" y="388"/>
                </a:lnTo>
                <a:lnTo>
                  <a:pt x="1286" y="376"/>
                </a:lnTo>
                <a:lnTo>
                  <a:pt x="1295" y="365"/>
                </a:lnTo>
                <a:lnTo>
                  <a:pt x="1351" y="361"/>
                </a:lnTo>
                <a:lnTo>
                  <a:pt x="1340" y="383"/>
                </a:lnTo>
                <a:lnTo>
                  <a:pt x="1317" y="406"/>
                </a:lnTo>
                <a:lnTo>
                  <a:pt x="1284" y="428"/>
                </a:lnTo>
                <a:lnTo>
                  <a:pt x="1243" y="448"/>
                </a:lnTo>
                <a:lnTo>
                  <a:pt x="1200" y="466"/>
                </a:lnTo>
                <a:lnTo>
                  <a:pt x="1155" y="484"/>
                </a:lnTo>
                <a:lnTo>
                  <a:pt x="1114" y="497"/>
                </a:lnTo>
                <a:lnTo>
                  <a:pt x="1081" y="508"/>
                </a:lnTo>
                <a:lnTo>
                  <a:pt x="1079" y="513"/>
                </a:lnTo>
                <a:lnTo>
                  <a:pt x="1077" y="517"/>
                </a:lnTo>
                <a:lnTo>
                  <a:pt x="1074" y="521"/>
                </a:lnTo>
                <a:lnTo>
                  <a:pt x="1072" y="526"/>
                </a:lnTo>
                <a:lnTo>
                  <a:pt x="1062" y="534"/>
                </a:lnTo>
                <a:lnTo>
                  <a:pt x="1051" y="540"/>
                </a:lnTo>
                <a:lnTo>
                  <a:pt x="1038" y="547"/>
                </a:lnTo>
                <a:lnTo>
                  <a:pt x="1023" y="550"/>
                </a:lnTo>
                <a:lnTo>
                  <a:pt x="1008" y="551"/>
                </a:lnTo>
                <a:lnTo>
                  <a:pt x="992" y="551"/>
                </a:lnTo>
                <a:lnTo>
                  <a:pt x="977" y="549"/>
                </a:lnTo>
                <a:lnTo>
                  <a:pt x="962" y="545"/>
                </a:lnTo>
                <a:lnTo>
                  <a:pt x="960" y="544"/>
                </a:lnTo>
                <a:lnTo>
                  <a:pt x="958" y="543"/>
                </a:lnTo>
                <a:lnTo>
                  <a:pt x="956" y="543"/>
                </a:lnTo>
                <a:lnTo>
                  <a:pt x="954" y="542"/>
                </a:lnTo>
                <a:lnTo>
                  <a:pt x="941" y="655"/>
                </a:lnTo>
                <a:lnTo>
                  <a:pt x="967" y="652"/>
                </a:lnTo>
                <a:lnTo>
                  <a:pt x="997" y="649"/>
                </a:lnTo>
                <a:lnTo>
                  <a:pt x="1029" y="648"/>
                </a:lnTo>
                <a:lnTo>
                  <a:pt x="1061" y="648"/>
                </a:lnTo>
                <a:lnTo>
                  <a:pt x="1094" y="652"/>
                </a:lnTo>
                <a:lnTo>
                  <a:pt x="1128" y="657"/>
                </a:lnTo>
                <a:lnTo>
                  <a:pt x="1159" y="666"/>
                </a:lnTo>
                <a:lnTo>
                  <a:pt x="1189" y="680"/>
                </a:lnTo>
                <a:lnTo>
                  <a:pt x="1215" y="697"/>
                </a:lnTo>
                <a:lnTo>
                  <a:pt x="1237" y="720"/>
                </a:lnTo>
                <a:lnTo>
                  <a:pt x="1254" y="744"/>
                </a:lnTo>
                <a:lnTo>
                  <a:pt x="1265" y="773"/>
                </a:lnTo>
                <a:lnTo>
                  <a:pt x="1271" y="806"/>
                </a:lnTo>
                <a:lnTo>
                  <a:pt x="1271" y="842"/>
                </a:lnTo>
                <a:lnTo>
                  <a:pt x="1267" y="881"/>
                </a:lnTo>
                <a:lnTo>
                  <a:pt x="1258" y="925"/>
                </a:lnTo>
                <a:lnTo>
                  <a:pt x="1429" y="932"/>
                </a:lnTo>
                <a:lnTo>
                  <a:pt x="1440" y="933"/>
                </a:lnTo>
                <a:lnTo>
                  <a:pt x="1448" y="937"/>
                </a:lnTo>
                <a:lnTo>
                  <a:pt x="1453" y="943"/>
                </a:lnTo>
                <a:lnTo>
                  <a:pt x="1455" y="951"/>
                </a:lnTo>
                <a:lnTo>
                  <a:pt x="1451" y="958"/>
                </a:lnTo>
                <a:lnTo>
                  <a:pt x="1446" y="963"/>
                </a:lnTo>
                <a:lnTo>
                  <a:pt x="1436" y="967"/>
                </a:lnTo>
                <a:lnTo>
                  <a:pt x="1425" y="968"/>
                </a:lnTo>
                <a:lnTo>
                  <a:pt x="1193" y="957"/>
                </a:lnTo>
                <a:lnTo>
                  <a:pt x="1200" y="937"/>
                </a:lnTo>
                <a:lnTo>
                  <a:pt x="1211" y="895"/>
                </a:lnTo>
                <a:lnTo>
                  <a:pt x="1217" y="858"/>
                </a:lnTo>
                <a:lnTo>
                  <a:pt x="1217" y="823"/>
                </a:lnTo>
                <a:lnTo>
                  <a:pt x="1213" y="792"/>
                </a:lnTo>
                <a:lnTo>
                  <a:pt x="1206" y="765"/>
                </a:lnTo>
                <a:lnTo>
                  <a:pt x="1193" y="742"/>
                </a:lnTo>
                <a:lnTo>
                  <a:pt x="1176" y="723"/>
                </a:lnTo>
                <a:lnTo>
                  <a:pt x="1154" y="707"/>
                </a:lnTo>
                <a:lnTo>
                  <a:pt x="1128" y="696"/>
                </a:lnTo>
                <a:lnTo>
                  <a:pt x="1100" y="689"/>
                </a:lnTo>
                <a:lnTo>
                  <a:pt x="1072" y="685"/>
                </a:lnTo>
                <a:lnTo>
                  <a:pt x="1042" y="684"/>
                </a:lnTo>
                <a:lnTo>
                  <a:pt x="1012" y="684"/>
                </a:lnTo>
                <a:lnTo>
                  <a:pt x="984" y="686"/>
                </a:lnTo>
                <a:lnTo>
                  <a:pt x="960" y="690"/>
                </a:lnTo>
                <a:lnTo>
                  <a:pt x="938" y="694"/>
                </a:lnTo>
                <a:lnTo>
                  <a:pt x="930" y="749"/>
                </a:lnTo>
                <a:lnTo>
                  <a:pt x="465" y="721"/>
                </a:lnTo>
                <a:lnTo>
                  <a:pt x="476" y="632"/>
                </a:lnTo>
                <a:lnTo>
                  <a:pt x="473" y="633"/>
                </a:lnTo>
                <a:lnTo>
                  <a:pt x="469" y="634"/>
                </a:lnTo>
                <a:lnTo>
                  <a:pt x="465" y="636"/>
                </a:lnTo>
                <a:lnTo>
                  <a:pt x="461" y="636"/>
                </a:lnTo>
                <a:lnTo>
                  <a:pt x="461" y="636"/>
                </a:lnTo>
                <a:lnTo>
                  <a:pt x="452" y="636"/>
                </a:lnTo>
                <a:lnTo>
                  <a:pt x="428" y="637"/>
                </a:lnTo>
                <a:lnTo>
                  <a:pt x="394" y="640"/>
                </a:lnTo>
                <a:lnTo>
                  <a:pt x="353" y="647"/>
                </a:lnTo>
                <a:lnTo>
                  <a:pt x="311" y="657"/>
                </a:lnTo>
                <a:lnTo>
                  <a:pt x="268" y="670"/>
                </a:lnTo>
                <a:lnTo>
                  <a:pt x="231" y="689"/>
                </a:lnTo>
                <a:lnTo>
                  <a:pt x="203" y="713"/>
                </a:lnTo>
                <a:lnTo>
                  <a:pt x="192" y="732"/>
                </a:lnTo>
                <a:lnTo>
                  <a:pt x="186" y="752"/>
                </a:lnTo>
                <a:lnTo>
                  <a:pt x="186" y="774"/>
                </a:lnTo>
                <a:lnTo>
                  <a:pt x="193" y="799"/>
                </a:lnTo>
                <a:lnTo>
                  <a:pt x="205" y="825"/>
                </a:lnTo>
                <a:lnTo>
                  <a:pt x="223" y="852"/>
                </a:lnTo>
                <a:lnTo>
                  <a:pt x="246" y="881"/>
                </a:lnTo>
                <a:lnTo>
                  <a:pt x="275" y="912"/>
                </a:lnTo>
                <a:lnTo>
                  <a:pt x="298" y="936"/>
                </a:lnTo>
                <a:lnTo>
                  <a:pt x="59" y="964"/>
                </a:lnTo>
                <a:lnTo>
                  <a:pt x="48" y="964"/>
                </a:lnTo>
                <a:lnTo>
                  <a:pt x="39" y="962"/>
                </a:lnTo>
                <a:lnTo>
                  <a:pt x="32" y="957"/>
                </a:lnTo>
                <a:lnTo>
                  <a:pt x="28" y="951"/>
                </a:lnTo>
                <a:lnTo>
                  <a:pt x="28" y="943"/>
                </a:lnTo>
                <a:lnTo>
                  <a:pt x="33" y="937"/>
                </a:lnTo>
                <a:lnTo>
                  <a:pt x="41" y="932"/>
                </a:lnTo>
                <a:lnTo>
                  <a:pt x="50"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pic>
        <p:nvPicPr>
          <p:cNvPr id="1057" name="Picture 33" descr="C:\Documents and Settings\jfe\Local Settings\Temporary Internet Files\Content.IE5\CLVUVFYY\MC90043466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5593" y="2167116"/>
            <a:ext cx="1717752" cy="1486516"/>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C:\Documents and Settings\jfe\Local Settings\Temporary Internet Files\Content.IE5\CLVUVFYY\MC90043466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2260778"/>
            <a:ext cx="1501289" cy="1299192"/>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C:\Documents and Settings\jfe\Local Settings\Temporary Internet Files\Content.IE5\NTXXPRNV\MC90044175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125" y="2222961"/>
            <a:ext cx="1875656" cy="1875656"/>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C:\Documents and Settings\jfe\Local Settings\Temporary Internet Files\Content.IE5\X13V90SQ\MC90044175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4364" y="2428560"/>
            <a:ext cx="1813542" cy="1813542"/>
          </a:xfrm>
          <a:prstGeom prst="rect">
            <a:avLst/>
          </a:prstGeom>
          <a:noFill/>
          <a:extLst>
            <a:ext uri="{909E8E84-426E-40DD-AFC4-6F175D3DCCD1}">
              <a14:hiddenFill xmlns:a14="http://schemas.microsoft.com/office/drawing/2010/main">
                <a:solidFill>
                  <a:srgbClr val="FFFFFF"/>
                </a:solidFill>
              </a14:hiddenFill>
            </a:ext>
          </a:extLst>
        </p:spPr>
      </p:pic>
      <p:pic>
        <p:nvPicPr>
          <p:cNvPr id="1061" name="Picture 37" descr="C:\Documents and Settings\jfe\Local Settings\Temporary Internet Files\Content.IE5\4NXBYVJ9\MP90044249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2773" y="2427545"/>
            <a:ext cx="441696" cy="50479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7" descr="C:\Documents and Settings\jfe\Local Settings\Temporary Internet Files\Content.IE5\4NXBYVJ9\MP900442492[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17269" y="2706688"/>
            <a:ext cx="419622" cy="352610"/>
          </a:xfrm>
          <a:prstGeom prst="rect">
            <a:avLst/>
          </a:prstGeom>
          <a:noFill/>
          <a:extLst>
            <a:ext uri="{909E8E84-426E-40DD-AFC4-6F175D3DCCD1}">
              <a14:hiddenFill xmlns:a14="http://schemas.microsoft.com/office/drawing/2010/main">
                <a:solidFill>
                  <a:srgbClr val="FFFFFF"/>
                </a:solidFill>
              </a14:hiddenFill>
            </a:ext>
          </a:extLst>
        </p:spPr>
      </p:pic>
      <p:sp>
        <p:nvSpPr>
          <p:cNvPr id="1028" name="Rectangle 1027"/>
          <p:cNvSpPr/>
          <p:nvPr/>
        </p:nvSpPr>
        <p:spPr>
          <a:xfrm>
            <a:off x="1738240" y="2805382"/>
            <a:ext cx="633507" cy="253916"/>
          </a:xfrm>
          <a:prstGeom prst="rect">
            <a:avLst/>
          </a:prstGeom>
        </p:spPr>
        <p:txBody>
          <a:bodyPr wrap="none">
            <a:spAutoFit/>
          </a:bodyPr>
          <a:lstStyle/>
          <a:p>
            <a:r>
              <a:rPr lang="en-AU" sz="1050" b="1" dirty="0" smtClean="0"/>
              <a:t>Is Shoes</a:t>
            </a:r>
            <a:endParaRPr lang="en-AU" sz="1050" b="1" dirty="0"/>
          </a:p>
        </p:txBody>
      </p:sp>
      <p:sp>
        <p:nvSpPr>
          <p:cNvPr id="1030" name="Rectangle 1029"/>
          <p:cNvSpPr/>
          <p:nvPr/>
        </p:nvSpPr>
        <p:spPr>
          <a:xfrm>
            <a:off x="6912195" y="2468484"/>
            <a:ext cx="633507" cy="253916"/>
          </a:xfrm>
          <a:prstGeom prst="rect">
            <a:avLst/>
          </a:prstGeom>
        </p:spPr>
        <p:txBody>
          <a:bodyPr wrap="none">
            <a:spAutoFit/>
          </a:bodyPr>
          <a:lstStyle/>
          <a:p>
            <a:r>
              <a:rPr lang="en-AU" sz="1050" b="1" dirty="0" smtClean="0"/>
              <a:t>Shoes is</a:t>
            </a:r>
            <a:endParaRPr lang="en-AU" sz="1050" b="1" dirty="0"/>
          </a:p>
        </p:txBody>
      </p:sp>
      <p:sp>
        <p:nvSpPr>
          <p:cNvPr id="1031" name="Rectangle 1030"/>
          <p:cNvSpPr/>
          <p:nvPr/>
        </p:nvSpPr>
        <p:spPr>
          <a:xfrm>
            <a:off x="1765895" y="1628800"/>
            <a:ext cx="1081899" cy="369332"/>
          </a:xfrm>
          <a:prstGeom prst="rect">
            <a:avLst/>
          </a:prstGeom>
        </p:spPr>
        <p:txBody>
          <a:bodyPr wrap="none">
            <a:spAutoFit/>
          </a:bodyPr>
          <a:lstStyle/>
          <a:p>
            <a:r>
              <a:rPr lang="en-AU" b="1" i="1" dirty="0" smtClean="0"/>
              <a:t>Codifying</a:t>
            </a:r>
            <a:endParaRPr lang="en-AU" i="1" dirty="0"/>
          </a:p>
        </p:txBody>
      </p:sp>
      <p:sp>
        <p:nvSpPr>
          <p:cNvPr id="1032" name="Rectangle 1031"/>
          <p:cNvSpPr/>
          <p:nvPr/>
        </p:nvSpPr>
        <p:spPr>
          <a:xfrm>
            <a:off x="6102145" y="1655801"/>
            <a:ext cx="1316386" cy="369332"/>
          </a:xfrm>
          <a:prstGeom prst="rect">
            <a:avLst/>
          </a:prstGeom>
        </p:spPr>
        <p:txBody>
          <a:bodyPr wrap="none">
            <a:spAutoFit/>
          </a:bodyPr>
          <a:lstStyle/>
          <a:p>
            <a:r>
              <a:rPr lang="en-AU" b="1" i="1" dirty="0" smtClean="0"/>
              <a:t>Decodifying</a:t>
            </a:r>
            <a:endParaRPr lang="en-AU" i="1" dirty="0"/>
          </a:p>
        </p:txBody>
      </p:sp>
      <p:pic>
        <p:nvPicPr>
          <p:cNvPr id="1063" name="Picture 39" descr="C:\Documents and Settings\jfe\Local Settings\Temporary Internet Files\Content.IE5\UQE61T4E\MC90043261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832" y="1319495"/>
            <a:ext cx="2952328" cy="1339174"/>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p:cNvSpPr/>
          <p:nvPr/>
        </p:nvSpPr>
        <p:spPr>
          <a:xfrm>
            <a:off x="3489772" y="1835193"/>
            <a:ext cx="1660975" cy="307777"/>
          </a:xfrm>
          <a:prstGeom prst="rect">
            <a:avLst/>
          </a:prstGeom>
        </p:spPr>
        <p:txBody>
          <a:bodyPr wrap="square">
            <a:spAutoFit/>
          </a:bodyPr>
          <a:lstStyle/>
          <a:p>
            <a:pPr algn="ctr"/>
            <a:r>
              <a:rPr lang="en-AU" sz="1400" b="1" dirty="0" smtClean="0"/>
              <a:t>Sending Message</a:t>
            </a:r>
            <a:endParaRPr lang="en-AU" sz="1400" dirty="0"/>
          </a:p>
        </p:txBody>
      </p:sp>
      <p:pic>
        <p:nvPicPr>
          <p:cNvPr id="1064" name="Picture 40" descr="C:\Documents and Settings\jfe\Local Settings\Temporary Internet Files\Content.IE5\UQE61T4E\MC90043261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800000">
            <a:off x="3489773" y="4402756"/>
            <a:ext cx="2612371" cy="1288028"/>
          </a:xfrm>
          <a:prstGeom prst="rect">
            <a:avLst/>
          </a:prstGeom>
          <a:noFill/>
          <a:extLst>
            <a:ext uri="{909E8E84-426E-40DD-AFC4-6F175D3DCCD1}">
              <a14:hiddenFill xmlns:a14="http://schemas.microsoft.com/office/drawing/2010/main">
                <a:solidFill>
                  <a:srgbClr val="FFFFFF"/>
                </a:solidFill>
              </a14:hiddenFill>
            </a:ext>
          </a:extLst>
        </p:spPr>
      </p:pic>
      <p:sp>
        <p:nvSpPr>
          <p:cNvPr id="1034" name="Rectangle 1033"/>
          <p:cNvSpPr/>
          <p:nvPr/>
        </p:nvSpPr>
        <p:spPr>
          <a:xfrm>
            <a:off x="4600532" y="4885951"/>
            <a:ext cx="885755" cy="307777"/>
          </a:xfrm>
          <a:prstGeom prst="rect">
            <a:avLst/>
          </a:prstGeom>
        </p:spPr>
        <p:txBody>
          <a:bodyPr wrap="none">
            <a:spAutoFit/>
          </a:bodyPr>
          <a:lstStyle/>
          <a:p>
            <a:r>
              <a:rPr lang="en-AU" sz="1400" b="1" dirty="0" smtClean="0"/>
              <a:t>Feedback</a:t>
            </a:r>
            <a:endParaRPr lang="en-AU" sz="1400" dirty="0"/>
          </a:p>
        </p:txBody>
      </p:sp>
      <p:pic>
        <p:nvPicPr>
          <p:cNvPr id="1065" name="Picture 41" descr="C:\Documents and Settings\jfe\Local Settings\Temporary Internet Files\Content.IE5\UQE61T4E\MC90043261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7593616" y="3138408"/>
            <a:ext cx="1828572" cy="72008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1" descr="C:\Documents and Settings\jfe\Local Settings\Temporary Internet Files\Content.IE5\UQE61T4E\MC90043261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230718" y="3637462"/>
            <a:ext cx="1828572" cy="720080"/>
          </a:xfrm>
          <a:prstGeom prst="rect">
            <a:avLst/>
          </a:prstGeom>
          <a:noFill/>
          <a:extLst>
            <a:ext uri="{909E8E84-426E-40DD-AFC4-6F175D3DCCD1}">
              <a14:hiddenFill xmlns:a14="http://schemas.microsoft.com/office/drawing/2010/main">
                <a:solidFill>
                  <a:srgbClr val="FFFFFF"/>
                </a:solidFill>
              </a14:hiddenFill>
            </a:ext>
          </a:extLst>
        </p:spPr>
      </p:pic>
      <p:sp>
        <p:nvSpPr>
          <p:cNvPr id="1036" name="Rectangle 1035"/>
          <p:cNvSpPr/>
          <p:nvPr/>
        </p:nvSpPr>
        <p:spPr>
          <a:xfrm>
            <a:off x="8100578" y="2108991"/>
            <a:ext cx="814647" cy="276999"/>
          </a:xfrm>
          <a:prstGeom prst="rect">
            <a:avLst/>
          </a:prstGeom>
        </p:spPr>
        <p:txBody>
          <a:bodyPr wrap="none">
            <a:spAutoFit/>
          </a:bodyPr>
          <a:lstStyle/>
          <a:p>
            <a:pPr lvl="0"/>
            <a:r>
              <a:rPr lang="en-AU" sz="1200" b="1" i="1" dirty="0">
                <a:solidFill>
                  <a:prstClr val="black"/>
                </a:solidFill>
              </a:rPr>
              <a:t>Analysing</a:t>
            </a:r>
            <a:endParaRPr lang="en-AU" sz="1200" i="1" dirty="0">
              <a:solidFill>
                <a:prstClr val="black"/>
              </a:solidFill>
            </a:endParaRPr>
          </a:p>
        </p:txBody>
      </p:sp>
      <p:sp>
        <p:nvSpPr>
          <p:cNvPr id="1037" name="Rectangle 1036"/>
          <p:cNvSpPr/>
          <p:nvPr/>
        </p:nvSpPr>
        <p:spPr>
          <a:xfrm>
            <a:off x="250147" y="5055229"/>
            <a:ext cx="866840" cy="276999"/>
          </a:xfrm>
          <a:prstGeom prst="rect">
            <a:avLst/>
          </a:prstGeom>
        </p:spPr>
        <p:txBody>
          <a:bodyPr wrap="none">
            <a:spAutoFit/>
          </a:bodyPr>
          <a:lstStyle/>
          <a:p>
            <a:r>
              <a:rPr lang="en-AU" sz="1200" b="1" i="1" dirty="0" smtClean="0"/>
              <a:t>Evaluating</a:t>
            </a:r>
            <a:endParaRPr lang="en-AU" sz="1200" i="1" dirty="0"/>
          </a:p>
        </p:txBody>
      </p:sp>
      <p:sp>
        <p:nvSpPr>
          <p:cNvPr id="1038" name="Rectangle 1037"/>
          <p:cNvSpPr/>
          <p:nvPr/>
        </p:nvSpPr>
        <p:spPr>
          <a:xfrm>
            <a:off x="2699792" y="2658669"/>
            <a:ext cx="1204752" cy="646331"/>
          </a:xfrm>
          <a:prstGeom prst="rect">
            <a:avLst/>
          </a:prstGeom>
        </p:spPr>
        <p:txBody>
          <a:bodyPr wrap="square">
            <a:spAutoFit/>
          </a:bodyPr>
          <a:lstStyle/>
          <a:p>
            <a:r>
              <a:rPr lang="en-AU" b="1" dirty="0" smtClean="0"/>
              <a:t>My shoes hurt me!</a:t>
            </a:r>
            <a:endParaRPr lang="en-AU" dirty="0"/>
          </a:p>
        </p:txBody>
      </p:sp>
      <p:sp>
        <p:nvSpPr>
          <p:cNvPr id="1039" name="Rectangle 1038"/>
          <p:cNvSpPr/>
          <p:nvPr/>
        </p:nvSpPr>
        <p:spPr>
          <a:xfrm>
            <a:off x="5288152" y="2882993"/>
            <a:ext cx="1228064" cy="646331"/>
          </a:xfrm>
          <a:prstGeom prst="rect">
            <a:avLst/>
          </a:prstGeom>
        </p:spPr>
        <p:txBody>
          <a:bodyPr wrap="square">
            <a:spAutoFit/>
          </a:bodyPr>
          <a:lstStyle/>
          <a:p>
            <a:r>
              <a:rPr lang="en-AU" b="1" dirty="0" smtClean="0"/>
              <a:t>They are my shoes!</a:t>
            </a:r>
            <a:endParaRPr lang="en-AU" dirty="0"/>
          </a:p>
        </p:txBody>
      </p:sp>
    </p:spTree>
    <p:extLst>
      <p:ext uri="{BB962C8B-B14F-4D97-AF65-F5344CB8AC3E}">
        <p14:creationId xmlns:p14="http://schemas.microsoft.com/office/powerpoint/2010/main" val="843333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Examples of these Types of Communication in the RCA Context.</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a:bodyPr>
          <a:lstStyle/>
          <a:p>
            <a:pPr marL="0" indent="0">
              <a:buNone/>
            </a:pPr>
            <a:r>
              <a:rPr lang="en-AU" b="1" u="sng" dirty="0" smtClean="0">
                <a:effectLst>
                  <a:outerShdw blurRad="38100" dist="38100" dir="2700000" algn="tl">
                    <a:srgbClr val="000000">
                      <a:alpha val="43137"/>
                    </a:srgbClr>
                  </a:outerShdw>
                </a:effectLst>
                <a:latin typeface="Garamond" pitchFamily="18" charset="0"/>
              </a:rPr>
              <a:t>One-way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finalised RCA Annual Report.</a:t>
            </a:r>
            <a:endParaRPr lang="en-AU" b="1" dirty="0">
              <a:effectLst>
                <a:outerShdw blurRad="38100" dist="38100" dir="2700000" algn="tl">
                  <a:srgbClr val="000000">
                    <a:alpha val="43137"/>
                  </a:srgbClr>
                </a:outerShdw>
              </a:effectLst>
              <a:latin typeface="Garamond" pitchFamily="18" charset="0"/>
            </a:endParaRPr>
          </a:p>
          <a:p>
            <a:pPr marL="0" indent="0">
              <a:buNone/>
            </a:pPr>
            <a:r>
              <a:rPr lang="en-AU" b="1" u="sng" dirty="0" smtClean="0">
                <a:effectLst>
                  <a:outerShdw blurRad="38100" dist="38100" dir="2700000" algn="tl">
                    <a:srgbClr val="000000">
                      <a:alpha val="43137"/>
                    </a:srgbClr>
                  </a:outerShdw>
                </a:effectLst>
                <a:latin typeface="Garamond" pitchFamily="18" charset="0"/>
              </a:rPr>
              <a:t>Two-way / Interactive</a:t>
            </a:r>
            <a:r>
              <a:rPr lang="en-AU" b="1" dirty="0" smtClean="0">
                <a:effectLst>
                  <a:outerShdw blurRad="38100" dist="38100" dir="2700000" algn="tl">
                    <a:srgbClr val="000000">
                      <a:alpha val="43137"/>
                    </a:srgbClr>
                  </a:outerShdw>
                </a:effectLst>
                <a:latin typeface="Garamond" pitchFamily="18" charset="0"/>
              </a:rPr>
              <a:t> </a:t>
            </a:r>
          </a:p>
          <a:p>
            <a:pPr>
              <a:buFont typeface="Wingdings" pitchFamily="2" charset="2"/>
              <a:buChar char="Ø"/>
            </a:pPr>
            <a:r>
              <a:rPr lang="en-AU" b="1" dirty="0">
                <a:effectLst>
                  <a:outerShdw blurRad="38100" dist="38100" dir="2700000" algn="tl">
                    <a:srgbClr val="000000">
                      <a:alpha val="43137"/>
                    </a:srgbClr>
                  </a:outerShdw>
                </a:effectLst>
                <a:latin typeface="Garamond" pitchFamily="18" charset="0"/>
              </a:rPr>
              <a:t>Inputs for editing the draft RCA Reports.</a:t>
            </a:r>
          </a:p>
          <a:p>
            <a:pPr marL="0" indent="0">
              <a:buNone/>
            </a:pPr>
            <a:r>
              <a:rPr lang="en-AU" b="1" u="sng" dirty="0" smtClean="0">
                <a:effectLst>
                  <a:outerShdw blurRad="38100" dist="38100" dir="2700000" algn="tl">
                    <a:srgbClr val="000000">
                      <a:alpha val="43137"/>
                    </a:srgbClr>
                  </a:outerShdw>
                </a:effectLst>
                <a:latin typeface="Garamond" pitchFamily="18" charset="0"/>
              </a:rPr>
              <a:t>Transactional</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Agreeing the wording of the Conclusions and Actions at the end of a session at a NR Meeting.</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78244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effectLst>
                  <a:outerShdw blurRad="38100" dist="38100" dir="2700000" algn="tl">
                    <a:srgbClr val="000000">
                      <a:alpha val="43137"/>
                    </a:srgbClr>
                  </a:outerShdw>
                </a:effectLst>
                <a:latin typeface="Garamond" pitchFamily="18" charset="0"/>
              </a:rPr>
              <a:t>Comments on Communications</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57200" y="1600200"/>
            <a:ext cx="8229600" cy="4925144"/>
          </a:xfrm>
        </p:spPr>
        <p:txBody>
          <a:bodyPr>
            <a:normAutofit fontScale="92500" lnSpcReduction="10000"/>
          </a:bodyPr>
          <a:lstStyle/>
          <a:p>
            <a:pPr marL="0" indent="0">
              <a:buNone/>
            </a:pPr>
            <a:r>
              <a:rPr lang="en-AU" b="1" dirty="0" smtClean="0">
                <a:effectLst>
                  <a:outerShdw blurRad="38100" dist="38100" dir="2700000" algn="tl">
                    <a:srgbClr val="000000">
                      <a:alpha val="43137"/>
                    </a:srgbClr>
                  </a:outerShdw>
                </a:effectLst>
                <a:latin typeface="Garamond" pitchFamily="18" charset="0"/>
              </a:rPr>
              <a:t>A few beneficial technologies using electronic media and the internet are being employed in the RCA for </a:t>
            </a:r>
            <a:r>
              <a:rPr lang="en-AU" b="1" i="1" dirty="0" smtClean="0">
                <a:effectLst>
                  <a:outerShdw blurRad="38100" dist="38100" dir="2700000" algn="tl">
                    <a:srgbClr val="000000">
                      <a:alpha val="43137"/>
                    </a:srgbClr>
                  </a:outerShdw>
                </a:effectLst>
                <a:latin typeface="Garamond" pitchFamily="18" charset="0"/>
              </a:rPr>
              <a:t>One-way</a:t>
            </a:r>
            <a:r>
              <a:rPr lang="en-AU" b="1" dirty="0" smtClean="0">
                <a:effectLst>
                  <a:outerShdw blurRad="38100" dist="38100" dir="2700000" algn="tl">
                    <a:srgbClr val="000000">
                      <a:alpha val="43137"/>
                    </a:srgbClr>
                  </a:outerShdw>
                </a:effectLst>
                <a:latin typeface="Garamond" pitchFamily="18" charset="0"/>
              </a:rPr>
              <a:t> and </a:t>
            </a:r>
            <a:r>
              <a:rPr lang="en-AU" b="1" i="1" dirty="0">
                <a:effectLst>
                  <a:outerShdw blurRad="38100" dist="38100" dir="2700000" algn="tl">
                    <a:srgbClr val="000000">
                      <a:alpha val="43137"/>
                    </a:srgbClr>
                  </a:outerShdw>
                </a:effectLst>
                <a:latin typeface="Garamond" pitchFamily="18" charset="0"/>
              </a:rPr>
              <a:t>Two-wa</a:t>
            </a:r>
            <a:r>
              <a:rPr lang="en-AU" b="1" dirty="0">
                <a:effectLst>
                  <a:outerShdw blurRad="38100" dist="38100" dir="2700000" algn="tl">
                    <a:srgbClr val="000000">
                      <a:alpha val="43137"/>
                    </a:srgbClr>
                  </a:outerShdw>
                </a:effectLst>
                <a:latin typeface="Garamond" pitchFamily="18" charset="0"/>
              </a:rPr>
              <a:t>y communications.</a:t>
            </a:r>
            <a:endParaRPr lang="en-AU" b="1" dirty="0" smtClean="0">
              <a:effectLst>
                <a:outerShdw blurRad="38100" dist="38100" dir="2700000" algn="tl">
                  <a:srgbClr val="000000">
                    <a:alpha val="43137"/>
                  </a:srgbClr>
                </a:outerShdw>
              </a:effectLst>
              <a:latin typeface="Garamond" pitchFamily="18" charset="0"/>
            </a:endParaRPr>
          </a:p>
          <a:p>
            <a:pPr marL="0" indent="0">
              <a:buNone/>
            </a:pPr>
            <a:r>
              <a:rPr lang="en-AU" b="1" dirty="0">
                <a:effectLst>
                  <a:outerShdw blurRad="38100" dist="38100" dir="2700000" algn="tl">
                    <a:srgbClr val="000000">
                      <a:alpha val="43137"/>
                    </a:srgbClr>
                  </a:outerShdw>
                </a:effectLst>
                <a:latin typeface="Garamond" pitchFamily="18" charset="0"/>
              </a:rPr>
              <a:t>However the RCA </a:t>
            </a:r>
            <a:r>
              <a:rPr lang="en-AU" b="1" dirty="0" smtClean="0">
                <a:effectLst>
                  <a:outerShdw blurRad="38100" dist="38100" dir="2700000" algn="tl">
                    <a:srgbClr val="000000">
                      <a:alpha val="43137"/>
                    </a:srgbClr>
                  </a:outerShdw>
                </a:effectLst>
                <a:latin typeface="Garamond" pitchFamily="18" charset="0"/>
              </a:rPr>
              <a:t>does not appear to be </a:t>
            </a:r>
            <a:r>
              <a:rPr lang="en-AU" b="1" dirty="0">
                <a:effectLst>
                  <a:outerShdw blurRad="38100" dist="38100" dir="2700000" algn="tl">
                    <a:srgbClr val="000000">
                      <a:alpha val="43137"/>
                    </a:srgbClr>
                  </a:outerShdw>
                </a:effectLst>
                <a:latin typeface="Garamond" pitchFamily="18" charset="0"/>
              </a:rPr>
              <a:t>adopting beneficial </a:t>
            </a:r>
            <a:r>
              <a:rPr lang="en-AU" b="1" i="1" dirty="0">
                <a:effectLst>
                  <a:outerShdw blurRad="38100" dist="38100" dir="2700000" algn="tl">
                    <a:srgbClr val="000000">
                      <a:alpha val="43137"/>
                    </a:srgbClr>
                  </a:outerShdw>
                </a:effectLst>
                <a:latin typeface="Garamond" pitchFamily="18" charset="0"/>
              </a:rPr>
              <a:t>Transactional</a:t>
            </a:r>
            <a:r>
              <a:rPr lang="en-AU" b="1" dirty="0">
                <a:effectLst>
                  <a:outerShdw blurRad="38100" dist="38100" dir="2700000" algn="tl">
                    <a:srgbClr val="000000">
                      <a:alpha val="43137"/>
                    </a:srgbClr>
                  </a:outerShdw>
                </a:effectLst>
                <a:latin typeface="Garamond" pitchFamily="18" charset="0"/>
              </a:rPr>
              <a:t> communications </a:t>
            </a:r>
            <a:r>
              <a:rPr lang="en-AU" b="1" dirty="0" smtClean="0">
                <a:effectLst>
                  <a:outerShdw blurRad="38100" dist="38100" dir="2700000" algn="tl">
                    <a:srgbClr val="000000">
                      <a:alpha val="43137"/>
                    </a:srgbClr>
                  </a:outerShdw>
                </a:effectLst>
                <a:latin typeface="Garamond" pitchFamily="18" charset="0"/>
              </a:rPr>
              <a:t>technologies such as Video conferencing and Skype communications, even though these have wide use for both commercially and personally and have potential for improved utilisation of individual’s time and efforts as well as other cost savings such as travel. </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4831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Key Players involved in RCA Communications</a:t>
            </a:r>
            <a:r>
              <a:rPr lang="en-AU" dirty="0" smtClean="0"/>
              <a:t/>
            </a:r>
            <a:br>
              <a:rPr lang="en-AU" dirty="0" smtClean="0"/>
            </a:br>
            <a:endParaRPr lang="en-AU" dirty="0"/>
          </a:p>
        </p:txBody>
      </p:sp>
      <p:sp>
        <p:nvSpPr>
          <p:cNvPr id="3" name="Content Placeholder 2"/>
          <p:cNvSpPr>
            <a:spLocks noGrp="1"/>
          </p:cNvSpPr>
          <p:nvPr>
            <p:ph idx="1"/>
          </p:nvPr>
        </p:nvSpPr>
        <p:spPr>
          <a:xfrm>
            <a:off x="1187624" y="1700808"/>
            <a:ext cx="6753944" cy="4525963"/>
          </a:xfrm>
        </p:spPr>
        <p:txBody>
          <a:bodyPr>
            <a:normAutofit fontScale="85000" lnSpcReduction="10000"/>
          </a:bodyPr>
          <a:lstStyle/>
          <a:p>
            <a:pPr marL="0" indent="0">
              <a:buNone/>
            </a:pPr>
            <a:r>
              <a:rPr lang="en-AU" sz="2800" b="1" dirty="0" smtClean="0">
                <a:effectLst>
                  <a:outerShdw blurRad="38100" dist="38100" dir="2700000" algn="tl">
                    <a:srgbClr val="000000">
                      <a:alpha val="43137"/>
                    </a:srgbClr>
                  </a:outerShdw>
                </a:effectLst>
                <a:latin typeface="Garamond" pitchFamily="18" charset="0"/>
              </a:rPr>
              <a:t>The follow key players are involved in a complex web of communications on RCA matters:</a:t>
            </a:r>
          </a:p>
          <a:p>
            <a:pPr marL="720000"/>
            <a:r>
              <a:rPr lang="en-AU" sz="2800" b="1" dirty="0" smtClean="0">
                <a:effectLst>
                  <a:outerShdw blurRad="38100" dist="38100" dir="2700000" algn="tl">
                    <a:srgbClr val="000000">
                      <a:alpha val="43137"/>
                    </a:srgbClr>
                  </a:outerShdw>
                </a:effectLst>
                <a:latin typeface="Garamond" pitchFamily="18" charset="0"/>
              </a:rPr>
              <a:t>RCA Focal Person</a:t>
            </a:r>
          </a:p>
          <a:p>
            <a:pPr marL="720000"/>
            <a:r>
              <a:rPr lang="en-AU" sz="2800" b="1" dirty="0" smtClean="0">
                <a:effectLst>
                  <a:outerShdw blurRad="38100" dist="38100" dir="2700000" algn="tl">
                    <a:srgbClr val="000000">
                      <a:alpha val="43137"/>
                    </a:srgbClr>
                  </a:outerShdw>
                </a:effectLst>
                <a:latin typeface="Garamond" pitchFamily="18" charset="0"/>
              </a:rPr>
              <a:t>IAEA Project Management Officers</a:t>
            </a:r>
          </a:p>
          <a:p>
            <a:pPr marL="720000"/>
            <a:r>
              <a:rPr lang="en-AU" sz="2800" b="1" dirty="0" smtClean="0">
                <a:effectLst>
                  <a:outerShdw blurRad="38100" dist="38100" dir="2700000" algn="tl">
                    <a:srgbClr val="000000">
                      <a:alpha val="43137"/>
                    </a:srgbClr>
                  </a:outerShdw>
                </a:effectLst>
                <a:latin typeface="Garamond" pitchFamily="18" charset="0"/>
              </a:rPr>
              <a:t>IAEA Technical Officers</a:t>
            </a:r>
          </a:p>
          <a:p>
            <a:pPr marL="720000"/>
            <a:r>
              <a:rPr lang="en-AU" sz="2800" b="1" dirty="0" smtClean="0">
                <a:effectLst>
                  <a:outerShdw blurRad="38100" dist="38100" dir="2700000" algn="tl">
                    <a:srgbClr val="000000">
                      <a:alpha val="43137"/>
                    </a:srgbClr>
                  </a:outerShdw>
                </a:effectLst>
                <a:latin typeface="Garamond" pitchFamily="18" charset="0"/>
              </a:rPr>
              <a:t>RCA Chair</a:t>
            </a:r>
          </a:p>
          <a:p>
            <a:pPr marL="720000"/>
            <a:r>
              <a:rPr lang="en-AU" sz="2800" b="1" dirty="0" smtClean="0">
                <a:effectLst>
                  <a:outerShdw blurRad="38100" dist="38100" dir="2700000" algn="tl">
                    <a:srgbClr val="000000">
                      <a:alpha val="43137"/>
                    </a:srgbClr>
                  </a:outerShdw>
                </a:effectLst>
                <a:latin typeface="Garamond" pitchFamily="18" charset="0"/>
              </a:rPr>
              <a:t>RCA National Representatives</a:t>
            </a:r>
          </a:p>
          <a:p>
            <a:pPr marL="720000"/>
            <a:r>
              <a:rPr lang="en-AU" sz="2800" b="1" dirty="0" smtClean="0">
                <a:effectLst>
                  <a:outerShdw blurRad="38100" dist="38100" dir="2700000" algn="tl">
                    <a:srgbClr val="000000">
                      <a:alpha val="43137"/>
                    </a:srgbClr>
                  </a:outerShdw>
                </a:effectLst>
                <a:latin typeface="Garamond" pitchFamily="18" charset="0"/>
              </a:rPr>
              <a:t>RCA Regional Office</a:t>
            </a:r>
          </a:p>
          <a:p>
            <a:pPr marL="720000"/>
            <a:r>
              <a:rPr lang="en-AU" sz="2800" b="1" dirty="0" smtClean="0">
                <a:effectLst>
                  <a:outerShdw blurRad="38100" dist="38100" dir="2700000" algn="tl">
                    <a:srgbClr val="000000">
                      <a:alpha val="43137"/>
                    </a:srgbClr>
                  </a:outerShdw>
                </a:effectLst>
                <a:latin typeface="Garamond" pitchFamily="18" charset="0"/>
              </a:rPr>
              <a:t>Lead Country Coordinators</a:t>
            </a:r>
          </a:p>
          <a:p>
            <a:pPr marL="720000"/>
            <a:r>
              <a:rPr lang="en-AU" sz="2800" b="1" dirty="0" smtClean="0">
                <a:effectLst>
                  <a:outerShdw blurRad="38100" dist="38100" dir="2700000" algn="tl">
                    <a:srgbClr val="000000">
                      <a:alpha val="43137"/>
                    </a:srgbClr>
                  </a:outerShdw>
                </a:effectLst>
                <a:latin typeface="Garamond" pitchFamily="18" charset="0"/>
              </a:rPr>
              <a:t>National Project Counterparts</a:t>
            </a:r>
          </a:p>
          <a:p>
            <a:pPr marL="720000"/>
            <a:r>
              <a:rPr lang="en-AU" sz="2800" b="1" dirty="0" smtClean="0">
                <a:effectLst>
                  <a:outerShdw blurRad="38100" dist="38100" dir="2700000" algn="tl">
                    <a:srgbClr val="000000">
                      <a:alpha val="43137"/>
                    </a:srgbClr>
                  </a:outerShdw>
                </a:effectLst>
                <a:latin typeface="Garamond" pitchFamily="18" charset="0"/>
              </a:rPr>
              <a:t>Project Teams</a:t>
            </a:r>
            <a:endParaRPr lang="en-AU" sz="2800"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3120488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Major </a:t>
            </a:r>
            <a:r>
              <a:rPr lang="en-AU" b="1" dirty="0">
                <a:effectLst>
                  <a:outerShdw blurRad="38100" dist="38100" dir="2700000" algn="tl">
                    <a:srgbClr val="000000">
                      <a:alpha val="43137"/>
                    </a:srgbClr>
                  </a:outerShdw>
                </a:effectLst>
                <a:latin typeface="Garamond" pitchFamily="18" charset="0"/>
              </a:rPr>
              <a:t>Items </a:t>
            </a:r>
            <a:r>
              <a:rPr lang="en-AU" b="1" dirty="0" smtClean="0">
                <a:effectLst>
                  <a:outerShdw blurRad="38100" dist="38100" dir="2700000" algn="tl">
                    <a:srgbClr val="000000">
                      <a:alpha val="43137"/>
                    </a:srgbClr>
                  </a:outerShdw>
                </a:effectLst>
                <a:latin typeface="Garamond" pitchFamily="18" charset="0"/>
              </a:rPr>
              <a:t>Communicated for the RCA Programme</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lnSpcReduction="10000"/>
          </a:bodyPr>
          <a:lstStyle/>
          <a:p>
            <a:r>
              <a:rPr lang="en-AU" b="1" dirty="0" smtClean="0">
                <a:effectLst>
                  <a:outerShdw blurRad="38100" dist="38100" dir="2700000" algn="tl">
                    <a:srgbClr val="000000">
                      <a:alpha val="43137"/>
                    </a:srgbClr>
                  </a:outerShdw>
                </a:effectLst>
                <a:latin typeface="Garamond" pitchFamily="18" charset="0"/>
              </a:rPr>
              <a:t>Reports – Annual Reports, NRM Reports, GCM Reports, RCARO Reports</a:t>
            </a:r>
          </a:p>
          <a:p>
            <a:r>
              <a:rPr lang="en-AU" b="1" dirty="0">
                <a:effectLst>
                  <a:outerShdw blurRad="38100" dist="38100" dir="2700000" algn="tl">
                    <a:srgbClr val="000000">
                      <a:alpha val="43137"/>
                    </a:srgbClr>
                  </a:outerShdw>
                </a:effectLst>
                <a:latin typeface="Garamond" pitchFamily="18" charset="0"/>
              </a:rPr>
              <a:t>Briefing Materials for RCA Meetings</a:t>
            </a:r>
          </a:p>
          <a:p>
            <a:r>
              <a:rPr lang="en-AU" b="1" dirty="0" smtClean="0">
                <a:effectLst>
                  <a:outerShdw blurRad="38100" dist="38100" dir="2700000" algn="tl">
                    <a:srgbClr val="000000">
                      <a:alpha val="43137"/>
                    </a:srgbClr>
                  </a:outerShdw>
                </a:effectLst>
                <a:latin typeface="Garamond" pitchFamily="18" charset="0"/>
              </a:rPr>
              <a:t>Prospectuses - Training Courses and Meetings </a:t>
            </a:r>
          </a:p>
          <a:p>
            <a:r>
              <a:rPr lang="en-AU" b="1" dirty="0" smtClean="0">
                <a:effectLst>
                  <a:outerShdw blurRad="38100" dist="38100" dir="2700000" algn="tl">
                    <a:srgbClr val="000000">
                      <a:alpha val="43137"/>
                    </a:srgbClr>
                  </a:outerShdw>
                </a:effectLst>
                <a:latin typeface="Garamond" pitchFamily="18" charset="0"/>
              </a:rPr>
              <a:t>Success Stories – Printed </a:t>
            </a:r>
          </a:p>
          <a:p>
            <a:r>
              <a:rPr lang="en-AU" b="1" dirty="0" smtClean="0">
                <a:effectLst>
                  <a:outerShdw blurRad="38100" dist="38100" dir="2700000" algn="tl">
                    <a:srgbClr val="000000">
                      <a:alpha val="43137"/>
                    </a:srgbClr>
                  </a:outerShdw>
                </a:effectLst>
                <a:latin typeface="Garamond" pitchFamily="18" charset="0"/>
              </a:rPr>
              <a:t>Training Courses / Meeting Presentations – PowerPoint presentations, Oral presentations, Written notes</a:t>
            </a:r>
          </a:p>
          <a:p>
            <a:endParaRPr lang="en-AU" dirty="0"/>
          </a:p>
        </p:txBody>
      </p:sp>
    </p:spTree>
    <p:extLst>
      <p:ext uri="{BB962C8B-B14F-4D97-AF65-F5344CB8AC3E}">
        <p14:creationId xmlns:p14="http://schemas.microsoft.com/office/powerpoint/2010/main" val="51430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effectLst>
                  <a:outerShdw blurRad="38100" dist="38100" dir="2700000" algn="tl">
                    <a:srgbClr val="000000">
                      <a:alpha val="43137"/>
                    </a:srgbClr>
                  </a:outerShdw>
                </a:effectLst>
                <a:latin typeface="Garamond" pitchFamily="18" charset="0"/>
              </a:rPr>
              <a:t>Comments on RCA Documents</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en-AU" b="1" dirty="0" smtClean="0">
                <a:effectLst>
                  <a:outerShdw blurRad="38100" dist="38100" dir="2700000" algn="tl">
                    <a:srgbClr val="000000">
                      <a:alpha val="43137"/>
                    </a:srgbClr>
                  </a:outerShdw>
                </a:effectLst>
                <a:latin typeface="Garamond" pitchFamily="18" charset="0"/>
              </a:rPr>
              <a:t>These documents </a:t>
            </a:r>
            <a:r>
              <a:rPr lang="en-AU" b="1" dirty="0">
                <a:effectLst>
                  <a:outerShdw blurRad="38100" dist="38100" dir="2700000" algn="tl">
                    <a:srgbClr val="000000">
                      <a:alpha val="43137"/>
                    </a:srgbClr>
                  </a:outerShdw>
                </a:effectLst>
                <a:latin typeface="Garamond" pitchFamily="18" charset="0"/>
              </a:rPr>
              <a:t>are the major items </a:t>
            </a:r>
            <a:r>
              <a:rPr lang="en-AU" b="1" dirty="0" smtClean="0">
                <a:effectLst>
                  <a:outerShdw blurRad="38100" dist="38100" dir="2700000" algn="tl">
                    <a:srgbClr val="000000">
                      <a:alpha val="43137"/>
                    </a:srgbClr>
                  </a:outerShdw>
                </a:effectLst>
                <a:latin typeface="Garamond" pitchFamily="18" charset="0"/>
              </a:rPr>
              <a:t>communicating much </a:t>
            </a:r>
            <a:r>
              <a:rPr lang="en-AU" b="1" dirty="0">
                <a:effectLst>
                  <a:outerShdw blurRad="38100" dist="38100" dir="2700000" algn="tl">
                    <a:srgbClr val="000000">
                      <a:alpha val="43137"/>
                    </a:srgbClr>
                  </a:outerShdw>
                </a:effectLst>
                <a:latin typeface="Garamond" pitchFamily="18" charset="0"/>
              </a:rPr>
              <a:t>of the essential information on the RCA and its </a:t>
            </a:r>
            <a:r>
              <a:rPr lang="en-AU" b="1" dirty="0" smtClean="0">
                <a:effectLst>
                  <a:outerShdw blurRad="38100" dist="38100" dir="2700000" algn="tl">
                    <a:srgbClr val="000000">
                      <a:alpha val="43137"/>
                    </a:srgbClr>
                  </a:outerShdw>
                </a:effectLst>
                <a:latin typeface="Garamond" pitchFamily="18" charset="0"/>
              </a:rPr>
              <a:t>programme to </a:t>
            </a:r>
            <a:r>
              <a:rPr lang="en-AU" b="1" dirty="0">
                <a:effectLst>
                  <a:outerShdw blurRad="38100" dist="38100" dir="2700000" algn="tl">
                    <a:srgbClr val="000000">
                      <a:alpha val="43137"/>
                    </a:srgbClr>
                  </a:outerShdw>
                </a:effectLst>
                <a:latin typeface="Garamond" pitchFamily="18" charset="0"/>
              </a:rPr>
              <a:t>the Member States.</a:t>
            </a:r>
            <a:endParaRPr lang="en-AU" b="1" dirty="0" smtClean="0">
              <a:effectLst>
                <a:outerShdw blurRad="38100" dist="38100" dir="2700000" algn="tl">
                  <a:srgbClr val="000000">
                    <a:alpha val="43137"/>
                  </a:srgbClr>
                </a:outerShdw>
              </a:effectLst>
              <a:latin typeface="Garamond" pitchFamily="18" charset="0"/>
            </a:endParaRP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Although these documents are produced </a:t>
            </a:r>
            <a:r>
              <a:rPr lang="en-AU" b="1" dirty="0">
                <a:effectLst>
                  <a:outerShdw blurRad="38100" dist="38100" dir="2700000" algn="tl">
                    <a:srgbClr val="000000">
                      <a:alpha val="43137"/>
                    </a:srgbClr>
                  </a:outerShdw>
                </a:effectLst>
                <a:latin typeface="Garamond" pitchFamily="18" charset="0"/>
              </a:rPr>
              <a:t>on computers and mostly distributed electronically</a:t>
            </a:r>
            <a:r>
              <a:rPr lang="en-AU" b="1" dirty="0" smtClean="0">
                <a:effectLst>
                  <a:outerShdw blurRad="38100" dist="38100" dir="2700000" algn="tl">
                    <a:srgbClr val="000000">
                      <a:alpha val="43137"/>
                    </a:srgbClr>
                  </a:outerShdw>
                </a:effectLst>
                <a:latin typeface="Garamond" pitchFamily="18" charset="0"/>
              </a:rPr>
              <a:t>, there has </a:t>
            </a:r>
            <a:r>
              <a:rPr lang="en-AU" b="1" dirty="0">
                <a:effectLst>
                  <a:outerShdw blurRad="38100" dist="38100" dir="2700000" algn="tl">
                    <a:srgbClr val="000000">
                      <a:alpha val="43137"/>
                    </a:srgbClr>
                  </a:outerShdw>
                </a:effectLst>
                <a:latin typeface="Garamond" pitchFamily="18" charset="0"/>
              </a:rPr>
              <a:t>been little or no introduction or incorporation of enhanced functions such as bookmarks and </a:t>
            </a:r>
            <a:r>
              <a:rPr lang="en-AU" b="1" dirty="0" smtClean="0">
                <a:effectLst>
                  <a:outerShdw blurRad="38100" dist="38100" dir="2700000" algn="tl">
                    <a:srgbClr val="000000">
                      <a:alpha val="43137"/>
                    </a:srgbClr>
                  </a:outerShdw>
                </a:effectLst>
                <a:latin typeface="Garamond" pitchFamily="18" charset="0"/>
              </a:rPr>
              <a:t>hyperlinks.</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For the most part they remain essentially paper-based in structure and retain the traditional templates for their layout.  </a:t>
            </a:r>
          </a:p>
        </p:txBody>
      </p:sp>
    </p:spTree>
    <p:extLst>
      <p:ext uri="{BB962C8B-B14F-4D97-AF65-F5344CB8AC3E}">
        <p14:creationId xmlns:p14="http://schemas.microsoft.com/office/powerpoint/2010/main" val="275559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33265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Decision-Making in the RCA</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2" name="Content Placeholder 1"/>
          <p:cNvSpPr>
            <a:spLocks noGrp="1"/>
          </p:cNvSpPr>
          <p:nvPr>
            <p:ph idx="1"/>
          </p:nvPr>
        </p:nvSpPr>
        <p:spPr>
          <a:xfrm>
            <a:off x="323528" y="1204840"/>
            <a:ext cx="8229600" cy="5688632"/>
          </a:xfrm>
        </p:spPr>
        <p:txBody>
          <a:bodyPr>
            <a:normAutofit fontScale="92500" lnSpcReduction="20000"/>
          </a:bodyPr>
          <a:lstStyle/>
          <a:p>
            <a:pPr marL="0" indent="0">
              <a:buNone/>
            </a:pPr>
            <a:endParaRPr lang="en-AU" b="1" dirty="0" smtClean="0">
              <a:effectLst>
                <a:outerShdw blurRad="38100" dist="38100" dir="2700000" algn="tl">
                  <a:srgbClr val="000000">
                    <a:alpha val="43137"/>
                  </a:srgbClr>
                </a:outerShdw>
              </a:effectLst>
              <a:latin typeface="Garamond" pitchFamily="18" charset="0"/>
            </a:endParaRPr>
          </a:p>
          <a:p>
            <a:pPr marL="0" indent="0">
              <a:buNone/>
            </a:pPr>
            <a:r>
              <a:rPr lang="en-AU" b="1" dirty="0" smtClean="0">
                <a:effectLst>
                  <a:outerShdw blurRad="38100" dist="38100" dir="2700000" algn="tl">
                    <a:srgbClr val="000000">
                      <a:alpha val="43137"/>
                    </a:srgbClr>
                  </a:outerShdw>
                </a:effectLst>
                <a:latin typeface="Garamond" pitchFamily="18" charset="0"/>
              </a:rPr>
              <a:t>The two Meetings </a:t>
            </a:r>
            <a:r>
              <a:rPr lang="en-AU" b="1" dirty="0">
                <a:effectLst>
                  <a:outerShdw blurRad="38100" dist="38100" dir="2700000" algn="tl">
                    <a:srgbClr val="000000">
                      <a:alpha val="43137"/>
                    </a:srgbClr>
                  </a:outerShdw>
                </a:effectLst>
                <a:latin typeface="Garamond" pitchFamily="18" charset="0"/>
              </a:rPr>
              <a:t>of RCA National </a:t>
            </a:r>
            <a:r>
              <a:rPr lang="en-AU" b="1" dirty="0" smtClean="0">
                <a:effectLst>
                  <a:outerShdw blurRad="38100" dist="38100" dir="2700000" algn="tl">
                    <a:srgbClr val="000000">
                      <a:alpha val="43137"/>
                    </a:srgbClr>
                  </a:outerShdw>
                </a:effectLst>
                <a:latin typeface="Garamond" pitchFamily="18" charset="0"/>
              </a:rPr>
              <a:t>Representatives that take place each year </a:t>
            </a:r>
            <a:r>
              <a:rPr lang="en-AU" b="1" dirty="0">
                <a:effectLst>
                  <a:outerShdw blurRad="38100" dist="38100" dir="2700000" algn="tl">
                    <a:srgbClr val="000000">
                      <a:alpha val="43137"/>
                    </a:srgbClr>
                  </a:outerShdw>
                </a:effectLst>
                <a:latin typeface="Garamond" pitchFamily="18" charset="0"/>
              </a:rPr>
              <a:t>are </a:t>
            </a:r>
            <a:r>
              <a:rPr lang="en-AU" b="1" dirty="0" smtClean="0">
                <a:effectLst>
                  <a:outerShdw blurRad="38100" dist="38100" dir="2700000" algn="tl">
                    <a:srgbClr val="000000">
                      <a:alpha val="43137"/>
                    </a:srgbClr>
                  </a:outerShdw>
                </a:effectLst>
                <a:latin typeface="Garamond" pitchFamily="18" charset="0"/>
              </a:rPr>
              <a:t>the decision-making fora for the RCA.</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Is </a:t>
            </a:r>
            <a:r>
              <a:rPr lang="en-AU" b="1" dirty="0">
                <a:effectLst>
                  <a:outerShdw blurRad="38100" dist="38100" dir="2700000" algn="tl">
                    <a:srgbClr val="000000">
                      <a:alpha val="43137"/>
                    </a:srgbClr>
                  </a:outerShdw>
                </a:effectLst>
                <a:latin typeface="Garamond" pitchFamily="18" charset="0"/>
              </a:rPr>
              <a:t>the information provided in the background documentation for these crucial </a:t>
            </a:r>
            <a:r>
              <a:rPr lang="en-AU" b="1" dirty="0" smtClean="0">
                <a:effectLst>
                  <a:outerShdw blurRad="38100" dist="38100" dir="2700000" algn="tl">
                    <a:srgbClr val="000000">
                      <a:alpha val="43137"/>
                    </a:srgbClr>
                  </a:outerShdw>
                </a:effectLst>
                <a:latin typeface="Garamond" pitchFamily="18" charset="0"/>
              </a:rPr>
              <a:t>meetings </a:t>
            </a:r>
            <a:r>
              <a:rPr lang="en-AU" b="1" dirty="0">
                <a:effectLst>
                  <a:outerShdw blurRad="38100" dist="38100" dir="2700000" algn="tl">
                    <a:srgbClr val="000000">
                      <a:alpha val="43137"/>
                    </a:srgbClr>
                  </a:outerShdw>
                </a:effectLst>
                <a:latin typeface="Garamond" pitchFamily="18" charset="0"/>
              </a:rPr>
              <a:t>in sufficient detail, in a suitable format, complete, up-to-date and readily </a:t>
            </a:r>
            <a:r>
              <a:rPr lang="en-AU" b="1" dirty="0" smtClean="0">
                <a:effectLst>
                  <a:outerShdw blurRad="38100" dist="38100" dir="2700000" algn="tl">
                    <a:srgbClr val="000000">
                      <a:alpha val="43137"/>
                    </a:srgbClr>
                  </a:outerShdw>
                </a:effectLst>
                <a:latin typeface="Garamond" pitchFamily="18" charset="0"/>
              </a:rPr>
              <a:t>extracted</a:t>
            </a:r>
            <a:r>
              <a:rPr lang="en-AU" b="1" dirty="0">
                <a:effectLst>
                  <a:outerShdw blurRad="38100" dist="38100" dir="2700000" algn="tl">
                    <a:srgbClr val="000000">
                      <a:alpha val="43137"/>
                    </a:srgbClr>
                  </a:outerShdw>
                </a:effectLst>
                <a:latin typeface="Garamond" pitchFamily="18" charset="0"/>
              </a:rPr>
              <a: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Would changes in the presentation of information and the level of detail provided on the RCA and its programme, assist Member States in </a:t>
            </a:r>
            <a:r>
              <a:rPr lang="en-AU" b="1" dirty="0">
                <a:effectLst>
                  <a:outerShdw blurRad="38100" dist="38100" dir="2700000" algn="tl">
                    <a:srgbClr val="000000">
                      <a:alpha val="43137"/>
                    </a:srgbClr>
                  </a:outerShdw>
                </a:effectLst>
                <a:latin typeface="Garamond" pitchFamily="18" charset="0"/>
              </a:rPr>
              <a:t>discussion, debate and </a:t>
            </a:r>
            <a:r>
              <a:rPr lang="en-AU" b="1" dirty="0" smtClean="0">
                <a:effectLst>
                  <a:outerShdw blurRad="38100" dist="38100" dir="2700000" algn="tl">
                    <a:srgbClr val="000000">
                      <a:alpha val="43137"/>
                    </a:srgbClr>
                  </a:outerShdw>
                </a:effectLst>
                <a:latin typeface="Garamond" pitchFamily="18" charset="0"/>
              </a:rPr>
              <a:t>decision-making?</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177207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404664"/>
            <a:ext cx="7772400" cy="1362075"/>
          </a:xfrm>
        </p:spPr>
        <p:txBody>
          <a:bodyPr>
            <a:normAutofit fontScale="90000"/>
          </a:bodyPr>
          <a:lstStyle/>
          <a:p>
            <a:pPr algn="ctr"/>
            <a:r>
              <a:rPr lang="en-AU" dirty="0" smtClean="0">
                <a:effectLst>
                  <a:outerShdw blurRad="38100" dist="38100" dir="2700000" algn="tl">
                    <a:srgbClr val="000000">
                      <a:alpha val="43137"/>
                    </a:srgbClr>
                  </a:outerShdw>
                </a:effectLst>
                <a:latin typeface="Garamond" pitchFamily="18" charset="0"/>
              </a:rPr>
              <a:t/>
            </a:r>
            <a:br>
              <a:rPr lang="en-AU" dirty="0" smtClean="0">
                <a:effectLst>
                  <a:outerShdw blurRad="38100" dist="38100" dir="2700000" algn="tl">
                    <a:srgbClr val="000000">
                      <a:alpha val="43137"/>
                    </a:srgbClr>
                  </a:outerShdw>
                </a:effectLst>
                <a:latin typeface="Garamond" pitchFamily="18" charset="0"/>
              </a:rPr>
            </a:br>
            <a:r>
              <a:rPr lang="en-AU" dirty="0" smtClean="0">
                <a:effectLst>
                  <a:outerShdw blurRad="38100" dist="38100" dir="2700000" algn="tl">
                    <a:srgbClr val="000000">
                      <a:alpha val="43137"/>
                    </a:srgbClr>
                  </a:outerShdw>
                </a:effectLst>
                <a:latin typeface="Garamond" pitchFamily="18" charset="0"/>
              </a:rPr>
              <a:t>I</a:t>
            </a:r>
            <a:r>
              <a:rPr lang="en-AU" cap="none" dirty="0" smtClean="0">
                <a:effectLst>
                  <a:outerShdw blurRad="38100" dist="38100" dir="2700000" algn="tl">
                    <a:srgbClr val="000000">
                      <a:alpha val="43137"/>
                    </a:srgbClr>
                  </a:outerShdw>
                </a:effectLst>
                <a:latin typeface="Garamond" pitchFamily="18" charset="0"/>
              </a:rPr>
              <a:t>dentification</a:t>
            </a:r>
            <a:r>
              <a:rPr lang="en-AU" dirty="0" smtClean="0">
                <a:effectLst>
                  <a:outerShdw blurRad="38100" dist="38100" dir="2700000" algn="tl">
                    <a:srgbClr val="000000">
                      <a:alpha val="43137"/>
                    </a:srgbClr>
                  </a:outerShdw>
                </a:effectLst>
                <a:latin typeface="Garamond" pitchFamily="18" charset="0"/>
              </a:rPr>
              <a:t> </a:t>
            </a:r>
            <a:r>
              <a:rPr lang="en-AU" cap="none" dirty="0" smtClean="0">
                <a:effectLst>
                  <a:outerShdw blurRad="38100" dist="38100" dir="2700000" algn="tl">
                    <a:srgbClr val="000000">
                      <a:alpha val="43137"/>
                    </a:srgbClr>
                  </a:outerShdw>
                </a:effectLst>
                <a:latin typeface="Garamond" pitchFamily="18" charset="0"/>
              </a:rPr>
              <a:t>of Potential Areas for Improvements in Communications and Information  Exchange</a:t>
            </a:r>
            <a:endParaRPr lang="en-AU" cap="none" dirty="0">
              <a:effectLst>
                <a:outerShdw blurRad="38100" dist="38100" dir="2700000" algn="tl">
                  <a:srgbClr val="000000">
                    <a:alpha val="43137"/>
                  </a:srgbClr>
                </a:outerShdw>
              </a:effectLst>
              <a:latin typeface="Garamond" pitchFamily="18" charset="0"/>
            </a:endParaRPr>
          </a:p>
        </p:txBody>
      </p:sp>
      <p:sp>
        <p:nvSpPr>
          <p:cNvPr id="6" name="Text Placeholder 5"/>
          <p:cNvSpPr>
            <a:spLocks noGrp="1"/>
          </p:cNvSpPr>
          <p:nvPr>
            <p:ph type="body" idx="1"/>
          </p:nvPr>
        </p:nvSpPr>
        <p:spPr>
          <a:xfrm>
            <a:off x="755576" y="3717032"/>
            <a:ext cx="7772400" cy="1500187"/>
          </a:xfrm>
        </p:spPr>
        <p:txBody>
          <a:bodyPr>
            <a:normAutofit/>
          </a:bodyPr>
          <a:lstStyle/>
          <a:p>
            <a:pPr algn="ctr"/>
            <a:r>
              <a:rPr lang="en-AU" sz="3600" b="1" dirty="0">
                <a:solidFill>
                  <a:schemeClr val="tx1"/>
                </a:solidFill>
                <a:effectLst>
                  <a:outerShdw blurRad="38100" dist="38100" dir="2700000" algn="tl">
                    <a:srgbClr val="000000">
                      <a:alpha val="43137"/>
                    </a:srgbClr>
                  </a:outerShdw>
                </a:effectLst>
                <a:latin typeface="Garamond" pitchFamily="18" charset="0"/>
              </a:rPr>
              <a:t>Case Study </a:t>
            </a:r>
            <a:r>
              <a:rPr lang="en-AU" sz="3600" b="1" dirty="0" smtClean="0">
                <a:solidFill>
                  <a:schemeClr val="tx1"/>
                </a:solidFill>
                <a:effectLst>
                  <a:outerShdw blurRad="38100" dist="38100" dir="2700000" algn="tl">
                    <a:srgbClr val="000000">
                      <a:alpha val="43137"/>
                    </a:srgbClr>
                  </a:outerShdw>
                </a:effectLst>
                <a:latin typeface="Garamond" pitchFamily="18" charset="0"/>
              </a:rPr>
              <a:t>1</a:t>
            </a:r>
          </a:p>
          <a:p>
            <a:pPr algn="ctr"/>
            <a:r>
              <a:rPr lang="en-AU" sz="3600" b="1" dirty="0" smtClean="0">
                <a:solidFill>
                  <a:schemeClr val="tx1"/>
                </a:solidFill>
                <a:effectLst>
                  <a:outerShdw blurRad="38100" dist="38100" dir="2700000" algn="tl">
                    <a:srgbClr val="000000">
                      <a:alpha val="43137"/>
                    </a:srgbClr>
                  </a:outerShdw>
                </a:effectLst>
                <a:latin typeface="Garamond" pitchFamily="18" charset="0"/>
              </a:rPr>
              <a:t>RCA Annual Report for 2012</a:t>
            </a:r>
            <a:endParaRPr lang="en-AU" sz="3600" b="1" dirty="0">
              <a:solidFill>
                <a:schemeClr val="tx1"/>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912290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RCA Annual Report</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1484784"/>
            <a:ext cx="8229600" cy="4525963"/>
          </a:xfrm>
        </p:spPr>
        <p:txBody>
          <a:bodyPr>
            <a:normAutofit/>
          </a:bodyPr>
          <a:lstStyle/>
          <a:p>
            <a:pPr marL="0" indent="0">
              <a:buNone/>
            </a:pPr>
            <a:r>
              <a:rPr lang="en-AU" b="1" dirty="0" smtClean="0">
                <a:effectLst>
                  <a:outerShdw blurRad="38100" dist="38100" dir="2700000" algn="tl">
                    <a:srgbClr val="000000">
                      <a:alpha val="43137"/>
                    </a:srgbClr>
                  </a:outerShdw>
                </a:effectLst>
                <a:latin typeface="Garamond" pitchFamily="18" charset="0"/>
              </a:rPr>
              <a:t>What is the major function of this document?</a:t>
            </a:r>
          </a:p>
          <a:p>
            <a:r>
              <a:rPr lang="en-AU" b="1" dirty="0" smtClean="0">
                <a:effectLst>
                  <a:outerShdw blurRad="38100" dist="38100" dir="2700000" algn="tl">
                    <a:srgbClr val="000000">
                      <a:alpha val="43137"/>
                    </a:srgbClr>
                  </a:outerShdw>
                </a:effectLst>
                <a:latin typeface="Garamond" pitchFamily="18" charset="0"/>
              </a:rPr>
              <a:t>It is an obligation under the Agreement Article VII (4) for the Agency to prepare a report of the implementation of the projects based on the input from Member States</a:t>
            </a:r>
          </a:p>
          <a:p>
            <a:pPr marL="0" indent="0">
              <a:buNone/>
            </a:pPr>
            <a:r>
              <a:rPr lang="en-AU" b="1" dirty="0" smtClean="0">
                <a:effectLst>
                  <a:outerShdw blurRad="38100" dist="38100" dir="2700000" algn="tl">
                    <a:srgbClr val="000000">
                      <a:alpha val="43137"/>
                    </a:srgbClr>
                  </a:outerShdw>
                </a:effectLst>
                <a:latin typeface="Garamond" pitchFamily="18" charset="0"/>
              </a:rPr>
              <a:t>Who is the main audience?</a:t>
            </a:r>
          </a:p>
          <a:p>
            <a:r>
              <a:rPr lang="en-AU" b="1" dirty="0" smtClean="0">
                <a:effectLst>
                  <a:outerShdw blurRad="38100" dist="38100" dir="2700000" algn="tl">
                    <a:srgbClr val="000000">
                      <a:alpha val="43137"/>
                    </a:srgbClr>
                  </a:outerShdw>
                </a:effectLst>
                <a:latin typeface="Garamond" pitchFamily="18" charset="0"/>
              </a:rPr>
              <a:t>The main audience is composed of the RCA Member States and the IAEA.</a:t>
            </a:r>
          </a:p>
          <a:p>
            <a:pPr marL="0" indent="0">
              <a:buNone/>
            </a:pPr>
            <a:endParaRPr lang="en-AU" dirty="0"/>
          </a:p>
        </p:txBody>
      </p:sp>
    </p:spTree>
    <p:extLst>
      <p:ext uri="{BB962C8B-B14F-4D97-AF65-F5344CB8AC3E}">
        <p14:creationId xmlns:p14="http://schemas.microsoft.com/office/powerpoint/2010/main" val="426433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Comments on the Current</a:t>
            </a:r>
            <a:r>
              <a:rPr lang="en-AU" dirty="0" smtClean="0"/>
              <a:t> </a:t>
            </a:r>
            <a:r>
              <a:rPr lang="en-AU" b="1" dirty="0">
                <a:effectLst>
                  <a:outerShdw blurRad="38100" dist="38100" dir="2700000" algn="tl">
                    <a:srgbClr val="000000">
                      <a:alpha val="43137"/>
                    </a:srgbClr>
                  </a:outerShdw>
                </a:effectLst>
                <a:latin typeface="Garamond" pitchFamily="18" charset="0"/>
              </a:rPr>
              <a:t>Annual </a:t>
            </a:r>
            <a:r>
              <a:rPr lang="en-AU" b="1" dirty="0" smtClean="0">
                <a:effectLst>
                  <a:outerShdw blurRad="38100" dist="38100" dir="2700000" algn="tl">
                    <a:srgbClr val="000000">
                      <a:alpha val="43137"/>
                    </a:srgbClr>
                  </a:outerShdw>
                </a:effectLst>
                <a:latin typeface="Garamond" pitchFamily="18" charset="0"/>
              </a:rPr>
              <a:t>Report Template</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AU" b="1" dirty="0">
                <a:effectLst>
                  <a:outerShdw blurRad="38100" dist="38100" dir="2700000" algn="tl">
                    <a:srgbClr val="000000">
                      <a:alpha val="43137"/>
                    </a:srgbClr>
                  </a:outerShdw>
                </a:effectLst>
                <a:latin typeface="Garamond" pitchFamily="18" charset="0"/>
              </a:rPr>
              <a:t>The 2012 Annual Report </a:t>
            </a:r>
            <a:r>
              <a:rPr lang="en-AU" b="1" dirty="0" smtClean="0">
                <a:effectLst>
                  <a:outerShdw blurRad="38100" dist="38100" dir="2700000" algn="tl">
                    <a:srgbClr val="000000">
                      <a:alpha val="43137"/>
                    </a:srgbClr>
                  </a:outerShdw>
                </a:effectLst>
                <a:latin typeface="Garamond" pitchFamily="18" charset="0"/>
              </a:rPr>
              <a:t>has </a:t>
            </a:r>
            <a:r>
              <a:rPr lang="en-AU" b="1" dirty="0">
                <a:effectLst>
                  <a:outerShdw blurRad="38100" dist="38100" dir="2700000" algn="tl">
                    <a:srgbClr val="000000">
                      <a:alpha val="43137"/>
                    </a:srgbClr>
                  </a:outerShdw>
                </a:effectLst>
                <a:latin typeface="Garamond" pitchFamily="18" charset="0"/>
              </a:rPr>
              <a:t>51 pages and 18,323 words. </a:t>
            </a:r>
            <a:endParaRPr lang="en-AU" b="1" dirty="0" smtClean="0">
              <a:effectLst>
                <a:outerShdw blurRad="38100" dist="38100" dir="2700000" algn="tl">
                  <a:srgbClr val="000000">
                    <a:alpha val="43137"/>
                  </a:srgbClr>
                </a:outerShdw>
              </a:effectLst>
              <a:latin typeface="Garamond" pitchFamily="18" charset="0"/>
            </a:endParaRPr>
          </a:p>
          <a:p>
            <a:pPr marL="0" indent="0">
              <a:buNone/>
            </a:pPr>
            <a:r>
              <a:rPr lang="en-AU" b="1" dirty="0" smtClean="0">
                <a:effectLst>
                  <a:outerShdw blurRad="38100" dist="38100" dir="2700000" algn="tl">
                    <a:srgbClr val="000000">
                      <a:alpha val="43137"/>
                    </a:srgbClr>
                  </a:outerShdw>
                </a:effectLst>
                <a:latin typeface="Garamond" pitchFamily="18" charset="0"/>
              </a:rPr>
              <a:t>The current template does not incorporate any e-document functions: for example, there are no links between headings in the Table of Contents and the report sections.  </a:t>
            </a:r>
          </a:p>
          <a:p>
            <a:pPr marL="0" indent="0">
              <a:buNone/>
            </a:pPr>
            <a:r>
              <a:rPr lang="en-AU" b="1" dirty="0" smtClean="0">
                <a:effectLst>
                  <a:outerShdw blurRad="38100" dist="38100" dir="2700000" algn="tl">
                    <a:srgbClr val="000000">
                      <a:alpha val="43137"/>
                    </a:srgbClr>
                  </a:outerShdw>
                </a:effectLst>
                <a:latin typeface="Garamond" pitchFamily="18" charset="0"/>
              </a:rPr>
              <a:t>Thus referencing particular sections /sub-sections involves scrolling through the report page by page, which is an unnecessary time-consuming process.  </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386729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568952" cy="1143000"/>
          </a:xfrm>
        </p:spPr>
        <p:txBody>
          <a:bodyPr>
            <a:noAutofit/>
          </a:bodyPr>
          <a:lstStyle/>
          <a:p>
            <a:r>
              <a:rPr lang="en-AU" sz="3600" b="1" dirty="0" smtClean="0">
                <a:effectLst>
                  <a:outerShdw blurRad="38100" dist="38100" dir="2700000" algn="tl">
                    <a:srgbClr val="000000">
                      <a:alpha val="43137"/>
                    </a:srgbClr>
                  </a:outerShdw>
                </a:effectLst>
                <a:latin typeface="Garamond" pitchFamily="18" charset="0"/>
              </a:rPr>
              <a:t>Improving Decision-making and Programme Performance through enhanced Information Presentation  </a:t>
            </a:r>
            <a:endParaRPr lang="en-AU" sz="3600"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2060848"/>
            <a:ext cx="8229600" cy="4525963"/>
          </a:xfrm>
        </p:spPr>
        <p:txBody>
          <a:bodyPr>
            <a:normAutofit fontScale="85000" lnSpcReduction="10000"/>
          </a:bodyPr>
          <a:lstStyle/>
          <a:p>
            <a:pPr marL="0" indent="0">
              <a:buNone/>
            </a:pPr>
            <a:r>
              <a:rPr lang="en-AU" b="1" dirty="0" smtClean="0">
                <a:effectLst>
                  <a:outerShdw blurRad="38100" dist="38100" dir="2700000" algn="tl">
                    <a:srgbClr val="000000">
                      <a:alpha val="43137"/>
                    </a:srgbClr>
                  </a:outerShdw>
                </a:effectLst>
                <a:latin typeface="Garamond" pitchFamily="18" charset="0"/>
              </a:rPr>
              <a:t>The RCA Annual Report contains important information on the RCA Programme and its implementation.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However the full value of this information is only achieved through detailed analysis, which not a component of the current reporting regime.</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Individual MS may undertake such analyses but these are not commonly shared amongst MSs.</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Therefore </a:t>
            </a:r>
            <a:r>
              <a:rPr lang="en-AU" b="1" dirty="0">
                <a:effectLst>
                  <a:outerShdw blurRad="38100" dist="38100" dir="2700000" algn="tl">
                    <a:srgbClr val="000000">
                      <a:alpha val="43137"/>
                    </a:srgbClr>
                  </a:outerShdw>
                </a:effectLst>
                <a:latin typeface="Garamond" pitchFamily="18" charset="0"/>
              </a:rPr>
              <a:t>MSs </a:t>
            </a:r>
            <a:r>
              <a:rPr lang="en-AU" b="1" dirty="0" smtClean="0">
                <a:effectLst>
                  <a:outerShdw blurRad="38100" dist="38100" dir="2700000" algn="tl">
                    <a:srgbClr val="000000">
                      <a:alpha val="43137"/>
                    </a:srgbClr>
                  </a:outerShdw>
                </a:effectLst>
                <a:latin typeface="Garamond" pitchFamily="18" charset="0"/>
              </a:rPr>
              <a:t>do not have common base lines for discussions and debates concerning matters affecting the RCA and its Programme.  </a:t>
            </a:r>
            <a:endParaRPr lang="en-AU" dirty="0"/>
          </a:p>
        </p:txBody>
      </p:sp>
    </p:spTree>
    <p:extLst>
      <p:ext uri="{BB962C8B-B14F-4D97-AF65-F5344CB8AC3E}">
        <p14:creationId xmlns:p14="http://schemas.microsoft.com/office/powerpoint/2010/main" val="14506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Suggestions for Improvement</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1268760"/>
            <a:ext cx="8229600" cy="5112568"/>
          </a:xfrm>
        </p:spPr>
        <p:txBody>
          <a:bodyPr>
            <a:normAutofit fontScale="85000" lnSpcReduction="20000"/>
          </a:bodyPr>
          <a:lstStyle/>
          <a:p>
            <a:pPr marL="0" indent="0">
              <a:buNone/>
            </a:pPr>
            <a:r>
              <a:rPr lang="en-AU" b="1" dirty="0" smtClean="0">
                <a:effectLst>
                  <a:outerShdw blurRad="38100" dist="38100" dir="2700000" algn="tl">
                    <a:srgbClr val="000000">
                      <a:alpha val="43137"/>
                    </a:srgbClr>
                  </a:outerShdw>
                </a:effectLst>
                <a:latin typeface="Garamond" pitchFamily="18" charset="0"/>
              </a:rPr>
              <a:t>A central data base could be established for the Member States on key implementational and financial aspects of the RCA over the past 10 to 15 years, for example:</a:t>
            </a:r>
          </a:p>
          <a:p>
            <a:r>
              <a:rPr lang="en-AU" b="1" dirty="0" smtClean="0">
                <a:effectLst>
                  <a:outerShdw blurRad="38100" dist="38100" dir="2700000" algn="tl">
                    <a:srgbClr val="000000">
                      <a:alpha val="43137"/>
                    </a:srgbClr>
                  </a:outerShdw>
                </a:effectLst>
                <a:latin typeface="Garamond" pitchFamily="18" charset="0"/>
              </a:rPr>
              <a:t>No. of expert missions, meetings, regional training courses planned and no. implemented each year.</a:t>
            </a:r>
          </a:p>
          <a:p>
            <a:r>
              <a:rPr lang="en-AU" b="1" dirty="0" smtClean="0">
                <a:effectLst>
                  <a:outerShdw blurRad="38100" dist="38100" dir="2700000" algn="tl">
                    <a:srgbClr val="000000">
                      <a:alpha val="43137"/>
                    </a:srgbClr>
                  </a:outerShdw>
                </a:effectLst>
                <a:latin typeface="Garamond" pitchFamily="18" charset="0"/>
              </a:rPr>
              <a:t>Participation data for </a:t>
            </a:r>
            <a:r>
              <a:rPr lang="en-AU" b="1" dirty="0">
                <a:effectLst>
                  <a:outerShdw blurRad="38100" dist="38100" dir="2700000" algn="tl">
                    <a:srgbClr val="000000">
                      <a:alpha val="43137"/>
                    </a:srgbClr>
                  </a:outerShdw>
                </a:effectLst>
                <a:latin typeface="Garamond" pitchFamily="18" charset="0"/>
              </a:rPr>
              <a:t>expert missions, meetings, regional training </a:t>
            </a:r>
            <a:r>
              <a:rPr lang="en-AU" b="1" dirty="0" smtClean="0">
                <a:effectLst>
                  <a:outerShdw blurRad="38100" dist="38100" dir="2700000" algn="tl">
                    <a:srgbClr val="000000">
                      <a:alpha val="43137"/>
                    </a:srgbClr>
                  </a:outerShdw>
                </a:effectLst>
                <a:latin typeface="Garamond" pitchFamily="18" charset="0"/>
              </a:rPr>
              <a:t>courses.</a:t>
            </a:r>
          </a:p>
          <a:p>
            <a:r>
              <a:rPr lang="en-AU" b="1" dirty="0">
                <a:effectLst>
                  <a:outerShdw blurRad="38100" dist="38100" dir="2700000" algn="tl">
                    <a:srgbClr val="000000">
                      <a:alpha val="43137"/>
                    </a:srgbClr>
                  </a:outerShdw>
                </a:effectLst>
                <a:latin typeface="Garamond" pitchFamily="18" charset="0"/>
              </a:rPr>
              <a:t>Overall and individual project implementation rates.</a:t>
            </a:r>
          </a:p>
          <a:p>
            <a:r>
              <a:rPr lang="en-AU" b="1" dirty="0" smtClean="0">
                <a:effectLst>
                  <a:outerShdw blurRad="38100" dist="38100" dir="2700000" algn="tl">
                    <a:srgbClr val="000000">
                      <a:alpha val="43137"/>
                    </a:srgbClr>
                  </a:outerShdw>
                </a:effectLst>
                <a:latin typeface="Garamond" pitchFamily="18" charset="0"/>
              </a:rPr>
              <a:t>Project budgets approved by the IAEA Board.</a:t>
            </a:r>
          </a:p>
          <a:p>
            <a:r>
              <a:rPr lang="en-AU" b="1" dirty="0" smtClean="0">
                <a:effectLst>
                  <a:outerShdw blurRad="38100" dist="38100" dir="2700000" algn="tl">
                    <a:srgbClr val="000000">
                      <a:alpha val="43137"/>
                    </a:srgbClr>
                  </a:outerShdw>
                </a:effectLst>
                <a:latin typeface="Garamond" pitchFamily="18" charset="0"/>
              </a:rPr>
              <a:t>Annual extrabudgetary donations and annual expenditure.</a:t>
            </a:r>
          </a:p>
          <a:p>
            <a:pPr marL="0" indent="0">
              <a:buNone/>
            </a:pPr>
            <a:r>
              <a:rPr lang="en-AU" b="1" dirty="0" smtClean="0">
                <a:effectLst>
                  <a:outerShdw blurRad="38100" dist="38100" dir="2700000" algn="tl">
                    <a:srgbClr val="000000">
                      <a:alpha val="43137"/>
                    </a:srgbClr>
                  </a:outerShdw>
                </a:effectLst>
                <a:latin typeface="Garamond" pitchFamily="18" charset="0"/>
              </a:rPr>
              <a:t>   </a:t>
            </a:r>
          </a:p>
          <a:p>
            <a:endParaRPr lang="en-AU" dirty="0"/>
          </a:p>
        </p:txBody>
      </p:sp>
    </p:spTree>
    <p:extLst>
      <p:ext uri="{BB962C8B-B14F-4D97-AF65-F5344CB8AC3E}">
        <p14:creationId xmlns:p14="http://schemas.microsoft.com/office/powerpoint/2010/main" val="33051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40" y="497248"/>
            <a:ext cx="8229600" cy="1143000"/>
          </a:xfrm>
        </p:spPr>
        <p:txBody>
          <a:bodyPr>
            <a:normAutofit fontScale="90000"/>
          </a:bodyPr>
          <a:lstStyle/>
          <a:p>
            <a:r>
              <a:rPr lang="en-AU" b="1" dirty="0">
                <a:effectLst>
                  <a:outerShdw blurRad="38100" dist="38100" dir="2700000" algn="tl">
                    <a:srgbClr val="000000">
                      <a:alpha val="43137"/>
                    </a:srgbClr>
                  </a:outerShdw>
                </a:effectLst>
                <a:latin typeface="Garamond" pitchFamily="18" charset="0"/>
              </a:rPr>
              <a:t>Benefits to Member States</a:t>
            </a: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1268760"/>
            <a:ext cx="8229600" cy="5112568"/>
          </a:xfrm>
        </p:spPr>
        <p:txBody>
          <a:bodyPr>
            <a:normAutofit/>
          </a:bodyPr>
          <a:lstStyle/>
          <a:p>
            <a:pPr marL="0" indent="0">
              <a:buNone/>
            </a:pPr>
            <a:r>
              <a:rPr lang="en-AU" b="1" dirty="0" smtClean="0">
                <a:effectLst>
                  <a:outerShdw blurRad="38100" dist="38100" dir="2700000" algn="tl">
                    <a:srgbClr val="000000">
                      <a:alpha val="43137"/>
                    </a:srgbClr>
                  </a:outerShdw>
                </a:effectLst>
                <a:latin typeface="Garamond" pitchFamily="18" charset="0"/>
              </a:rPr>
              <a:t>   </a:t>
            </a:r>
          </a:p>
          <a:p>
            <a:r>
              <a:rPr lang="en-AU" b="1" dirty="0" smtClean="0">
                <a:effectLst>
                  <a:outerShdw blurRad="38100" dist="38100" dir="2700000" algn="tl">
                    <a:srgbClr val="000000">
                      <a:alpha val="43137"/>
                    </a:srgbClr>
                  </a:outerShdw>
                </a:effectLst>
                <a:latin typeface="Garamond" pitchFamily="18" charset="0"/>
              </a:rPr>
              <a:t>All Member States would be able to work to common reference materials.</a:t>
            </a:r>
          </a:p>
          <a:p>
            <a:r>
              <a:rPr lang="en-AU" b="1" dirty="0" smtClean="0">
                <a:effectLst>
                  <a:outerShdw blurRad="38100" dist="38100" dir="2700000" algn="tl">
                    <a:srgbClr val="000000">
                      <a:alpha val="43137"/>
                    </a:srgbClr>
                  </a:outerShdw>
                </a:effectLst>
                <a:latin typeface="Garamond" pitchFamily="18" charset="0"/>
              </a:rPr>
              <a:t>New RCA Member States would not be disadvantaged because of a lack of previous knowledge and interaction.</a:t>
            </a:r>
          </a:p>
          <a:p>
            <a:r>
              <a:rPr lang="en-AU" b="1" dirty="0" smtClean="0">
                <a:effectLst>
                  <a:outerShdw blurRad="38100" dist="38100" dir="2700000" algn="tl">
                    <a:srgbClr val="000000">
                      <a:alpha val="43137"/>
                    </a:srgbClr>
                  </a:outerShdw>
                </a:effectLst>
                <a:latin typeface="Garamond" pitchFamily="18" charset="0"/>
              </a:rPr>
              <a:t>Member States would not be disadvantaged by changes in their National Representative or the national RCA support staff.</a:t>
            </a:r>
          </a:p>
          <a:p>
            <a:endParaRPr lang="en-AU" dirty="0"/>
          </a:p>
        </p:txBody>
      </p:sp>
    </p:spTree>
    <p:extLst>
      <p:ext uri="{BB962C8B-B14F-4D97-AF65-F5344CB8AC3E}">
        <p14:creationId xmlns:p14="http://schemas.microsoft.com/office/powerpoint/2010/main" val="292895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Example for </a:t>
            </a:r>
            <a:r>
              <a:rPr lang="en-AU" b="1" dirty="0">
                <a:effectLst>
                  <a:outerShdw blurRad="38100" dist="38100" dir="2700000" algn="tl">
                    <a:srgbClr val="000000">
                      <a:alpha val="43137"/>
                    </a:srgbClr>
                  </a:outerShdw>
                </a:effectLst>
                <a:latin typeface="Garamond" pitchFamily="18" charset="0"/>
              </a:rPr>
              <a:t>Possible Incorporation </a:t>
            </a:r>
            <a:r>
              <a:rPr lang="en-AU" b="1" dirty="0" smtClean="0">
                <a:effectLst>
                  <a:outerShdw blurRad="38100" dist="38100" dir="2700000" algn="tl">
                    <a:srgbClr val="000000">
                      <a:alpha val="43137"/>
                    </a:srgbClr>
                  </a:outerShdw>
                </a:effectLst>
                <a:latin typeface="Garamond" pitchFamily="18" charset="0"/>
              </a:rPr>
              <a:t>in an RCA Database</a:t>
            </a:r>
            <a:endParaRPr lang="en-AU" b="1" dirty="0">
              <a:effectLst>
                <a:outerShdw blurRad="38100" dist="38100" dir="2700000" algn="tl">
                  <a:srgbClr val="000000">
                    <a:alpha val="43137"/>
                  </a:srgbClr>
                </a:outerShdw>
              </a:effectLst>
              <a:latin typeface="Garamond"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8438340"/>
              </p:ext>
            </p:extLst>
          </p:nvPr>
        </p:nvGraphicFramePr>
        <p:xfrm>
          <a:off x="467544" y="16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3699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effectLst>
                  <a:outerShdw blurRad="38100" dist="38100" dir="2700000" algn="tl">
                    <a:srgbClr val="000000">
                      <a:alpha val="43137"/>
                    </a:srgbClr>
                  </a:outerShdw>
                </a:effectLst>
                <a:latin typeface="Garamond" pitchFamily="18" charset="0"/>
              </a:rPr>
              <a:t>Example for Possible Incorporation in an RCA Database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0501086"/>
              </p:ext>
            </p:extLst>
          </p:nvPr>
        </p:nvGraphicFramePr>
        <p:xfrm>
          <a:off x="395536" y="16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78466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effectLst>
                  <a:outerShdw blurRad="38100" dist="38100" dir="2700000" algn="tl">
                    <a:srgbClr val="000000">
                      <a:alpha val="43137"/>
                    </a:srgbClr>
                  </a:outerShdw>
                </a:effectLst>
                <a:latin typeface="Garamond" pitchFamily="18" charset="0"/>
              </a:rPr>
              <a:t>Example for Possible Incorporation in an RCA Database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70442983"/>
              </p:ext>
            </p:extLst>
          </p:nvPr>
        </p:nvGraphicFramePr>
        <p:xfrm>
          <a:off x="467544" y="16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1012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404664"/>
            <a:ext cx="7772400" cy="1362075"/>
          </a:xfrm>
        </p:spPr>
        <p:txBody>
          <a:bodyPr>
            <a:normAutofit fontScale="90000"/>
          </a:bodyPr>
          <a:lstStyle/>
          <a:p>
            <a:pPr algn="ctr"/>
            <a:r>
              <a:rPr lang="en-AU" dirty="0" smtClean="0">
                <a:effectLst>
                  <a:outerShdw blurRad="38100" dist="38100" dir="2700000" algn="tl">
                    <a:srgbClr val="000000">
                      <a:alpha val="43137"/>
                    </a:srgbClr>
                  </a:outerShdw>
                </a:effectLst>
                <a:latin typeface="Garamond" pitchFamily="18" charset="0"/>
              </a:rPr>
              <a:t/>
            </a:r>
            <a:br>
              <a:rPr lang="en-AU" dirty="0" smtClean="0">
                <a:effectLst>
                  <a:outerShdw blurRad="38100" dist="38100" dir="2700000" algn="tl">
                    <a:srgbClr val="000000">
                      <a:alpha val="43137"/>
                    </a:srgbClr>
                  </a:outerShdw>
                </a:effectLst>
                <a:latin typeface="Garamond" pitchFamily="18" charset="0"/>
              </a:rPr>
            </a:br>
            <a:r>
              <a:rPr lang="en-AU" dirty="0" smtClean="0">
                <a:effectLst>
                  <a:outerShdw blurRad="38100" dist="38100" dir="2700000" algn="tl">
                    <a:srgbClr val="000000">
                      <a:alpha val="43137"/>
                    </a:srgbClr>
                  </a:outerShdw>
                </a:effectLst>
                <a:latin typeface="Garamond" pitchFamily="18" charset="0"/>
              </a:rPr>
              <a:t>I</a:t>
            </a:r>
            <a:r>
              <a:rPr lang="en-AU" cap="none" dirty="0" smtClean="0">
                <a:effectLst>
                  <a:outerShdw blurRad="38100" dist="38100" dir="2700000" algn="tl">
                    <a:srgbClr val="000000">
                      <a:alpha val="43137"/>
                    </a:srgbClr>
                  </a:outerShdw>
                </a:effectLst>
                <a:latin typeface="Garamond" pitchFamily="18" charset="0"/>
              </a:rPr>
              <a:t>dentification</a:t>
            </a:r>
            <a:r>
              <a:rPr lang="en-AU" dirty="0" smtClean="0">
                <a:effectLst>
                  <a:outerShdw blurRad="38100" dist="38100" dir="2700000" algn="tl">
                    <a:srgbClr val="000000">
                      <a:alpha val="43137"/>
                    </a:srgbClr>
                  </a:outerShdw>
                </a:effectLst>
                <a:latin typeface="Garamond" pitchFamily="18" charset="0"/>
              </a:rPr>
              <a:t> </a:t>
            </a:r>
            <a:r>
              <a:rPr lang="en-AU" cap="none" dirty="0" smtClean="0">
                <a:effectLst>
                  <a:outerShdw blurRad="38100" dist="38100" dir="2700000" algn="tl">
                    <a:srgbClr val="000000">
                      <a:alpha val="43137"/>
                    </a:srgbClr>
                  </a:outerShdw>
                </a:effectLst>
                <a:latin typeface="Garamond" pitchFamily="18" charset="0"/>
              </a:rPr>
              <a:t>of Potential Areas for Improvements in Communications and Information  Exchange</a:t>
            </a:r>
            <a:endParaRPr lang="en-AU" cap="none" dirty="0">
              <a:effectLst>
                <a:outerShdw blurRad="38100" dist="38100" dir="2700000" algn="tl">
                  <a:srgbClr val="000000">
                    <a:alpha val="43137"/>
                  </a:srgbClr>
                </a:outerShdw>
              </a:effectLst>
              <a:latin typeface="Garamond" pitchFamily="18" charset="0"/>
            </a:endParaRPr>
          </a:p>
        </p:txBody>
      </p:sp>
      <p:sp>
        <p:nvSpPr>
          <p:cNvPr id="6" name="Text Placeholder 5"/>
          <p:cNvSpPr>
            <a:spLocks noGrp="1"/>
          </p:cNvSpPr>
          <p:nvPr>
            <p:ph type="body" idx="1"/>
          </p:nvPr>
        </p:nvSpPr>
        <p:spPr>
          <a:xfrm>
            <a:off x="683568" y="3717032"/>
            <a:ext cx="7772400" cy="2148259"/>
          </a:xfrm>
        </p:spPr>
        <p:txBody>
          <a:bodyPr>
            <a:normAutofit fontScale="77500" lnSpcReduction="20000"/>
          </a:bodyPr>
          <a:lstStyle/>
          <a:p>
            <a:pPr algn="ctr"/>
            <a:r>
              <a:rPr lang="en-AU" sz="3600" b="1" dirty="0">
                <a:solidFill>
                  <a:schemeClr val="tx1"/>
                </a:solidFill>
                <a:effectLst>
                  <a:outerShdw blurRad="38100" dist="38100" dir="2700000" algn="tl">
                    <a:srgbClr val="000000">
                      <a:alpha val="43137"/>
                    </a:srgbClr>
                  </a:outerShdw>
                </a:effectLst>
                <a:latin typeface="Garamond" pitchFamily="18" charset="0"/>
              </a:rPr>
              <a:t>Case Study </a:t>
            </a:r>
            <a:r>
              <a:rPr lang="en-AU" sz="3600" b="1" dirty="0" smtClean="0">
                <a:solidFill>
                  <a:schemeClr val="tx1"/>
                </a:solidFill>
                <a:effectLst>
                  <a:outerShdw blurRad="38100" dist="38100" dir="2700000" algn="tl">
                    <a:srgbClr val="000000">
                      <a:alpha val="43137"/>
                    </a:srgbClr>
                  </a:outerShdw>
                </a:effectLst>
                <a:latin typeface="Garamond" pitchFamily="18" charset="0"/>
              </a:rPr>
              <a:t>2</a:t>
            </a:r>
          </a:p>
          <a:p>
            <a:pPr algn="ctr"/>
            <a:endParaRPr lang="en-AU" sz="3600" b="1" dirty="0" smtClean="0">
              <a:solidFill>
                <a:schemeClr val="tx1"/>
              </a:solidFill>
              <a:effectLst>
                <a:outerShdw blurRad="38100" dist="38100" dir="2700000" algn="tl">
                  <a:srgbClr val="000000">
                    <a:alpha val="43137"/>
                  </a:srgbClr>
                </a:outerShdw>
              </a:effectLst>
              <a:latin typeface="Garamond" pitchFamily="18" charset="0"/>
            </a:endParaRPr>
          </a:p>
          <a:p>
            <a:pPr algn="ctr"/>
            <a:r>
              <a:rPr lang="en-AU" sz="3600" b="1" dirty="0" smtClean="0">
                <a:solidFill>
                  <a:schemeClr val="tx1"/>
                </a:solidFill>
                <a:effectLst>
                  <a:outerShdw blurRad="38100" dist="38100" dir="2700000" algn="tl">
                    <a:srgbClr val="000000">
                      <a:alpha val="43137"/>
                    </a:srgbClr>
                  </a:outerShdw>
                </a:effectLst>
                <a:latin typeface="Garamond" pitchFamily="18" charset="0"/>
              </a:rPr>
              <a:t>Report of the RCA National Representative Meeting</a:t>
            </a:r>
          </a:p>
          <a:p>
            <a:pPr algn="ctr"/>
            <a:r>
              <a:rPr lang="en-AU" sz="3600" b="1" dirty="0" smtClean="0">
                <a:solidFill>
                  <a:schemeClr val="tx1"/>
                </a:solidFill>
                <a:effectLst>
                  <a:outerShdw blurRad="38100" dist="38100" dir="2700000" algn="tl">
                    <a:srgbClr val="000000">
                      <a:alpha val="43137"/>
                    </a:srgbClr>
                  </a:outerShdw>
                </a:effectLst>
                <a:latin typeface="Garamond" pitchFamily="18" charset="0"/>
              </a:rPr>
              <a:t>Nay Phi Taw,  March 2013</a:t>
            </a:r>
            <a:endParaRPr lang="en-AU" sz="3600" b="1" dirty="0">
              <a:solidFill>
                <a:schemeClr val="tx1"/>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98781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RCA Reports of NRM &amp; GCM</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1844824"/>
            <a:ext cx="8229600" cy="4525963"/>
          </a:xfrm>
        </p:spPr>
        <p:txBody>
          <a:bodyPr/>
          <a:lstStyle/>
          <a:p>
            <a:pPr marL="0" indent="0">
              <a:buNone/>
            </a:pPr>
            <a:r>
              <a:rPr lang="en-AU" b="1" dirty="0" smtClean="0">
                <a:effectLst>
                  <a:outerShdw blurRad="38100" dist="38100" dir="2700000" algn="tl">
                    <a:srgbClr val="000000">
                      <a:alpha val="43137"/>
                    </a:srgbClr>
                  </a:outerShdw>
                </a:effectLst>
                <a:latin typeface="Garamond" pitchFamily="18" charset="0"/>
              </a:rPr>
              <a:t>What is the major function of these documents?</a:t>
            </a:r>
          </a:p>
          <a:p>
            <a:r>
              <a:rPr lang="en-AU" b="1" dirty="0" smtClean="0">
                <a:effectLst>
                  <a:outerShdw blurRad="38100" dist="38100" dir="2700000" algn="tl">
                    <a:srgbClr val="000000">
                      <a:alpha val="43137"/>
                    </a:srgbClr>
                  </a:outerShdw>
                </a:effectLst>
                <a:latin typeface="Garamond" pitchFamily="18" charset="0"/>
              </a:rPr>
              <a:t>Record the conclusions and decisions of the RCA Member States.</a:t>
            </a:r>
          </a:p>
          <a:p>
            <a:pPr marL="0" indent="0">
              <a:buNone/>
            </a:pPr>
            <a:r>
              <a:rPr lang="en-AU" b="1" dirty="0" smtClean="0">
                <a:effectLst>
                  <a:outerShdw blurRad="38100" dist="38100" dir="2700000" algn="tl">
                    <a:srgbClr val="000000">
                      <a:alpha val="43137"/>
                    </a:srgbClr>
                  </a:outerShdw>
                </a:effectLst>
                <a:latin typeface="Garamond" pitchFamily="18" charset="0"/>
              </a:rPr>
              <a:t>Who is the main audience?</a:t>
            </a:r>
          </a:p>
          <a:p>
            <a:r>
              <a:rPr lang="en-AU" b="1" dirty="0" smtClean="0">
                <a:effectLst>
                  <a:outerShdw blurRad="38100" dist="38100" dir="2700000" algn="tl">
                    <a:srgbClr val="000000">
                      <a:alpha val="43137"/>
                    </a:srgbClr>
                  </a:outerShdw>
                </a:effectLst>
                <a:latin typeface="Garamond" pitchFamily="18" charset="0"/>
              </a:rPr>
              <a:t>The main audience is composed of the RCA MSs and the IAEA.</a:t>
            </a:r>
          </a:p>
          <a:p>
            <a:pPr marL="0" indent="0">
              <a:buNone/>
            </a:pPr>
            <a:endParaRPr lang="en-AU" dirty="0"/>
          </a:p>
        </p:txBody>
      </p:sp>
    </p:spTree>
    <p:extLst>
      <p:ext uri="{BB962C8B-B14F-4D97-AF65-F5344CB8AC3E}">
        <p14:creationId xmlns:p14="http://schemas.microsoft.com/office/powerpoint/2010/main" val="110958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5832" y="869856"/>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Communications and related Information Exchange</a:t>
            </a:r>
            <a:br>
              <a:rPr lang="en-AU" b="1" dirty="0" smtClean="0">
                <a:effectLst>
                  <a:outerShdw blurRad="38100" dist="38100" dir="2700000" algn="tl">
                    <a:srgbClr val="000000">
                      <a:alpha val="43137"/>
                    </a:srgbClr>
                  </a:outerShdw>
                </a:effectLst>
                <a:latin typeface="Garamond" pitchFamily="18" charset="0"/>
              </a:rPr>
            </a:b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2" name="Content Placeholder 1"/>
          <p:cNvSpPr>
            <a:spLocks noGrp="1"/>
          </p:cNvSpPr>
          <p:nvPr>
            <p:ph idx="1"/>
          </p:nvPr>
        </p:nvSpPr>
        <p:spPr>
          <a:xfrm>
            <a:off x="251520" y="2060848"/>
            <a:ext cx="8229600" cy="4525963"/>
          </a:xfrm>
        </p:spPr>
        <p:txBody>
          <a:bodyPr>
            <a:normAutofit fontScale="85000" lnSpcReduction="10000"/>
          </a:bodyPr>
          <a:lstStyle/>
          <a:p>
            <a:pPr marL="0" indent="0">
              <a:buNone/>
            </a:pPr>
            <a:r>
              <a:rPr lang="en-AU" b="1" dirty="0">
                <a:effectLst>
                  <a:outerShdw blurRad="38100" dist="38100" dir="2700000" algn="tl">
                    <a:srgbClr val="000000">
                      <a:alpha val="43137"/>
                    </a:srgbClr>
                  </a:outerShdw>
                </a:effectLst>
                <a:latin typeface="Garamond" pitchFamily="18" charset="0"/>
              </a:rPr>
              <a:t>Meeting </a:t>
            </a:r>
            <a:r>
              <a:rPr lang="en-AU" b="1" dirty="0" smtClean="0">
                <a:effectLst>
                  <a:outerShdw blurRad="38100" dist="38100" dir="2700000" algn="tl">
                    <a:srgbClr val="000000">
                      <a:alpha val="43137"/>
                    </a:srgbClr>
                  </a:outerShdw>
                </a:effectLst>
                <a:latin typeface="Garamond" pitchFamily="18" charset="0"/>
              </a:rPr>
              <a:t>Documentation:</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Background papers are distributed by email and are “soft” documents but are in “hard copy” format.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Most information supplied is related to the past year.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In many cases additional information is required on past years to provide a perspective on trends, etc.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Full analysis of the information provided in the documentation requires knowledge of and access to past relevant documents as well as significant time for analysis. </a:t>
            </a:r>
          </a:p>
        </p:txBody>
      </p:sp>
    </p:spTree>
    <p:extLst>
      <p:ext uri="{BB962C8B-B14F-4D97-AF65-F5344CB8AC3E}">
        <p14:creationId xmlns:p14="http://schemas.microsoft.com/office/powerpoint/2010/main" val="237034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75838861"/>
              </p:ext>
            </p:extLst>
          </p:nvPr>
        </p:nvGraphicFramePr>
        <p:xfrm>
          <a:off x="755575" y="843089"/>
          <a:ext cx="7920879" cy="5531796"/>
        </p:xfrm>
        <a:graphic>
          <a:graphicData uri="http://schemas.openxmlformats.org/drawingml/2006/table">
            <a:tbl>
              <a:tblPr>
                <a:tableStyleId>{5C22544A-7EE6-4342-B048-85BDC9FD1C3A}</a:tableStyleId>
              </a:tblPr>
              <a:tblGrid>
                <a:gridCol w="1667553"/>
                <a:gridCol w="4516292"/>
                <a:gridCol w="991344"/>
                <a:gridCol w="745690"/>
              </a:tblGrid>
              <a:tr h="198777">
                <a:tc>
                  <a:txBody>
                    <a:bodyPr/>
                    <a:lstStyle/>
                    <a:p>
                      <a:pPr algn="ctr" fontAlgn="ctr"/>
                      <a:r>
                        <a:rPr lang="en-AU" sz="1200" b="0" u="none" strike="noStrike" dirty="0" smtClean="0">
                          <a:effectLst>
                            <a:outerShdw blurRad="38100" dist="38100" dir="2700000" algn="tl">
                              <a:srgbClr val="000000">
                                <a:alpha val="43137"/>
                              </a:srgbClr>
                            </a:outerShdw>
                          </a:effectLst>
                          <a:latin typeface="Garamond" pitchFamily="18" charset="0"/>
                        </a:rPr>
                        <a:t>Document Number</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a:effectLst>
                            <a:outerShdw blurRad="38100" dist="38100" dir="2700000" algn="tl">
                              <a:srgbClr val="000000">
                                <a:alpha val="43137"/>
                              </a:srgbClr>
                            </a:outerShdw>
                          </a:effectLst>
                          <a:latin typeface="Garamond" pitchFamily="18" charset="0"/>
                        </a:rPr>
                        <a:t>Title</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a:effectLst>
                            <a:outerShdw blurRad="38100" dist="38100" dir="2700000" algn="tl">
                              <a:srgbClr val="000000">
                                <a:alpha val="43137"/>
                              </a:srgbClr>
                            </a:outerShdw>
                          </a:effectLst>
                          <a:latin typeface="Garamond" pitchFamily="18" charset="0"/>
                        </a:rPr>
                        <a:t>No. Pages</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a:effectLst>
                            <a:outerShdw blurRad="38100" dist="38100" dir="2700000" algn="tl">
                              <a:srgbClr val="000000">
                                <a:alpha val="43137"/>
                              </a:srgbClr>
                            </a:outerShdw>
                          </a:effectLst>
                          <a:latin typeface="Garamond" pitchFamily="18" charset="0"/>
                        </a:rPr>
                        <a:t>No. Words</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RCANRM(35) - 1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Provisional Agenda</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4</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a:effectLst>
                            <a:outerShdw blurRad="38100" dist="38100" dir="2700000" algn="tl">
                              <a:srgbClr val="000000">
                                <a:alpha val="43137"/>
                              </a:srgbClr>
                            </a:outerShdw>
                          </a:effectLst>
                          <a:latin typeface="Garamond" pitchFamily="18" charset="0"/>
                        </a:rPr>
                        <a:t>779</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- 2</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Follow-up Actions</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4</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a:effectLst>
                            <a:outerShdw blurRad="38100" dist="38100" dir="2700000" algn="tl">
                              <a:srgbClr val="000000">
                                <a:alpha val="43137"/>
                              </a:srgbClr>
                            </a:outerShdw>
                          </a:effectLst>
                          <a:latin typeface="Garamond" pitchFamily="18" charset="0"/>
                        </a:rPr>
                        <a:t>626</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- 3</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RCA Annual Report 2012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67</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18,323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- 4</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Implementation of the RCA Programme in 2012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10</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1,871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- 5</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RCA Events 2013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6</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1,141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- 6</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Review of the Progress of the RCA Programme in 2012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45</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14,142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- 6</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Review of the Progress of the RCA Programme in 2012 (updated)</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59</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20,497</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- 7</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Update on preparations of the proposed RCA programme</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47</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- 7</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Update on preparations of the proposed RCA programme (updated)</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7</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1,182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- 8</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Review Report of Monitoring Committee</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4,973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- 8</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Review Report of Monitoring Committee (updated)</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99</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- 9</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Report of Monitoring Committee</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51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23,568</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397555">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- 9 Annex</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Annex - Report of Monitoring Committee</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32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smtClean="0">
                          <a:effectLst>
                            <a:outerShdw blurRad="38100" dist="38100" dir="2700000" algn="tl">
                              <a:srgbClr val="000000">
                                <a:alpha val="43137"/>
                              </a:srgbClr>
                            </a:outerShdw>
                          </a:effectLst>
                          <a:latin typeface="Garamond" pitchFamily="18" charset="0"/>
                        </a:rPr>
                        <a:t>9,129</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- 10</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RCARO Director  Report</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45</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- 11</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dirty="0">
                          <a:effectLst>
                            <a:outerShdw blurRad="38100" dist="38100" dir="2700000" algn="tl">
                              <a:srgbClr val="000000">
                                <a:alpha val="43137"/>
                              </a:srgbClr>
                            </a:outerShdw>
                          </a:effectLst>
                          <a:latin typeface="Garamond" pitchFamily="18" charset="0"/>
                        </a:rPr>
                        <a:t>Presentation on FNCA</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1</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45</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- 12</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Report on Collaboration between RCA-FNCA</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343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- 13</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b"/>
                      <a:r>
                        <a:rPr lang="en-AU" sz="1200" b="0" u="none" strike="noStrike">
                          <a:effectLst>
                            <a:outerShdw blurRad="38100" dist="38100" dir="2700000" algn="tl">
                              <a:srgbClr val="000000">
                                <a:alpha val="43137"/>
                              </a:srgbClr>
                            </a:outerShdw>
                          </a:effectLst>
                          <a:latin typeface="Garamond" pitchFamily="18" charset="0"/>
                        </a:rPr>
                        <a:t>Extension of RCA Agreement</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343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RCANRM(35) - 14</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l" fontAlgn="ctr"/>
                      <a:r>
                        <a:rPr lang="en-AU" sz="1200" b="0" u="none" strike="noStrike">
                          <a:effectLst>
                            <a:outerShdw blurRad="38100" dist="38100" dir="2700000" algn="tl">
                              <a:srgbClr val="000000">
                                <a:alpha val="43137"/>
                              </a:srgbClr>
                            </a:outerShdw>
                          </a:effectLst>
                          <a:latin typeface="Garamond" pitchFamily="18" charset="0"/>
                        </a:rPr>
                        <a:t>Best Practices Initiative</a:t>
                      </a:r>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ctr"/>
                      <a:r>
                        <a:rPr lang="en-AU" sz="1200" b="0" u="none" strike="noStrike" dirty="0">
                          <a:effectLst>
                            <a:outerShdw blurRad="38100" dist="38100" dir="2700000" algn="tl">
                              <a:srgbClr val="000000">
                                <a:alpha val="43137"/>
                              </a:srgbClr>
                            </a:outerShdw>
                          </a:effectLst>
                          <a:latin typeface="Garamond" pitchFamily="18" charset="0"/>
                        </a:rPr>
                        <a:t>2</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r" fontAlgn="ctr"/>
                      <a:r>
                        <a:rPr lang="en-AU" sz="1200" b="0" u="none" strike="noStrike" dirty="0">
                          <a:effectLst>
                            <a:outerShdw blurRad="38100" dist="38100" dir="2700000" algn="tl">
                              <a:srgbClr val="000000">
                                <a:alpha val="43137"/>
                              </a:srgbClr>
                            </a:outerShdw>
                          </a:effectLst>
                          <a:latin typeface="Garamond" pitchFamily="18" charset="0"/>
                        </a:rPr>
                        <a:t>213</a:t>
                      </a:r>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r>
              <a:tr h="198777">
                <a:tc>
                  <a:txBody>
                    <a:bodyPr/>
                    <a:lstStyle/>
                    <a:p>
                      <a:pPr algn="l" fontAlgn="b"/>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ctr"/>
                      <a:r>
                        <a:rPr lang="en-AU" sz="1200" b="1" u="none" strike="noStrike" dirty="0" smtClean="0">
                          <a:effectLst>
                            <a:outerShdw blurRad="38100" dist="38100" dir="2700000" algn="tl">
                              <a:srgbClr val="000000">
                                <a:alpha val="43137"/>
                              </a:srgbClr>
                            </a:outerShdw>
                          </a:effectLst>
                          <a:latin typeface="Garamond" pitchFamily="18" charset="0"/>
                        </a:rPr>
                        <a:t>Total</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a:txBody>
                    <a:bodyPr/>
                    <a:lstStyle/>
                    <a:p>
                      <a:pPr algn="ctr" fontAlgn="b"/>
                      <a:r>
                        <a:rPr lang="en-AU" sz="1200" b="1" u="none" strike="noStrike" dirty="0">
                          <a:effectLst>
                            <a:outerShdw blurRad="38100" dist="38100" dir="2700000" algn="tl">
                              <a:srgbClr val="000000">
                                <a:alpha val="43137"/>
                              </a:srgbClr>
                            </a:outerShdw>
                          </a:effectLst>
                          <a:latin typeface="Garamond" pitchFamily="18" charset="0"/>
                        </a:rPr>
                        <a:t>307</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u="none" strike="noStrike" dirty="0" smtClean="0">
                          <a:effectLst>
                            <a:outerShdw blurRad="38100" dist="38100" dir="2700000" algn="tl">
                              <a:srgbClr val="000000">
                                <a:alpha val="43137"/>
                              </a:srgbClr>
                            </a:outerShdw>
                          </a:effectLst>
                          <a:latin typeface="Garamond" pitchFamily="18" charset="0"/>
                        </a:rPr>
                        <a:t>97,366</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r>
              <a:tr h="198777">
                <a:tc>
                  <a:txBody>
                    <a:bodyPr/>
                    <a:lstStyle/>
                    <a:p>
                      <a:pPr algn="l" fontAlgn="b"/>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u="none" strike="noStrike" dirty="0" smtClean="0">
                          <a:effectLst>
                            <a:outerShdw blurRad="38100" dist="38100" dir="2700000" algn="tl">
                              <a:srgbClr val="000000">
                                <a:alpha val="43137"/>
                              </a:srgbClr>
                            </a:outerShdw>
                          </a:effectLst>
                          <a:latin typeface="Garamond" pitchFamily="18" charset="0"/>
                        </a:rPr>
                        <a:t>Estimated Reading &amp; Analysis Time =</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gridSpan="2">
                  <a:txBody>
                    <a:bodyPr/>
                    <a:lstStyle/>
                    <a:p>
                      <a:pPr algn="l" fontAlgn="b"/>
                      <a:r>
                        <a:rPr lang="en-AU" sz="1200" b="1" u="none" strike="noStrike" dirty="0">
                          <a:effectLst>
                            <a:outerShdw blurRad="38100" dist="38100" dir="2700000" algn="tl">
                              <a:srgbClr val="000000">
                                <a:alpha val="43137"/>
                              </a:srgbClr>
                            </a:outerShdw>
                          </a:effectLst>
                          <a:latin typeface="Garamond" pitchFamily="18" charset="0"/>
                        </a:rPr>
                        <a:t>27h 2m 46s</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hMerge="1">
                  <a:txBody>
                    <a:bodyPr/>
                    <a:lstStyle/>
                    <a:p>
                      <a:endParaRPr lang="en-AU"/>
                    </a:p>
                  </a:txBody>
                  <a:tcPr/>
                </a:tc>
              </a:tr>
              <a:tr h="198777">
                <a:tc>
                  <a:txBody>
                    <a:bodyPr/>
                    <a:lstStyle/>
                    <a:p>
                      <a:pPr algn="l" fontAlgn="b"/>
                      <a:endParaRPr lang="en-AU" sz="1200" b="0" i="0" u="none" strike="noStrike">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l" fontAlgn="b"/>
                      <a:r>
                        <a:rPr lang="en-AU" sz="1200" b="1" u="none" strike="noStrike" dirty="0">
                          <a:effectLst>
                            <a:outerShdw blurRad="38100" dist="38100" dir="2700000" algn="tl">
                              <a:srgbClr val="000000">
                                <a:alpha val="43137"/>
                              </a:srgbClr>
                            </a:outerShdw>
                          </a:effectLst>
                          <a:latin typeface="Garamond" pitchFamily="18" charset="0"/>
                        </a:rPr>
                        <a:t>35 RCA NRM - Draft Report - circulated</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ctr" fontAlgn="b"/>
                      <a:r>
                        <a:rPr lang="en-AU" sz="1200" b="1" u="none" strike="noStrike" dirty="0">
                          <a:effectLst>
                            <a:outerShdw blurRad="38100" dist="38100" dir="2700000" algn="tl">
                              <a:srgbClr val="000000">
                                <a:alpha val="43137"/>
                              </a:srgbClr>
                            </a:outerShdw>
                          </a:effectLst>
                          <a:latin typeface="Garamond" pitchFamily="18" charset="0"/>
                        </a:rPr>
                        <a:t>22</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u="none" strike="noStrike" dirty="0" smtClean="0">
                          <a:effectLst>
                            <a:outerShdw blurRad="38100" dist="38100" dir="2700000" algn="tl">
                              <a:srgbClr val="000000">
                                <a:alpha val="43137"/>
                              </a:srgbClr>
                            </a:outerShdw>
                          </a:effectLst>
                          <a:latin typeface="Garamond" pitchFamily="18" charset="0"/>
                        </a:rPr>
                        <a:t>7,482</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r>
              <a:tr h="198777">
                <a:tc>
                  <a:txBody>
                    <a:bodyPr/>
                    <a:lstStyle/>
                    <a:p>
                      <a:pPr algn="l" fontAlgn="b"/>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l" fontAlgn="b"/>
                      <a:r>
                        <a:rPr lang="pt-BR" sz="1200" b="1" u="none" strike="noStrike" dirty="0">
                          <a:effectLst>
                            <a:outerShdw blurRad="38100" dist="38100" dir="2700000" algn="tl">
                              <a:srgbClr val="000000">
                                <a:alpha val="43137"/>
                              </a:srgbClr>
                            </a:outerShdw>
                          </a:effectLst>
                          <a:latin typeface="Garamond" pitchFamily="18" charset="0"/>
                        </a:rPr>
                        <a:t>35 RCA NRM - Final Report</a:t>
                      </a:r>
                      <a:endParaRPr lang="pt-BR"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ctr" fontAlgn="b"/>
                      <a:r>
                        <a:rPr lang="en-AU" sz="1200" b="1" u="none" strike="noStrike" dirty="0">
                          <a:effectLst>
                            <a:outerShdw blurRad="38100" dist="38100" dir="2700000" algn="tl">
                              <a:srgbClr val="000000">
                                <a:alpha val="43137"/>
                              </a:srgbClr>
                            </a:outerShdw>
                          </a:effectLst>
                          <a:latin typeface="Garamond" pitchFamily="18" charset="0"/>
                        </a:rPr>
                        <a:t>22</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u="none" strike="noStrike" dirty="0" smtClean="0">
                          <a:effectLst>
                            <a:outerShdw blurRad="38100" dist="38100" dir="2700000" algn="tl">
                              <a:srgbClr val="000000">
                                <a:alpha val="43137"/>
                              </a:srgbClr>
                            </a:outerShdw>
                          </a:effectLst>
                          <a:latin typeface="Garamond" pitchFamily="18" charset="0"/>
                        </a:rPr>
                        <a:t>7,609</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r>
              <a:tr h="510139">
                <a:tc>
                  <a:txBody>
                    <a:bodyPr/>
                    <a:lstStyle/>
                    <a:p>
                      <a:pPr algn="just" fontAlgn="b"/>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u="none" strike="noStrike" dirty="0" smtClean="0">
                          <a:effectLst>
                            <a:outerShdw blurRad="38100" dist="38100" dir="2700000" algn="tl">
                              <a:srgbClr val="000000">
                                <a:alpha val="43137"/>
                              </a:srgbClr>
                            </a:outerShdw>
                          </a:effectLst>
                          <a:latin typeface="Garamond" pitchFamily="18" charset="0"/>
                        </a:rPr>
                        <a:t>Estimated Reading &amp; Analysis Time =  </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gridSpan="2">
                  <a:txBody>
                    <a:bodyPr/>
                    <a:lstStyle/>
                    <a:p>
                      <a:pPr marL="0" marR="0" indent="0" algn="just" defTabSz="914400" rtl="0" eaLnBrk="1" fontAlgn="b" latinLnBrk="0" hangingPunct="1">
                        <a:lnSpc>
                          <a:spcPct val="100000"/>
                        </a:lnSpc>
                        <a:spcBef>
                          <a:spcPts val="0"/>
                        </a:spcBef>
                        <a:spcAft>
                          <a:spcPts val="0"/>
                        </a:spcAft>
                        <a:buClrTx/>
                        <a:buSzTx/>
                        <a:buFontTx/>
                        <a:buNone/>
                        <a:tabLst/>
                        <a:defRPr/>
                      </a:pPr>
                      <a:endParaRPr lang="en-AU" sz="1200" b="1" u="none" strike="noStrike" dirty="0" smtClean="0">
                        <a:effectLst>
                          <a:outerShdw blurRad="38100" dist="38100" dir="2700000" algn="tl">
                            <a:srgbClr val="000000">
                              <a:alpha val="43137"/>
                            </a:srgbClr>
                          </a:outerShdw>
                        </a:effectLst>
                        <a:latin typeface="Garamond" pitchFamily="18" charset="0"/>
                      </a:endParaRPr>
                    </a:p>
                    <a:p>
                      <a:pPr marL="0" marR="0" indent="0" algn="just" defTabSz="914400" rtl="0" eaLnBrk="1" fontAlgn="b" latinLnBrk="0" hangingPunct="1">
                        <a:lnSpc>
                          <a:spcPct val="100000"/>
                        </a:lnSpc>
                        <a:spcBef>
                          <a:spcPts val="0"/>
                        </a:spcBef>
                        <a:spcAft>
                          <a:spcPts val="0"/>
                        </a:spcAft>
                        <a:buClrTx/>
                        <a:buSzTx/>
                        <a:buFontTx/>
                        <a:buNone/>
                        <a:tabLst/>
                        <a:defRPr/>
                      </a:pPr>
                      <a:r>
                        <a:rPr lang="en-AU" sz="1200" b="1" u="none" strike="noStrike" dirty="0" smtClean="0">
                          <a:effectLst>
                            <a:outerShdw blurRad="38100" dist="38100" dir="2700000" algn="tl">
                              <a:srgbClr val="000000">
                                <a:alpha val="43137"/>
                              </a:srgbClr>
                            </a:outerShdw>
                          </a:effectLst>
                          <a:latin typeface="Garamond" pitchFamily="18" charset="0"/>
                        </a:rPr>
                        <a:t>4h 11m 31s</a:t>
                      </a:r>
                      <a:endParaRPr lang="en-AU" sz="1200" b="1" i="0" u="none" strike="noStrike" dirty="0" smtClean="0">
                        <a:solidFill>
                          <a:srgbClr val="000000"/>
                        </a:solidFill>
                        <a:effectLst>
                          <a:outerShdw blurRad="38100" dist="38100" dir="2700000" algn="tl">
                            <a:srgbClr val="000000">
                              <a:alpha val="43137"/>
                            </a:srgbClr>
                          </a:outerShdw>
                        </a:effectLst>
                        <a:latin typeface="Garamond" pitchFamily="18" charset="0"/>
                      </a:endParaRPr>
                    </a:p>
                    <a:p>
                      <a:pPr algn="just" fontAlgn="b"/>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ctr"/>
                </a:tc>
                <a:tc hMerge="1">
                  <a:txBody>
                    <a:bodyPr/>
                    <a:lstStyle/>
                    <a:p>
                      <a:endParaRPr lang="en-AU"/>
                    </a:p>
                  </a:txBody>
                  <a:tcPr/>
                </a:tc>
              </a:tr>
              <a:tr h="204126">
                <a:tc>
                  <a:txBody>
                    <a:bodyPr/>
                    <a:lstStyle/>
                    <a:p>
                      <a:pPr algn="just" fontAlgn="b"/>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8381" marR="8381" marT="8381" marB="0" anchor="b"/>
                </a:tc>
                <a:tc>
                  <a:txBody>
                    <a:bodyPr/>
                    <a:lstStyle/>
                    <a:p>
                      <a:pPr algn="r" fontAlgn="b"/>
                      <a:r>
                        <a:rPr lang="en-AU" sz="1200" b="1" i="0" u="none" strike="noStrike" dirty="0">
                          <a:solidFill>
                            <a:srgbClr val="000000"/>
                          </a:solidFill>
                          <a:effectLst>
                            <a:outerShdw blurRad="38100" dist="38100" dir="2700000" algn="tl">
                              <a:srgbClr val="000000">
                                <a:alpha val="43137"/>
                              </a:srgbClr>
                            </a:outerShdw>
                          </a:effectLst>
                          <a:latin typeface="Garamond" pitchFamily="18" charset="0"/>
                        </a:rPr>
                        <a:t>Grand </a:t>
                      </a:r>
                      <a:r>
                        <a:rPr lang="en-AU" sz="1200" b="1" i="0" u="none" strike="noStrike" dirty="0" smtClean="0">
                          <a:solidFill>
                            <a:srgbClr val="000000"/>
                          </a:solidFill>
                          <a:effectLst>
                            <a:outerShdw blurRad="38100" dist="38100" dir="2700000" algn="tl">
                              <a:srgbClr val="000000">
                                <a:alpha val="43137"/>
                              </a:srgbClr>
                            </a:outerShdw>
                          </a:effectLst>
                          <a:latin typeface="Garamond" pitchFamily="18" charset="0"/>
                        </a:rPr>
                        <a:t>Total =</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9525" marR="9525" marT="9525" marB="0" anchor="b"/>
                </a:tc>
                <a:tc>
                  <a:txBody>
                    <a:bodyPr/>
                    <a:lstStyle/>
                    <a:p>
                      <a:pPr algn="l" fontAlgn="b"/>
                      <a:r>
                        <a:rPr lang="en-AU" sz="1200" b="1" i="0" u="none" strike="noStrike" dirty="0">
                          <a:solidFill>
                            <a:srgbClr val="000000"/>
                          </a:solidFill>
                          <a:effectLst>
                            <a:outerShdw blurRad="38100" dist="38100" dir="2700000" algn="tl">
                              <a:srgbClr val="000000">
                                <a:alpha val="43137"/>
                              </a:srgbClr>
                            </a:outerShdw>
                          </a:effectLst>
                          <a:latin typeface="Garamond" pitchFamily="18" charset="0"/>
                        </a:rPr>
                        <a:t>31h </a:t>
                      </a:r>
                      <a:r>
                        <a:rPr lang="en-AU" sz="1200" b="1" i="0" u="none" strike="noStrike" dirty="0" smtClean="0">
                          <a:solidFill>
                            <a:srgbClr val="000000"/>
                          </a:solidFill>
                          <a:effectLst>
                            <a:outerShdw blurRad="38100" dist="38100" dir="2700000" algn="tl">
                              <a:srgbClr val="000000">
                                <a:alpha val="43137"/>
                              </a:srgbClr>
                            </a:outerShdw>
                          </a:effectLst>
                          <a:latin typeface="Garamond" pitchFamily="18" charset="0"/>
                        </a:rPr>
                        <a:t>13m 17s</a:t>
                      </a:r>
                      <a:endParaRPr lang="en-AU" sz="1200" b="1"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9525" marR="9525" marT="9525" marB="0" anchor="b"/>
                </a:tc>
                <a:tc>
                  <a:txBody>
                    <a:bodyPr/>
                    <a:lstStyle/>
                    <a:p>
                      <a:pPr algn="l" fontAlgn="b"/>
                      <a:endParaRPr lang="en-AU" sz="1200" b="0" i="0" u="none" strike="noStrike" dirty="0">
                        <a:solidFill>
                          <a:srgbClr val="000000"/>
                        </a:solidFill>
                        <a:effectLst>
                          <a:outerShdw blurRad="38100" dist="38100" dir="2700000" algn="tl">
                            <a:srgbClr val="000000">
                              <a:alpha val="43137"/>
                            </a:srgbClr>
                          </a:outerShdw>
                        </a:effectLst>
                        <a:latin typeface="Garamond" pitchFamily="18" charset="0"/>
                      </a:endParaRPr>
                    </a:p>
                  </a:txBody>
                  <a:tcPr marL="9525" marR="9525" marT="9525" marB="0" anchor="b"/>
                </a:tc>
              </a:tr>
            </a:tbl>
          </a:graphicData>
        </a:graphic>
      </p:graphicFrame>
    </p:spTree>
    <p:extLst>
      <p:ext uri="{BB962C8B-B14F-4D97-AF65-F5344CB8AC3E}">
        <p14:creationId xmlns:p14="http://schemas.microsoft.com/office/powerpoint/2010/main" val="32012946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764704"/>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Review of the Process</a:t>
            </a:r>
            <a:br>
              <a:rPr lang="en-AU" b="1" dirty="0" smtClean="0">
                <a:effectLst>
                  <a:outerShdw blurRad="38100" dist="38100" dir="2700000" algn="tl">
                    <a:srgbClr val="000000">
                      <a:alpha val="43137"/>
                    </a:srgbClr>
                  </a:outerShdw>
                </a:effectLst>
                <a:latin typeface="Garamond" pitchFamily="18" charset="0"/>
              </a:rPr>
            </a:b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2" name="Content Placeholder 1"/>
          <p:cNvSpPr>
            <a:spLocks noGrp="1"/>
          </p:cNvSpPr>
          <p:nvPr>
            <p:ph idx="1"/>
          </p:nvPr>
        </p:nvSpPr>
        <p:spPr>
          <a:xfrm>
            <a:off x="323528" y="1412776"/>
            <a:ext cx="8229600" cy="4525963"/>
          </a:xfrm>
        </p:spPr>
        <p:txBody>
          <a:bodyPr>
            <a:normAutofit fontScale="77500" lnSpcReduction="20000"/>
          </a:bodyPr>
          <a:lstStyle/>
          <a:p>
            <a:pPr marL="0" indent="0">
              <a:buNone/>
            </a:pPr>
            <a:r>
              <a:rPr lang="en-AU" b="1" dirty="0" smtClean="0">
                <a:effectLst>
                  <a:outerShdw blurRad="38100" dist="38100" dir="2700000" algn="tl">
                    <a:srgbClr val="000000">
                      <a:alpha val="43137"/>
                    </a:srgbClr>
                  </a:outerShdw>
                </a:effectLst>
                <a:latin typeface="Garamond" pitchFamily="18" charset="0"/>
              </a:rPr>
              <a:t>Preparation of the Meeting Report: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Rapporteurs were from the participating Delegations (AUL &amp; MAL).</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Carrying out this function limited the rapporteurs’ ability to contribute to their Delegations.</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rapporteurs prepared a draft report which was to be delivered to the RCA Focal Person within 2 weeks.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Draft Report was circulated to the National Representatives by the</a:t>
            </a:r>
            <a:r>
              <a:rPr lang="en-AU" b="1" dirty="0">
                <a:effectLst>
                  <a:outerShdw blurRad="38100" dist="38100" dir="2700000" algn="tl">
                    <a:srgbClr val="000000">
                      <a:alpha val="43137"/>
                    </a:srgbClr>
                  </a:outerShdw>
                </a:effectLst>
                <a:latin typeface="Garamond" pitchFamily="18" charset="0"/>
              </a:rPr>
              <a:t> RCA Focal Person </a:t>
            </a:r>
            <a:r>
              <a:rPr lang="en-AU" b="1" dirty="0" smtClean="0">
                <a:effectLst>
                  <a:outerShdw blurRad="38100" dist="38100" dir="2700000" algn="tl">
                    <a:srgbClr val="000000">
                      <a:alpha val="43137"/>
                    </a:srgbClr>
                  </a:outerShdw>
                </a:effectLst>
                <a:latin typeface="Garamond" pitchFamily="18" charset="0"/>
              </a:rPr>
              <a:t>on 19 April.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Tracked changes were requested to be received by the </a:t>
            </a:r>
            <a:r>
              <a:rPr lang="en-AU" b="1" dirty="0">
                <a:effectLst>
                  <a:outerShdw blurRad="38100" dist="38100" dir="2700000" algn="tl">
                    <a:srgbClr val="000000">
                      <a:alpha val="43137"/>
                    </a:srgbClr>
                  </a:outerShdw>
                </a:effectLst>
                <a:latin typeface="Garamond" pitchFamily="18" charset="0"/>
              </a:rPr>
              <a:t>RCA Focal Person </a:t>
            </a:r>
            <a:r>
              <a:rPr lang="en-AU" b="1" dirty="0" smtClean="0">
                <a:effectLst>
                  <a:outerShdw blurRad="38100" dist="38100" dir="2700000" algn="tl">
                    <a:srgbClr val="000000">
                      <a:alpha val="43137"/>
                    </a:srgbClr>
                  </a:outerShdw>
                </a:effectLst>
                <a:latin typeface="Garamond" pitchFamily="18" charset="0"/>
              </a:rPr>
              <a:t>by 3 May.</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final version of the report is distributed by the </a:t>
            </a:r>
            <a:r>
              <a:rPr lang="en-AU" b="1" dirty="0">
                <a:effectLst>
                  <a:outerShdw blurRad="38100" dist="38100" dir="2700000" algn="tl">
                    <a:srgbClr val="000000">
                      <a:alpha val="43137"/>
                    </a:srgbClr>
                  </a:outerShdw>
                </a:effectLst>
                <a:latin typeface="Garamond" pitchFamily="18" charset="0"/>
              </a:rPr>
              <a:t>RCA Focal Person </a:t>
            </a:r>
            <a:r>
              <a:rPr lang="en-AU" b="1" dirty="0" smtClean="0">
                <a:effectLst>
                  <a:outerShdw blurRad="38100" dist="38100" dir="2700000" algn="tl">
                    <a:srgbClr val="000000">
                      <a:alpha val="43137"/>
                    </a:srgbClr>
                  </a:outerShdw>
                </a:effectLst>
                <a:latin typeface="Garamond" pitchFamily="18" charset="0"/>
              </a:rPr>
              <a:t>on 10 May – 49 days after the NRM closed. </a:t>
            </a:r>
          </a:p>
        </p:txBody>
      </p:sp>
    </p:spTree>
    <p:extLst>
      <p:ext uri="{BB962C8B-B14F-4D97-AF65-F5344CB8AC3E}">
        <p14:creationId xmlns:p14="http://schemas.microsoft.com/office/powerpoint/2010/main" val="111845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6"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764704"/>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Main Observations</a:t>
            </a:r>
            <a:br>
              <a:rPr lang="en-AU" b="1" dirty="0" smtClean="0">
                <a:effectLst>
                  <a:outerShdw blurRad="38100" dist="38100" dir="2700000" algn="tl">
                    <a:srgbClr val="000000">
                      <a:alpha val="43137"/>
                    </a:srgbClr>
                  </a:outerShdw>
                </a:effectLst>
                <a:latin typeface="Garamond" pitchFamily="18" charset="0"/>
              </a:rPr>
            </a:b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2" name="Content Placeholder 1"/>
          <p:cNvSpPr>
            <a:spLocks noGrp="1"/>
          </p:cNvSpPr>
          <p:nvPr>
            <p:ph idx="1"/>
          </p:nvPr>
        </p:nvSpPr>
        <p:spPr>
          <a:xfrm>
            <a:off x="323528" y="1268760"/>
            <a:ext cx="8229600" cy="5688632"/>
          </a:xfrm>
        </p:spPr>
        <p:txBody>
          <a:bodyPr>
            <a:normAutofit fontScale="70000" lnSpcReduction="20000"/>
          </a:bodyPr>
          <a:lstStyle/>
          <a:p>
            <a:pPr marL="0" indent="0">
              <a:buNone/>
            </a:pPr>
            <a:r>
              <a:rPr lang="en-AU" b="1" dirty="0" smtClean="0">
                <a:effectLst>
                  <a:outerShdw blurRad="38100" dist="38100" dir="2700000" algn="tl">
                    <a:srgbClr val="000000">
                      <a:alpha val="43137"/>
                    </a:srgbClr>
                  </a:outerShdw>
                </a:effectLst>
                <a:latin typeface="Garamond" pitchFamily="18" charset="0"/>
              </a:rPr>
              <a:t>Rapporteurs involvement: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present duties of the rapporteurs impinge on their ability to contribute to their Delegations.</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essential RCA </a:t>
            </a:r>
            <a:r>
              <a:rPr lang="en-AU" b="1" dirty="0">
                <a:effectLst>
                  <a:outerShdw blurRad="38100" dist="38100" dir="2700000" algn="tl">
                    <a:srgbClr val="000000">
                      <a:alpha val="43137"/>
                    </a:srgbClr>
                  </a:outerShdw>
                </a:effectLst>
                <a:latin typeface="Garamond" pitchFamily="18" charset="0"/>
              </a:rPr>
              <a:t>information</a:t>
            </a:r>
            <a:r>
              <a:rPr lang="en-AU" b="1" dirty="0" smtClean="0">
                <a:effectLst>
                  <a:outerShdw blurRad="38100" dist="38100" dir="2700000" algn="tl">
                    <a:srgbClr val="000000">
                      <a:alpha val="43137"/>
                    </a:srgbClr>
                  </a:outerShdw>
                </a:effectLst>
                <a:latin typeface="Garamond" pitchFamily="18" charset="0"/>
              </a:rPr>
              <a:t> contained in the main section of Meeting Report is the text on Conclusions, Recommendations and Decisions, which is recorded at the end of each session and then agreed by the delegates before the conclusion of the Meeting. </a:t>
            </a:r>
          </a:p>
          <a:p>
            <a:pPr marL="0" indent="0">
              <a:buNone/>
            </a:pPr>
            <a:r>
              <a:rPr lang="en-AU" b="1" dirty="0" smtClean="0">
                <a:effectLst>
                  <a:outerShdw blurRad="38100" dist="38100" dir="2700000" algn="tl">
                    <a:srgbClr val="000000">
                      <a:alpha val="43137"/>
                    </a:srgbClr>
                  </a:outerShdw>
                </a:effectLst>
                <a:latin typeface="Garamond" pitchFamily="18" charset="0"/>
              </a:rPr>
              <a:t>Member States involvement: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Member States were given 2 weeks to review the draft report.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Following the Meeting 7 weeks elapsed before the final version of the Meeting Report was issued. </a:t>
            </a:r>
          </a:p>
          <a:p>
            <a:pPr marL="0" indent="0">
              <a:buNone/>
            </a:pPr>
            <a:r>
              <a:rPr lang="en-AU" b="1" dirty="0" smtClean="0">
                <a:effectLst>
                  <a:outerShdw blurRad="38100" dist="38100" dir="2700000" algn="tl">
                    <a:srgbClr val="000000">
                      <a:alpha val="43137"/>
                    </a:srgbClr>
                  </a:outerShdw>
                </a:effectLst>
                <a:latin typeface="Garamond" pitchFamily="18" charset="0"/>
              </a:rPr>
              <a:t>Conclusions:</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present arrangements for both the preparation and the finalisation of the Meeting report do not appear to be an efficient use of the resources of Member States or the Secretariat.</a:t>
            </a:r>
          </a:p>
          <a:p>
            <a:pPr marL="0" indent="0">
              <a:buNone/>
            </a:pPr>
            <a:r>
              <a:rPr lang="en-AU" b="1" dirty="0" smtClean="0">
                <a:effectLst>
                  <a:outerShdw blurRad="38100" dist="38100" dir="2700000" algn="tl">
                    <a:srgbClr val="000000">
                      <a:alpha val="43137"/>
                    </a:srgbClr>
                  </a:outerShdw>
                </a:effectLst>
                <a:latin typeface="Garamond" pitchFamily="18" charset="0"/>
              </a:rPr>
              <a:t> </a:t>
            </a:r>
          </a:p>
        </p:txBody>
      </p:sp>
    </p:spTree>
    <p:extLst>
      <p:ext uri="{BB962C8B-B14F-4D97-AF65-F5344CB8AC3E}">
        <p14:creationId xmlns:p14="http://schemas.microsoft.com/office/powerpoint/2010/main" val="270209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1143000"/>
          </a:xfrm>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Suggestions for Improvement</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539552" y="1340768"/>
            <a:ext cx="8229600" cy="5328592"/>
          </a:xfrm>
        </p:spPr>
        <p:txBody>
          <a:bodyPr>
            <a:normAutofit/>
          </a:bodyPr>
          <a:lstStyle/>
          <a:p>
            <a:pPr marL="0" indent="0">
              <a:buNone/>
            </a:pPr>
            <a:r>
              <a:rPr lang="en-AU" b="1" dirty="0" smtClean="0">
                <a:effectLst>
                  <a:outerShdw blurRad="38100" dist="38100" dir="2700000" algn="tl">
                    <a:srgbClr val="000000">
                      <a:alpha val="43137"/>
                    </a:srgbClr>
                  </a:outerShdw>
                </a:effectLst>
                <a:latin typeface="Garamond" pitchFamily="18" charset="0"/>
              </a:rPr>
              <a:t>The format of the National RCA Representatives Meetings Reports could be changed so that:</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main text only contains a record of the conclusions, recommendations and decisions of the Meetings as formulated at the end of each session and agreed at the end of the Meeting.  </a:t>
            </a:r>
          </a:p>
          <a:p>
            <a:pPr>
              <a:buFont typeface="Wingdings" pitchFamily="2" charset="2"/>
              <a:buChar char="Ø"/>
            </a:pPr>
            <a:r>
              <a:rPr lang="en-AU" b="1" dirty="0" smtClean="0">
                <a:effectLst>
                  <a:outerShdw blurRad="38100" dist="38100" dir="2700000" algn="tl">
                    <a:srgbClr val="000000">
                      <a:alpha val="43137"/>
                    </a:srgbClr>
                  </a:outerShdw>
                </a:effectLst>
                <a:latin typeface="Garamond" pitchFamily="18" charset="0"/>
              </a:rPr>
              <a:t>the annexes should still be attached to the report.</a:t>
            </a:r>
          </a:p>
          <a:p>
            <a:endParaRPr lang="en-AU" dirty="0"/>
          </a:p>
        </p:txBody>
      </p:sp>
    </p:spTree>
    <p:extLst>
      <p:ext uri="{BB962C8B-B14F-4D97-AF65-F5344CB8AC3E}">
        <p14:creationId xmlns:p14="http://schemas.microsoft.com/office/powerpoint/2010/main" val="331123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1143000"/>
          </a:xfrm>
        </p:spPr>
        <p:txBody>
          <a:bodyPr>
            <a:normAutofit fontScale="90000"/>
          </a:bodyPr>
          <a:lstStyle/>
          <a:p>
            <a:r>
              <a:rPr lang="en-AU" b="1" dirty="0">
                <a:effectLst>
                  <a:outerShdw blurRad="38100" dist="38100" dir="2700000" algn="tl">
                    <a:srgbClr val="000000">
                      <a:alpha val="43137"/>
                    </a:srgbClr>
                  </a:outerShdw>
                </a:effectLst>
                <a:latin typeface="Garamond" pitchFamily="18" charset="0"/>
              </a:rPr>
              <a:t>Benefits to Member States</a:t>
            </a:r>
            <a:r>
              <a:rPr lang="en-AU" b="1" dirty="0" smtClean="0">
                <a:effectLst>
                  <a:outerShdw blurRad="38100" dist="38100" dir="2700000" algn="tl">
                    <a:srgbClr val="000000">
                      <a:alpha val="43137"/>
                    </a:srgbClr>
                  </a:outerShdw>
                </a:effectLst>
                <a:latin typeface="Garamond" pitchFamily="18" charset="0"/>
              </a:rPr>
              <a:t/>
            </a:r>
            <a:br>
              <a:rPr lang="en-AU" b="1" dirty="0" smtClean="0">
                <a:effectLst>
                  <a:outerShdw blurRad="38100" dist="38100" dir="2700000" algn="tl">
                    <a:srgbClr val="000000">
                      <a:alpha val="43137"/>
                    </a:srgbClr>
                  </a:outerShdw>
                </a:effectLst>
                <a:latin typeface="Garamond" pitchFamily="18" charset="0"/>
              </a:rPr>
            </a:b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67544" y="1124744"/>
            <a:ext cx="8229600" cy="5328592"/>
          </a:xfrm>
        </p:spPr>
        <p:txBody>
          <a:bodyPr>
            <a:normAutofit fontScale="92500" lnSpcReduction="20000"/>
          </a:bodyPr>
          <a:lstStyle/>
          <a:p>
            <a:r>
              <a:rPr lang="en-AU" b="1" dirty="0" smtClean="0">
                <a:effectLst>
                  <a:outerShdw blurRad="38100" dist="38100" dir="2700000" algn="tl">
                    <a:srgbClr val="000000">
                      <a:alpha val="43137"/>
                    </a:srgbClr>
                  </a:outerShdw>
                </a:effectLst>
                <a:latin typeface="Garamond" pitchFamily="18" charset="0"/>
              </a:rPr>
              <a:t>The report would be finished at the conclusion of the Meeting and no draft copies would need to circulated and agreed.</a:t>
            </a:r>
          </a:p>
          <a:p>
            <a:r>
              <a:rPr lang="en-AU" b="1" dirty="0" smtClean="0">
                <a:effectLst>
                  <a:outerShdw blurRad="38100" dist="38100" dir="2700000" algn="tl">
                    <a:srgbClr val="000000">
                      <a:alpha val="43137"/>
                    </a:srgbClr>
                  </a:outerShdw>
                </a:effectLst>
                <a:latin typeface="Garamond" pitchFamily="18" charset="0"/>
              </a:rPr>
              <a:t>The work of the rapporteurs would be markedly reduced and they would be able to spend more of their time deal with their delegations needs.</a:t>
            </a:r>
          </a:p>
          <a:p>
            <a:r>
              <a:rPr lang="en-AU" b="1" dirty="0" smtClean="0">
                <a:effectLst>
                  <a:outerShdw blurRad="38100" dist="38100" dir="2700000" algn="tl">
                    <a:srgbClr val="000000">
                      <a:alpha val="43137"/>
                    </a:srgbClr>
                  </a:outerShdw>
                </a:effectLst>
                <a:latin typeface="Garamond" pitchFamily="18" charset="0"/>
              </a:rPr>
              <a:t>The Meeting Reports would be much shorter documents (e.g. the main body of the 2013 NRM report is 22 pages and 7,609 words.  Only reporting the </a:t>
            </a:r>
            <a:r>
              <a:rPr lang="en-AU" b="1" dirty="0">
                <a:effectLst>
                  <a:outerShdw blurRad="38100" dist="38100" dir="2700000" algn="tl">
                    <a:srgbClr val="000000">
                      <a:alpha val="43137"/>
                    </a:srgbClr>
                  </a:outerShdw>
                </a:effectLst>
                <a:latin typeface="Garamond" pitchFamily="18" charset="0"/>
              </a:rPr>
              <a:t>conclusions, recommendations and decisions </a:t>
            </a:r>
            <a:r>
              <a:rPr lang="en-AU" b="1" dirty="0" smtClean="0">
                <a:effectLst>
                  <a:outerShdw blurRad="38100" dist="38100" dir="2700000" algn="tl">
                    <a:srgbClr val="000000">
                      <a:alpha val="43137"/>
                    </a:srgbClr>
                  </a:outerShdw>
                </a:effectLst>
                <a:latin typeface="Garamond" pitchFamily="18" charset="0"/>
              </a:rPr>
              <a:t>reduces the main body of the report to 7 pages and 1,943 words).</a:t>
            </a:r>
          </a:p>
          <a:p>
            <a:endParaRPr lang="en-AU" dirty="0"/>
          </a:p>
        </p:txBody>
      </p:sp>
    </p:spTree>
    <p:extLst>
      <p:ext uri="{BB962C8B-B14F-4D97-AF65-F5344CB8AC3E}">
        <p14:creationId xmlns:p14="http://schemas.microsoft.com/office/powerpoint/2010/main" val="33788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143000"/>
          </a:xfrm>
        </p:spPr>
        <p:txBody>
          <a:bodyPr>
            <a:noAutofit/>
          </a:bodyPr>
          <a:lstStyle/>
          <a:p>
            <a:r>
              <a:rPr lang="en-AU" sz="4000" b="1" dirty="0">
                <a:effectLst>
                  <a:outerShdw blurRad="38100" dist="38100" dir="2700000" algn="tl">
                    <a:srgbClr val="000000">
                      <a:alpha val="43137"/>
                    </a:srgbClr>
                  </a:outerShdw>
                </a:effectLst>
                <a:latin typeface="Garamond" pitchFamily="18" charset="0"/>
              </a:rPr>
              <a:t>Is continuity of participation by delegates from Member States in RCA Decision-making Meetings a Potential Issue?</a:t>
            </a:r>
          </a:p>
        </p:txBody>
      </p:sp>
      <p:sp>
        <p:nvSpPr>
          <p:cNvPr id="3" name="Content Placeholder 2"/>
          <p:cNvSpPr>
            <a:spLocks noGrp="1"/>
          </p:cNvSpPr>
          <p:nvPr>
            <p:ph idx="1"/>
          </p:nvPr>
        </p:nvSpPr>
        <p:spPr>
          <a:xfrm>
            <a:off x="539552" y="4077072"/>
            <a:ext cx="8229600" cy="3057203"/>
          </a:xfrm>
        </p:spPr>
        <p:txBody>
          <a:bodyPr>
            <a:normAutofit/>
          </a:bodyPr>
          <a:lstStyle/>
          <a:p>
            <a:pPr marL="0" indent="0" algn="ctr">
              <a:buNone/>
            </a:pPr>
            <a:r>
              <a:rPr lang="en-AU" sz="3600" b="1" dirty="0">
                <a:effectLst>
                  <a:outerShdw blurRad="38100" dist="38100" dir="2700000" algn="tl">
                    <a:srgbClr val="000000">
                      <a:alpha val="43137"/>
                    </a:srgbClr>
                  </a:outerShdw>
                </a:effectLst>
                <a:latin typeface="Garamond" pitchFamily="18" charset="0"/>
                <a:ea typeface="+mj-ea"/>
                <a:cs typeface="+mj-cs"/>
              </a:rPr>
              <a:t>Case Study </a:t>
            </a:r>
            <a:r>
              <a:rPr lang="en-AU" sz="3600" b="1" dirty="0" smtClean="0">
                <a:effectLst>
                  <a:outerShdw blurRad="38100" dist="38100" dir="2700000" algn="tl">
                    <a:srgbClr val="000000">
                      <a:alpha val="43137"/>
                    </a:srgbClr>
                  </a:outerShdw>
                </a:effectLst>
                <a:latin typeface="Garamond" pitchFamily="18" charset="0"/>
                <a:ea typeface="+mj-ea"/>
                <a:cs typeface="+mj-cs"/>
              </a:rPr>
              <a:t>3</a:t>
            </a:r>
          </a:p>
          <a:p>
            <a:pPr marL="0" indent="0" algn="ctr">
              <a:buNone/>
            </a:pPr>
            <a:r>
              <a:rPr lang="en-AU" sz="3600" b="1" dirty="0" smtClean="0">
                <a:effectLst>
                  <a:outerShdw blurRad="38100" dist="38100" dir="2700000" algn="tl">
                    <a:srgbClr val="000000">
                      <a:alpha val="43137"/>
                    </a:srgbClr>
                  </a:outerShdw>
                </a:effectLst>
                <a:latin typeface="Garamond" pitchFamily="18" charset="0"/>
                <a:ea typeface="+mj-ea"/>
                <a:cs typeface="+mj-cs"/>
              </a:rPr>
              <a:t>35th </a:t>
            </a:r>
            <a:r>
              <a:rPr lang="en-AU" sz="3600" b="1" dirty="0">
                <a:effectLst>
                  <a:outerShdw blurRad="38100" dist="38100" dir="2700000" algn="tl">
                    <a:srgbClr val="000000">
                      <a:alpha val="43137"/>
                    </a:srgbClr>
                  </a:outerShdw>
                </a:effectLst>
                <a:latin typeface="Garamond" pitchFamily="18" charset="0"/>
                <a:ea typeface="+mj-ea"/>
                <a:cs typeface="+mj-cs"/>
              </a:rPr>
              <a:t>RCA NRM 2013</a:t>
            </a:r>
          </a:p>
        </p:txBody>
      </p:sp>
    </p:spTree>
    <p:extLst>
      <p:ext uri="{BB962C8B-B14F-4D97-AF65-F5344CB8AC3E}">
        <p14:creationId xmlns:p14="http://schemas.microsoft.com/office/powerpoint/2010/main" val="9779697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effectLst>
                  <a:outerShdw blurRad="38100" dist="38100" dir="2700000" algn="tl">
                    <a:srgbClr val="000000">
                      <a:alpha val="43137"/>
                    </a:srgbClr>
                  </a:outerShdw>
                </a:effectLst>
                <a:latin typeface="Garamond" pitchFamily="18" charset="0"/>
              </a:rPr>
              <a:t>Profile of Participants attending the 35</a:t>
            </a:r>
            <a:r>
              <a:rPr lang="en-AU" b="1" baseline="30000" dirty="0" smtClean="0">
                <a:effectLst>
                  <a:outerShdw blurRad="38100" dist="38100" dir="2700000" algn="tl">
                    <a:srgbClr val="000000">
                      <a:alpha val="43137"/>
                    </a:srgbClr>
                  </a:outerShdw>
                </a:effectLst>
                <a:latin typeface="Garamond" pitchFamily="18" charset="0"/>
              </a:rPr>
              <a:t>th</a:t>
            </a:r>
            <a:r>
              <a:rPr lang="en-AU" b="1" dirty="0" smtClean="0">
                <a:effectLst>
                  <a:outerShdw blurRad="38100" dist="38100" dir="2700000" algn="tl">
                    <a:srgbClr val="000000">
                      <a:alpha val="43137"/>
                    </a:srgbClr>
                  </a:outerShdw>
                </a:effectLst>
                <a:latin typeface="Garamond" pitchFamily="18" charset="0"/>
              </a:rPr>
              <a:t> RCA NRM in 2013</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p:txBody>
          <a:bodyPr>
            <a:normAutofit fontScale="92500" lnSpcReduction="10000"/>
          </a:bodyPr>
          <a:lstStyle/>
          <a:p>
            <a:pPr marL="0" indent="0">
              <a:spcBef>
                <a:spcPts val="600"/>
              </a:spcBef>
              <a:spcAft>
                <a:spcPts val="600"/>
              </a:spcAft>
              <a:buNone/>
            </a:pPr>
            <a:r>
              <a:rPr lang="en-AU" b="1" dirty="0" smtClean="0">
                <a:effectLst>
                  <a:outerShdw blurRad="38100" dist="38100" dir="2700000" algn="tl">
                    <a:srgbClr val="000000">
                      <a:alpha val="43137"/>
                    </a:srgbClr>
                  </a:outerShdw>
                </a:effectLst>
                <a:latin typeface="Garamond" pitchFamily="18" charset="0"/>
              </a:rPr>
              <a:t>2013 RCA NRM - 40 participants from 16 MSs</a:t>
            </a:r>
          </a:p>
          <a:p>
            <a:pPr>
              <a:spcBef>
                <a:spcPts val="600"/>
              </a:spcBef>
              <a:spcAft>
                <a:spcPts val="600"/>
              </a:spcAft>
            </a:pPr>
            <a:r>
              <a:rPr lang="en-AU" b="1" dirty="0" smtClean="0">
                <a:effectLst>
                  <a:outerShdw blurRad="38100" dist="38100" dir="2700000" algn="tl">
                    <a:srgbClr val="000000">
                      <a:alpha val="43137"/>
                    </a:srgbClr>
                  </a:outerShdw>
                </a:effectLst>
                <a:latin typeface="Garamond" pitchFamily="18" charset="0"/>
              </a:rPr>
              <a:t>26 of these 40 participants had not attended </a:t>
            </a:r>
            <a:r>
              <a:rPr lang="en-AU" b="1" dirty="0">
                <a:effectLst>
                  <a:outerShdw blurRad="38100" dist="38100" dir="2700000" algn="tl">
                    <a:srgbClr val="000000">
                      <a:alpha val="43137"/>
                    </a:srgbClr>
                  </a:outerShdw>
                </a:effectLst>
                <a:latin typeface="Garamond" pitchFamily="18" charset="0"/>
              </a:rPr>
              <a:t>the 2012 RCA </a:t>
            </a:r>
            <a:r>
              <a:rPr lang="en-AU" b="1" dirty="0" smtClean="0">
                <a:effectLst>
                  <a:outerShdw blurRad="38100" dist="38100" dir="2700000" algn="tl">
                    <a:srgbClr val="000000">
                      <a:alpha val="43137"/>
                    </a:srgbClr>
                  </a:outerShdw>
                </a:effectLst>
                <a:latin typeface="Garamond" pitchFamily="18" charset="0"/>
              </a:rPr>
              <a:t>NRM.  9 MSs without continuity.</a:t>
            </a:r>
            <a:endParaRPr lang="en-AU" b="1" dirty="0">
              <a:effectLst>
                <a:outerShdw blurRad="38100" dist="38100" dir="2700000" algn="tl">
                  <a:srgbClr val="000000">
                    <a:alpha val="43137"/>
                  </a:srgbClr>
                </a:outerShdw>
              </a:effectLst>
              <a:latin typeface="Garamond" pitchFamily="18" charset="0"/>
            </a:endParaRPr>
          </a:p>
          <a:p>
            <a:pPr>
              <a:spcBef>
                <a:spcPts val="600"/>
              </a:spcBef>
              <a:spcAft>
                <a:spcPts val="600"/>
              </a:spcAft>
            </a:pPr>
            <a:r>
              <a:rPr lang="en-AU" b="1" dirty="0" smtClean="0">
                <a:effectLst>
                  <a:outerShdw blurRad="38100" dist="38100" dir="2700000" algn="tl">
                    <a:srgbClr val="000000">
                      <a:alpha val="43137"/>
                    </a:srgbClr>
                  </a:outerShdw>
                </a:effectLst>
                <a:latin typeface="Garamond" pitchFamily="18" charset="0"/>
              </a:rPr>
              <a:t>31 of </a:t>
            </a:r>
            <a:r>
              <a:rPr lang="en-AU" b="1" dirty="0">
                <a:effectLst>
                  <a:outerShdw blurRad="38100" dist="38100" dir="2700000" algn="tl">
                    <a:srgbClr val="000000">
                      <a:alpha val="43137"/>
                    </a:srgbClr>
                  </a:outerShdw>
                </a:effectLst>
                <a:latin typeface="Garamond" pitchFamily="18" charset="0"/>
              </a:rPr>
              <a:t>these 40 participants </a:t>
            </a:r>
            <a:r>
              <a:rPr lang="en-AU" b="1" dirty="0" smtClean="0">
                <a:effectLst>
                  <a:outerShdw blurRad="38100" dist="38100" dir="2700000" algn="tl">
                    <a:srgbClr val="000000">
                      <a:alpha val="43137"/>
                    </a:srgbClr>
                  </a:outerShdw>
                </a:effectLst>
                <a:latin typeface="Garamond" pitchFamily="18" charset="0"/>
              </a:rPr>
              <a:t>had </a:t>
            </a:r>
            <a:r>
              <a:rPr lang="en-AU" b="1" dirty="0">
                <a:effectLst>
                  <a:outerShdw blurRad="38100" dist="38100" dir="2700000" algn="tl">
                    <a:srgbClr val="000000">
                      <a:alpha val="43137"/>
                    </a:srgbClr>
                  </a:outerShdw>
                </a:effectLst>
                <a:latin typeface="Garamond" pitchFamily="18" charset="0"/>
              </a:rPr>
              <a:t>not attended the </a:t>
            </a:r>
            <a:r>
              <a:rPr lang="en-AU" b="1" dirty="0" smtClean="0">
                <a:effectLst>
                  <a:outerShdw blurRad="38100" dist="38100" dir="2700000" algn="tl">
                    <a:srgbClr val="000000">
                      <a:alpha val="43137"/>
                    </a:srgbClr>
                  </a:outerShdw>
                </a:effectLst>
                <a:latin typeface="Garamond" pitchFamily="18" charset="0"/>
              </a:rPr>
              <a:t>2011 </a:t>
            </a:r>
            <a:r>
              <a:rPr lang="en-AU" b="1" dirty="0">
                <a:effectLst>
                  <a:outerShdw blurRad="38100" dist="38100" dir="2700000" algn="tl">
                    <a:srgbClr val="000000">
                      <a:alpha val="43137"/>
                    </a:srgbClr>
                  </a:outerShdw>
                </a:effectLst>
                <a:latin typeface="Garamond" pitchFamily="18" charset="0"/>
              </a:rPr>
              <a:t>RCA NRM.</a:t>
            </a:r>
            <a:r>
              <a:rPr lang="en-AU" b="1" dirty="0" smtClean="0">
                <a:effectLst>
                  <a:outerShdw blurRad="38100" dist="38100" dir="2700000" algn="tl">
                    <a:srgbClr val="000000">
                      <a:alpha val="43137"/>
                    </a:srgbClr>
                  </a:outerShdw>
                </a:effectLst>
                <a:latin typeface="Garamond" pitchFamily="18" charset="0"/>
              </a:rPr>
              <a:t> </a:t>
            </a:r>
            <a:r>
              <a:rPr lang="en-AU" b="1" dirty="0">
                <a:effectLst>
                  <a:outerShdw blurRad="38100" dist="38100" dir="2700000" algn="tl">
                    <a:srgbClr val="000000">
                      <a:alpha val="43137"/>
                    </a:srgbClr>
                  </a:outerShdw>
                </a:effectLst>
                <a:latin typeface="Garamond" pitchFamily="18" charset="0"/>
              </a:rPr>
              <a:t>9 MSs without continuity.</a:t>
            </a:r>
          </a:p>
          <a:p>
            <a:pPr>
              <a:spcBef>
                <a:spcPts val="600"/>
              </a:spcBef>
              <a:spcAft>
                <a:spcPts val="600"/>
              </a:spcAft>
            </a:pPr>
            <a:r>
              <a:rPr lang="en-AU" b="1" dirty="0" smtClean="0">
                <a:effectLst>
                  <a:outerShdw blurRad="38100" dist="38100" dir="2700000" algn="tl">
                    <a:srgbClr val="000000">
                      <a:alpha val="43137"/>
                    </a:srgbClr>
                  </a:outerShdw>
                </a:effectLst>
                <a:latin typeface="Garamond" pitchFamily="18" charset="0"/>
              </a:rPr>
              <a:t>31 </a:t>
            </a:r>
            <a:r>
              <a:rPr lang="en-AU" b="1" dirty="0">
                <a:effectLst>
                  <a:outerShdw blurRad="38100" dist="38100" dir="2700000" algn="tl">
                    <a:srgbClr val="000000">
                      <a:alpha val="43137"/>
                    </a:srgbClr>
                  </a:outerShdw>
                </a:effectLst>
                <a:latin typeface="Garamond" pitchFamily="18" charset="0"/>
              </a:rPr>
              <a:t>of these 40 participants </a:t>
            </a:r>
            <a:r>
              <a:rPr lang="en-AU" b="1" dirty="0" smtClean="0">
                <a:effectLst>
                  <a:outerShdw blurRad="38100" dist="38100" dir="2700000" algn="tl">
                    <a:srgbClr val="000000">
                      <a:alpha val="43137"/>
                    </a:srgbClr>
                  </a:outerShdw>
                </a:effectLst>
                <a:latin typeface="Garamond" pitchFamily="18" charset="0"/>
              </a:rPr>
              <a:t>had </a:t>
            </a:r>
            <a:r>
              <a:rPr lang="en-AU" b="1" dirty="0">
                <a:effectLst>
                  <a:outerShdw blurRad="38100" dist="38100" dir="2700000" algn="tl">
                    <a:srgbClr val="000000">
                      <a:alpha val="43137"/>
                    </a:srgbClr>
                  </a:outerShdw>
                </a:effectLst>
                <a:latin typeface="Garamond" pitchFamily="18" charset="0"/>
              </a:rPr>
              <a:t>not attended the </a:t>
            </a:r>
            <a:r>
              <a:rPr lang="en-AU" b="1" dirty="0" smtClean="0">
                <a:effectLst>
                  <a:outerShdw blurRad="38100" dist="38100" dir="2700000" algn="tl">
                    <a:srgbClr val="000000">
                      <a:alpha val="43137"/>
                    </a:srgbClr>
                  </a:outerShdw>
                </a:effectLst>
                <a:latin typeface="Garamond" pitchFamily="18" charset="0"/>
              </a:rPr>
              <a:t>2010 </a:t>
            </a:r>
            <a:r>
              <a:rPr lang="en-AU" b="1" dirty="0">
                <a:effectLst>
                  <a:outerShdw blurRad="38100" dist="38100" dir="2700000" algn="tl">
                    <a:srgbClr val="000000">
                      <a:alpha val="43137"/>
                    </a:srgbClr>
                  </a:outerShdw>
                </a:effectLst>
                <a:latin typeface="Garamond" pitchFamily="18" charset="0"/>
              </a:rPr>
              <a:t>RCA NRM. </a:t>
            </a:r>
            <a:r>
              <a:rPr lang="en-AU" b="1" dirty="0" smtClean="0">
                <a:effectLst>
                  <a:outerShdw blurRad="38100" dist="38100" dir="2700000" algn="tl">
                    <a:srgbClr val="000000">
                      <a:alpha val="43137"/>
                    </a:srgbClr>
                  </a:outerShdw>
                </a:effectLst>
                <a:latin typeface="Garamond" pitchFamily="18" charset="0"/>
              </a:rPr>
              <a:t>10 </a:t>
            </a:r>
            <a:r>
              <a:rPr lang="en-AU" b="1" dirty="0">
                <a:effectLst>
                  <a:outerShdw blurRad="38100" dist="38100" dir="2700000" algn="tl">
                    <a:srgbClr val="000000">
                      <a:alpha val="43137"/>
                    </a:srgbClr>
                  </a:outerShdw>
                </a:effectLst>
                <a:latin typeface="Garamond" pitchFamily="18" charset="0"/>
              </a:rPr>
              <a:t>MSs without continuity.</a:t>
            </a:r>
            <a:endParaRPr lang="en-AU" b="1" dirty="0" smtClean="0">
              <a:effectLst>
                <a:outerShdw blurRad="38100" dist="38100" dir="2700000" algn="tl">
                  <a:srgbClr val="000000">
                    <a:alpha val="43137"/>
                  </a:srgbClr>
                </a:outerShdw>
              </a:effectLst>
              <a:latin typeface="Garamond" pitchFamily="18" charset="0"/>
            </a:endParaRPr>
          </a:p>
          <a:p>
            <a:pPr>
              <a:spcBef>
                <a:spcPts val="600"/>
              </a:spcBef>
              <a:spcAft>
                <a:spcPts val="600"/>
              </a:spcAft>
            </a:pPr>
            <a:r>
              <a:rPr lang="en-AU" b="1" dirty="0" smtClean="0">
                <a:effectLst>
                  <a:outerShdw blurRad="38100" dist="38100" dir="2700000" algn="tl">
                    <a:srgbClr val="000000">
                      <a:alpha val="43137"/>
                    </a:srgbClr>
                  </a:outerShdw>
                </a:effectLst>
                <a:latin typeface="Garamond" pitchFamily="18" charset="0"/>
              </a:rPr>
              <a:t>32 </a:t>
            </a:r>
            <a:r>
              <a:rPr lang="en-AU" b="1" dirty="0">
                <a:effectLst>
                  <a:outerShdw blurRad="38100" dist="38100" dir="2700000" algn="tl">
                    <a:srgbClr val="000000">
                      <a:alpha val="43137"/>
                    </a:srgbClr>
                  </a:outerShdw>
                </a:effectLst>
                <a:latin typeface="Garamond" pitchFamily="18" charset="0"/>
              </a:rPr>
              <a:t>of these 40 participants </a:t>
            </a:r>
            <a:r>
              <a:rPr lang="en-AU" b="1" dirty="0" smtClean="0">
                <a:effectLst>
                  <a:outerShdw blurRad="38100" dist="38100" dir="2700000" algn="tl">
                    <a:srgbClr val="000000">
                      <a:alpha val="43137"/>
                    </a:srgbClr>
                  </a:outerShdw>
                </a:effectLst>
                <a:latin typeface="Garamond" pitchFamily="18" charset="0"/>
              </a:rPr>
              <a:t>had </a:t>
            </a:r>
            <a:r>
              <a:rPr lang="en-AU" b="1" dirty="0">
                <a:effectLst>
                  <a:outerShdw blurRad="38100" dist="38100" dir="2700000" algn="tl">
                    <a:srgbClr val="000000">
                      <a:alpha val="43137"/>
                    </a:srgbClr>
                  </a:outerShdw>
                </a:effectLst>
                <a:latin typeface="Garamond" pitchFamily="18" charset="0"/>
              </a:rPr>
              <a:t>not attended the </a:t>
            </a:r>
            <a:r>
              <a:rPr lang="en-AU" b="1" dirty="0" smtClean="0">
                <a:effectLst>
                  <a:outerShdw blurRad="38100" dist="38100" dir="2700000" algn="tl">
                    <a:srgbClr val="000000">
                      <a:alpha val="43137"/>
                    </a:srgbClr>
                  </a:outerShdw>
                </a:effectLst>
                <a:latin typeface="Garamond" pitchFamily="18" charset="0"/>
              </a:rPr>
              <a:t>2009 </a:t>
            </a:r>
            <a:r>
              <a:rPr lang="en-AU" b="1" dirty="0">
                <a:effectLst>
                  <a:outerShdw blurRad="38100" dist="38100" dir="2700000" algn="tl">
                    <a:srgbClr val="000000">
                      <a:alpha val="43137"/>
                    </a:srgbClr>
                  </a:outerShdw>
                </a:effectLst>
                <a:latin typeface="Garamond" pitchFamily="18" charset="0"/>
              </a:rPr>
              <a:t>RCA NRM. </a:t>
            </a:r>
            <a:r>
              <a:rPr lang="en-AU" b="1" dirty="0" smtClean="0">
                <a:effectLst>
                  <a:outerShdw blurRad="38100" dist="38100" dir="2700000" algn="tl">
                    <a:srgbClr val="000000">
                      <a:alpha val="43137"/>
                    </a:srgbClr>
                  </a:outerShdw>
                </a:effectLst>
                <a:latin typeface="Garamond" pitchFamily="18" charset="0"/>
              </a:rPr>
              <a:t>11 </a:t>
            </a:r>
            <a:r>
              <a:rPr lang="en-AU" b="1" dirty="0">
                <a:effectLst>
                  <a:outerShdw blurRad="38100" dist="38100" dir="2700000" algn="tl">
                    <a:srgbClr val="000000">
                      <a:alpha val="43137"/>
                    </a:srgbClr>
                  </a:outerShdw>
                </a:effectLst>
                <a:latin typeface="Garamond" pitchFamily="18" charset="0"/>
              </a:rPr>
              <a:t>MSs without continuity. </a:t>
            </a:r>
          </a:p>
        </p:txBody>
      </p:sp>
    </p:spTree>
    <p:extLst>
      <p:ext uri="{BB962C8B-B14F-4D97-AF65-F5344CB8AC3E}">
        <p14:creationId xmlns:p14="http://schemas.microsoft.com/office/powerpoint/2010/main" val="10333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112" y="317800"/>
            <a:ext cx="8229600" cy="1143000"/>
          </a:xfrm>
        </p:spPr>
        <p:txBody>
          <a:bodyPr/>
          <a:lstStyle/>
          <a:p>
            <a:r>
              <a:rPr lang="en-AU" b="1" dirty="0" smtClean="0">
                <a:effectLst>
                  <a:outerShdw blurRad="38100" dist="38100" dir="2700000" algn="tl">
                    <a:srgbClr val="000000">
                      <a:alpha val="43137"/>
                    </a:srgbClr>
                  </a:outerShdw>
                </a:effectLst>
                <a:latin typeface="Garamond" pitchFamily="18" charset="0"/>
              </a:rPr>
              <a:t>Conclusion</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395536" y="1484784"/>
            <a:ext cx="8229600" cy="4525963"/>
          </a:xfrm>
        </p:spPr>
        <p:txBody>
          <a:bodyPr>
            <a:noAutofit/>
          </a:bodyPr>
          <a:lstStyle/>
          <a:p>
            <a:r>
              <a:rPr lang="en-AU" sz="2400" b="1" dirty="0" smtClean="0">
                <a:effectLst>
                  <a:outerShdw blurRad="38100" dist="38100" dir="2700000" algn="tl">
                    <a:srgbClr val="000000">
                      <a:alpha val="43137"/>
                    </a:srgbClr>
                  </a:outerShdw>
                </a:effectLst>
                <a:latin typeface="Garamond" pitchFamily="18" charset="0"/>
              </a:rPr>
              <a:t>Only 7 RCA Member States were able to draw on experience from an individual’s previous participation (35%) in </a:t>
            </a:r>
            <a:r>
              <a:rPr lang="en-AU" sz="2400" b="1" dirty="0">
                <a:effectLst>
                  <a:outerShdw blurRad="38100" dist="38100" dir="2700000" algn="tl">
                    <a:srgbClr val="000000">
                      <a:alpha val="43137"/>
                    </a:srgbClr>
                  </a:outerShdw>
                </a:effectLst>
                <a:latin typeface="Garamond" pitchFamily="18" charset="0"/>
              </a:rPr>
              <a:t>the 2012 NRM.</a:t>
            </a:r>
            <a:endParaRPr lang="en-AU" sz="2400" b="1" dirty="0" smtClean="0">
              <a:effectLst>
                <a:outerShdw blurRad="38100" dist="38100" dir="2700000" algn="tl">
                  <a:srgbClr val="000000">
                    <a:alpha val="43137"/>
                  </a:srgbClr>
                </a:outerShdw>
              </a:effectLst>
              <a:latin typeface="Garamond" pitchFamily="18" charset="0"/>
            </a:endParaRPr>
          </a:p>
          <a:p>
            <a:r>
              <a:rPr lang="en-AU" sz="2400" b="1" dirty="0" smtClean="0">
                <a:effectLst>
                  <a:outerShdw blurRad="38100" dist="38100" dir="2700000" algn="tl">
                    <a:srgbClr val="000000">
                      <a:alpha val="43137"/>
                    </a:srgbClr>
                  </a:outerShdw>
                </a:effectLst>
                <a:latin typeface="Garamond" pitchFamily="18" charset="0"/>
              </a:rPr>
              <a:t>9 RCA Member States did not have delegates with experience of the 2012 NRM and were </a:t>
            </a:r>
            <a:r>
              <a:rPr lang="en-AU" sz="2400" b="1" dirty="0">
                <a:effectLst>
                  <a:outerShdw blurRad="38100" dist="38100" dir="2700000" algn="tl">
                    <a:srgbClr val="000000">
                      <a:alpha val="43137"/>
                    </a:srgbClr>
                  </a:outerShdw>
                </a:effectLst>
                <a:latin typeface="Garamond" pitchFamily="18" charset="0"/>
              </a:rPr>
              <a:t>dependent </a:t>
            </a:r>
            <a:r>
              <a:rPr lang="en-AU" sz="2400" b="1" dirty="0" smtClean="0">
                <a:effectLst>
                  <a:outerShdw blurRad="38100" dist="38100" dir="2700000" algn="tl">
                    <a:srgbClr val="000000">
                      <a:alpha val="43137"/>
                    </a:srgbClr>
                  </a:outerShdw>
                </a:effectLst>
                <a:latin typeface="Garamond" pitchFamily="18" charset="0"/>
              </a:rPr>
              <a:t>on feedback from previous national participants and the information provided in the distributed background documentation.</a:t>
            </a:r>
          </a:p>
          <a:p>
            <a:r>
              <a:rPr lang="en-AU" sz="2400" b="1" dirty="0" smtClean="0">
                <a:effectLst>
                  <a:outerShdw blurRad="38100" dist="38100" dir="2700000" algn="tl">
                    <a:srgbClr val="000000">
                      <a:alpha val="43137"/>
                    </a:srgbClr>
                  </a:outerShdw>
                </a:effectLst>
                <a:latin typeface="Garamond" pitchFamily="18" charset="0"/>
              </a:rPr>
              <a:t>Participation </a:t>
            </a:r>
            <a:r>
              <a:rPr lang="en-AU" sz="2400" b="1" dirty="0">
                <a:effectLst>
                  <a:outerShdw blurRad="38100" dist="38100" dir="2700000" algn="tl">
                    <a:srgbClr val="000000">
                      <a:alpha val="43137"/>
                    </a:srgbClr>
                  </a:outerShdw>
                </a:effectLst>
                <a:latin typeface="Garamond" pitchFamily="18" charset="0"/>
              </a:rPr>
              <a:t>of </a:t>
            </a:r>
            <a:r>
              <a:rPr lang="en-AU" sz="2400" b="1" dirty="0" smtClean="0">
                <a:effectLst>
                  <a:outerShdw blurRad="38100" dist="38100" dir="2700000" algn="tl">
                    <a:srgbClr val="000000">
                      <a:alpha val="43137"/>
                    </a:srgbClr>
                  </a:outerShdw>
                </a:effectLst>
                <a:latin typeface="Garamond" pitchFamily="18" charset="0"/>
              </a:rPr>
              <a:t>individual from </a:t>
            </a:r>
            <a:r>
              <a:rPr lang="en-AU" sz="2400" b="1" dirty="0">
                <a:effectLst>
                  <a:outerShdw blurRad="38100" dist="38100" dir="2700000" algn="tl">
                    <a:srgbClr val="000000">
                      <a:alpha val="43137"/>
                    </a:srgbClr>
                  </a:outerShdw>
                </a:effectLst>
                <a:latin typeface="Garamond" pitchFamily="18" charset="0"/>
              </a:rPr>
              <a:t>Member States </a:t>
            </a:r>
            <a:r>
              <a:rPr lang="en-AU" sz="2400" b="1" dirty="0" smtClean="0">
                <a:effectLst>
                  <a:outerShdw blurRad="38100" dist="38100" dir="2700000" algn="tl">
                    <a:srgbClr val="000000">
                      <a:alpha val="43137"/>
                    </a:srgbClr>
                  </a:outerShdw>
                </a:effectLst>
                <a:latin typeface="Garamond" pitchFamily="18" charset="0"/>
              </a:rPr>
              <a:t>in </a:t>
            </a:r>
            <a:r>
              <a:rPr lang="en-AU" sz="2400" b="1" dirty="0">
                <a:effectLst>
                  <a:outerShdw blurRad="38100" dist="38100" dir="2700000" algn="tl">
                    <a:srgbClr val="000000">
                      <a:alpha val="43137"/>
                    </a:srgbClr>
                  </a:outerShdw>
                </a:effectLst>
                <a:latin typeface="Garamond" pitchFamily="18" charset="0"/>
              </a:rPr>
              <a:t>NRMs before 2012 </a:t>
            </a:r>
            <a:r>
              <a:rPr lang="en-AU" sz="2400" b="1" dirty="0" smtClean="0">
                <a:effectLst>
                  <a:outerShdw blurRad="38100" dist="38100" dir="2700000" algn="tl">
                    <a:srgbClr val="000000">
                      <a:alpha val="43137"/>
                    </a:srgbClr>
                  </a:outerShdw>
                </a:effectLst>
                <a:latin typeface="Garamond" pitchFamily="18" charset="0"/>
              </a:rPr>
              <a:t>steadily decreases with time. Only 8 individuals from 5 Member States had continuity of participation over the 5 years extending back to the 2009 NRM. </a:t>
            </a:r>
            <a:endParaRPr lang="en-AU" sz="2400"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136062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792088"/>
          </a:xfrm>
        </p:spPr>
        <p:txBody>
          <a:bodyPr/>
          <a:lstStyle/>
          <a:p>
            <a:r>
              <a:rPr lang="en-AU" b="1" dirty="0" smtClean="0">
                <a:effectLst>
                  <a:outerShdw blurRad="38100" dist="38100" dir="2700000" algn="tl">
                    <a:srgbClr val="000000">
                      <a:alpha val="43137"/>
                    </a:srgbClr>
                  </a:outerShdw>
                </a:effectLst>
                <a:latin typeface="Garamond" pitchFamily="18" charset="0"/>
              </a:rPr>
              <a:t>Overall Conclusions</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323528" y="1412776"/>
            <a:ext cx="8229600" cy="5112568"/>
          </a:xfrm>
        </p:spPr>
        <p:txBody>
          <a:bodyPr>
            <a:normAutofit fontScale="85000" lnSpcReduction="20000"/>
          </a:bodyPr>
          <a:lstStyle/>
          <a:p>
            <a:r>
              <a:rPr lang="en-AU" sz="3300" b="1" dirty="0" smtClean="0">
                <a:effectLst>
                  <a:outerShdw blurRad="38100" dist="38100" dir="2700000" algn="tl">
                    <a:srgbClr val="000000">
                      <a:alpha val="43137"/>
                    </a:srgbClr>
                  </a:outerShdw>
                </a:effectLst>
                <a:latin typeface="Garamond" pitchFamily="18" charset="0"/>
              </a:rPr>
              <a:t>The information exchange environment in RCA has become less efficient because of the slow adoption by the RCA of current communications technologies, practices and techniques.</a:t>
            </a:r>
            <a:endParaRPr lang="en-AU" sz="3300" b="1" dirty="0">
              <a:effectLst>
                <a:outerShdw blurRad="38100" dist="38100" dir="2700000" algn="tl">
                  <a:srgbClr val="000000">
                    <a:alpha val="43137"/>
                  </a:srgbClr>
                </a:outerShdw>
              </a:effectLst>
              <a:latin typeface="Garamond" pitchFamily="18" charset="0"/>
            </a:endParaRPr>
          </a:p>
          <a:p>
            <a:r>
              <a:rPr lang="en-AU" sz="3300" b="1" dirty="0" smtClean="0">
                <a:effectLst>
                  <a:outerShdw blurRad="38100" dist="38100" dir="2700000" algn="tl">
                    <a:srgbClr val="000000">
                      <a:alpha val="43137"/>
                    </a:srgbClr>
                  </a:outerShdw>
                </a:effectLst>
                <a:latin typeface="Garamond" pitchFamily="18" charset="0"/>
              </a:rPr>
              <a:t>Most information exchange is through information imbedded in RCA reports and documents, which require detailed analysis to extract it and place it in context.  </a:t>
            </a:r>
          </a:p>
          <a:p>
            <a:r>
              <a:rPr lang="en-AU" sz="3300" b="1" dirty="0">
                <a:effectLst>
                  <a:outerShdw blurRad="38100" dist="38100" dir="2700000" algn="tl">
                    <a:srgbClr val="000000">
                      <a:alpha val="43137"/>
                    </a:srgbClr>
                  </a:outerShdw>
                </a:effectLst>
                <a:latin typeface="Garamond" pitchFamily="18" charset="0"/>
              </a:rPr>
              <a:t>There is little information open to all RCA Member States on historic RCA data and data trends.  </a:t>
            </a:r>
          </a:p>
          <a:p>
            <a:r>
              <a:rPr lang="en-AU" sz="3300" b="1" dirty="0" smtClean="0">
                <a:effectLst>
                  <a:outerShdw blurRad="38100" dist="38100" dir="2700000" algn="tl">
                    <a:srgbClr val="000000">
                      <a:alpha val="43137"/>
                    </a:srgbClr>
                  </a:outerShdw>
                </a:effectLst>
                <a:latin typeface="Garamond" pitchFamily="18" charset="0"/>
              </a:rPr>
              <a:t>Member </a:t>
            </a:r>
            <a:r>
              <a:rPr lang="en-AU" sz="3300" b="1" dirty="0">
                <a:effectLst>
                  <a:outerShdw blurRad="38100" dist="38100" dir="2700000" algn="tl">
                    <a:srgbClr val="000000">
                      <a:alpha val="43137"/>
                    </a:srgbClr>
                  </a:outerShdw>
                </a:effectLst>
                <a:latin typeface="Garamond" pitchFamily="18" charset="0"/>
              </a:rPr>
              <a:t>States are currently responsible for creating their own data bases. </a:t>
            </a:r>
            <a:endParaRPr lang="en-AU" sz="3300" b="1" dirty="0" smtClean="0">
              <a:effectLst>
                <a:outerShdw blurRad="38100" dist="38100" dir="2700000" algn="tl">
                  <a:srgbClr val="000000">
                    <a:alpha val="43137"/>
                  </a:srgbClr>
                </a:outerShdw>
              </a:effectLst>
              <a:latin typeface="Garamond" pitchFamily="18" charset="0"/>
            </a:endParaRPr>
          </a:p>
          <a:p>
            <a:pPr marL="0" indent="0">
              <a:buNone/>
            </a:pP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37178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792088"/>
          </a:xfrm>
        </p:spPr>
        <p:txBody>
          <a:bodyPr/>
          <a:lstStyle/>
          <a:p>
            <a:r>
              <a:rPr lang="en-AU" b="1" dirty="0" smtClean="0">
                <a:effectLst>
                  <a:outerShdw blurRad="38100" dist="38100" dir="2700000" algn="tl">
                    <a:srgbClr val="000000">
                      <a:alpha val="43137"/>
                    </a:srgbClr>
                  </a:outerShdw>
                </a:effectLst>
                <a:latin typeface="Garamond" pitchFamily="18" charset="0"/>
              </a:rPr>
              <a:t>Overall Conclusions (cont.)</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323528" y="1412776"/>
            <a:ext cx="8229600" cy="4896544"/>
          </a:xfrm>
        </p:spPr>
        <p:txBody>
          <a:bodyPr>
            <a:normAutofit fontScale="70000" lnSpcReduction="20000"/>
          </a:bodyPr>
          <a:lstStyle/>
          <a:p>
            <a:r>
              <a:rPr lang="en-AU" sz="4000" b="1" dirty="0" smtClean="0">
                <a:effectLst>
                  <a:outerShdw blurRad="38100" dist="38100" dir="2700000" algn="tl">
                    <a:srgbClr val="000000">
                      <a:alpha val="43137"/>
                    </a:srgbClr>
                  </a:outerShdw>
                </a:effectLst>
                <a:latin typeface="Garamond" pitchFamily="18" charset="0"/>
              </a:rPr>
              <a:t>Upgrading communications and </a:t>
            </a:r>
            <a:r>
              <a:rPr lang="en-AU" sz="4000" b="1" dirty="0">
                <a:effectLst>
                  <a:outerShdw blurRad="38100" dist="38100" dir="2700000" algn="tl">
                    <a:srgbClr val="000000">
                      <a:alpha val="43137"/>
                    </a:srgbClr>
                  </a:outerShdw>
                </a:effectLst>
                <a:latin typeface="Garamond" pitchFamily="18" charset="0"/>
              </a:rPr>
              <a:t>information </a:t>
            </a:r>
            <a:r>
              <a:rPr lang="en-AU" sz="4000" b="1" dirty="0" smtClean="0">
                <a:effectLst>
                  <a:outerShdw blurRad="38100" dist="38100" dir="2700000" algn="tl">
                    <a:srgbClr val="000000">
                      <a:alpha val="43137"/>
                    </a:srgbClr>
                  </a:outerShdw>
                </a:effectLst>
                <a:latin typeface="Garamond" pitchFamily="18" charset="0"/>
              </a:rPr>
              <a:t>exchange could </a:t>
            </a:r>
            <a:r>
              <a:rPr lang="en-AU" sz="4000" b="1" dirty="0">
                <a:effectLst>
                  <a:outerShdw blurRad="38100" dist="38100" dir="2700000" algn="tl">
                    <a:srgbClr val="000000">
                      <a:alpha val="43137"/>
                    </a:srgbClr>
                  </a:outerShdw>
                </a:effectLst>
                <a:latin typeface="Garamond" pitchFamily="18" charset="0"/>
              </a:rPr>
              <a:t>provide significant benefits to all RCA Member States and greatly assist Member States in decision-making and the management and progression of the RCA programme.  </a:t>
            </a:r>
          </a:p>
          <a:p>
            <a:r>
              <a:rPr lang="en-AU" sz="4000" b="1" dirty="0" smtClean="0">
                <a:effectLst>
                  <a:outerShdw blurRad="38100" dist="38100" dir="2700000" algn="tl">
                    <a:srgbClr val="000000">
                      <a:alpha val="43137"/>
                    </a:srgbClr>
                  </a:outerShdw>
                </a:effectLst>
                <a:latin typeface="Garamond" pitchFamily="18" charset="0"/>
              </a:rPr>
              <a:t>As illustrated by the data on participation in the 2013 RCA NRM, there is significant turnover in national participation and representation, which places enormous importance on information exchange at the national level to achieve continuity.  This could be alleviated through the establishment of databases accessible to all RCA Member States. </a:t>
            </a:r>
          </a:p>
          <a:p>
            <a:pPr marL="0" indent="0">
              <a:buNone/>
            </a:pP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46909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1143000"/>
          </a:xfrm>
        </p:spPr>
        <p:txBody>
          <a:bodyPr/>
          <a:lstStyle/>
          <a:p>
            <a:r>
              <a:rPr lang="en-AU" b="1" dirty="0" smtClean="0">
                <a:effectLst>
                  <a:outerShdw blurRad="38100" dist="38100" dir="2700000" algn="tl">
                    <a:srgbClr val="000000">
                      <a:alpha val="43137"/>
                    </a:srgbClr>
                  </a:outerShdw>
                </a:effectLst>
                <a:latin typeface="Garamond" pitchFamily="18" charset="0"/>
              </a:rPr>
              <a:t>Thank You!</a:t>
            </a:r>
            <a:endParaRPr lang="en-AU"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323528" y="3933056"/>
            <a:ext cx="8229600" cy="820688"/>
          </a:xfrm>
        </p:spPr>
        <p:txBody>
          <a:bodyPr/>
          <a:lstStyle/>
          <a:p>
            <a:pPr marL="0" indent="0" algn="ctr">
              <a:buNone/>
            </a:pPr>
            <a:r>
              <a:rPr lang="en-AU" b="1" dirty="0" smtClean="0">
                <a:effectLst>
                  <a:outerShdw blurRad="38100" dist="38100" dir="2700000" algn="tl">
                    <a:srgbClr val="000000">
                      <a:alpha val="43137"/>
                    </a:srgbClr>
                  </a:outerShdw>
                </a:effectLst>
                <a:latin typeface="Garamond" pitchFamily="18" charset="0"/>
              </a:rPr>
              <a:t>Any Questions?</a:t>
            </a:r>
            <a:endParaRPr lang="en-AU" b="1" dirty="0">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71622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1905</TotalTime>
  <Words>2188</Words>
  <Application>Microsoft Office PowerPoint</Application>
  <PresentationFormat>화면 슬라이드 쇼(4:3)</PresentationFormat>
  <Paragraphs>270</Paragraphs>
  <Slides>37</Slides>
  <Notes>0</Notes>
  <HiddenSlides>0</HiddenSlides>
  <MMClips>0</MMClips>
  <ScaleCrop>false</ScaleCrop>
  <HeadingPairs>
    <vt:vector size="4" baseType="variant">
      <vt:variant>
        <vt:lpstr>테마</vt:lpstr>
      </vt:variant>
      <vt:variant>
        <vt:i4>1</vt:i4>
      </vt:variant>
      <vt:variant>
        <vt:lpstr>슬라이드 제목</vt:lpstr>
      </vt:variant>
      <vt:variant>
        <vt:i4>37</vt:i4>
      </vt:variant>
    </vt:vector>
  </HeadingPairs>
  <TitlesOfParts>
    <vt:vector size="38" baseType="lpstr">
      <vt:lpstr>Office Theme</vt:lpstr>
      <vt:lpstr>COMMUNICATIONS AND INFORMATION EXCHANGE </vt:lpstr>
      <vt:lpstr>Motivations for Change</vt:lpstr>
      <vt:lpstr>Communication &amp; Information Exchange</vt:lpstr>
      <vt:lpstr>Basic Definition </vt:lpstr>
      <vt:lpstr>TYPES OF COMMUNICATION</vt:lpstr>
      <vt:lpstr>One Way / Linear Model TV, Radio, Newspapers, Reports  </vt:lpstr>
      <vt:lpstr>Two Way / Interactive</vt:lpstr>
      <vt:lpstr>Transactional Communications Model</vt:lpstr>
      <vt:lpstr>Examples of these Types of Communication in the RCA Context. </vt:lpstr>
      <vt:lpstr>Comments on Communications</vt:lpstr>
      <vt:lpstr>Key Players involved in RCA Communications </vt:lpstr>
      <vt:lpstr>Major Items Communicated for the RCA Programme</vt:lpstr>
      <vt:lpstr>Comments on RCA Documents</vt:lpstr>
      <vt:lpstr>Decision-Making in the RCA </vt:lpstr>
      <vt:lpstr> Identification of Potential Areas for Improvements in Communications and Information  Exchange</vt:lpstr>
      <vt:lpstr>RCA Annual Report </vt:lpstr>
      <vt:lpstr>Comments on the Current Annual Report Template</vt:lpstr>
      <vt:lpstr>Improving Decision-making and Programme Performance through enhanced Information Presentation  </vt:lpstr>
      <vt:lpstr>Suggestions for Improvement </vt:lpstr>
      <vt:lpstr>Benefits to Member States </vt:lpstr>
      <vt:lpstr>Example for Possible Incorporation in an RCA Database</vt:lpstr>
      <vt:lpstr>Example for Possible Incorporation in an RCA Database</vt:lpstr>
      <vt:lpstr>Example for Possible Incorporation in an RCA Database</vt:lpstr>
      <vt:lpstr> Identification of Potential Areas for Improvements in Communications and Information  Exchange</vt:lpstr>
      <vt:lpstr>RCA Reports of NRM &amp; GCM </vt:lpstr>
      <vt:lpstr>Communications and related Information Exchange  </vt:lpstr>
      <vt:lpstr>PowerPoint 프레젠테이션</vt:lpstr>
      <vt:lpstr>Review of the Process  </vt:lpstr>
      <vt:lpstr>Main Observations  </vt:lpstr>
      <vt:lpstr>Suggestions for Improvement </vt:lpstr>
      <vt:lpstr>Benefits to Member States </vt:lpstr>
      <vt:lpstr>Is continuity of participation by delegates from Member States in RCA Decision-making Meetings a Potential Issue?</vt:lpstr>
      <vt:lpstr>Profile of Participants attending the 35th RCA NRM in 2013</vt:lpstr>
      <vt:lpstr>Conclusion</vt:lpstr>
      <vt:lpstr>Overall Conclusions</vt:lpstr>
      <vt:lpstr>Overall Conclusions (cont.)</vt:lpstr>
      <vt:lpstr>Thank You!</vt:lpstr>
    </vt:vector>
  </TitlesOfParts>
  <Company>ANSTO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Is RCA Communicating effectively?</dc:title>
  <dc:creator>EASEY, John</dc:creator>
  <cp:lastModifiedBy>jjin</cp:lastModifiedBy>
  <cp:revision>170</cp:revision>
  <cp:lastPrinted>2013-08-02T03:25:17Z</cp:lastPrinted>
  <dcterms:created xsi:type="dcterms:W3CDTF">2013-06-06T01:44:03Z</dcterms:created>
  <dcterms:modified xsi:type="dcterms:W3CDTF">2013-09-05T08:10:45Z</dcterms:modified>
</cp:coreProperties>
</file>