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4" r:id="rId2"/>
    <p:sldId id="285" r:id="rId3"/>
    <p:sldId id="273" r:id="rId4"/>
    <p:sldId id="277" r:id="rId5"/>
    <p:sldId id="278" r:id="rId6"/>
    <p:sldId id="279" r:id="rId7"/>
    <p:sldId id="280" r:id="rId8"/>
    <p:sldId id="283" r:id="rId9"/>
    <p:sldId id="274" r:id="rId10"/>
  </p:sldIdLst>
  <p:sldSz cx="9144000" cy="6858000" type="screen4x3"/>
  <p:notesSz cx="6858000" cy="9144000"/>
  <p:embeddedFontLst>
    <p:embeddedFont>
      <p:font typeface="Dinbol" pitchFamily="2" charset="0"/>
      <p:regular r:id="rId13"/>
    </p:embeddedFont>
    <p:embeddedFont>
      <p:font typeface="HY견고딕" pitchFamily="18" charset="-127"/>
      <p:regular r:id="rId14"/>
    </p:embeddedFont>
    <p:embeddedFont>
      <p:font typeface="맑은 고딕" pitchFamily="50" charset="-127"/>
      <p:regular r:id="rId15"/>
      <p:bold r:id="rId16"/>
    </p:embeddedFont>
  </p:embeddedFontLst>
  <p:custShowLst>
    <p:custShow name="재구성한 쇼 1" id="0">
      <p:sldLst>
        <p:sld r:id="rId4"/>
        <p:sld r:id="rId5"/>
        <p:sld r:id="rId6"/>
        <p:sld r:id="rId7"/>
        <p:sld r:id="rId8"/>
        <p:sld r:id="rId10"/>
      </p:sldLst>
    </p:custShow>
  </p:custShow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custShow id="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9B5"/>
    <a:srgbClr val="3070BE"/>
    <a:srgbClr val="3176C9"/>
    <a:srgbClr val="2EC01A"/>
    <a:srgbClr val="67D749"/>
    <a:srgbClr val="40A927"/>
    <a:srgbClr val="58BA16"/>
    <a:srgbClr val="0762E9"/>
    <a:srgbClr val="034D8B"/>
    <a:srgbClr val="077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5" autoAdjust="0"/>
  </p:normalViewPr>
  <p:slideViewPr>
    <p:cSldViewPr showGuides="1">
      <p:cViewPr>
        <p:scale>
          <a:sx n="105" d="100"/>
          <a:sy n="105" d="100"/>
        </p:scale>
        <p:origin x="-61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4E7F9-7C2B-47B1-8C05-8F2D5C7EB19F}" type="datetimeFigureOut">
              <a:rPr lang="en-AU" smtClean="0"/>
              <a:pPr/>
              <a:t>5/09/2013</a:t>
            </a:fld>
            <a:endParaRPr lang="en-AU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D4218-275A-4723-8681-4EAA2562E90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231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4BC04-96FF-48BB-9075-38DEA6B04781}" type="datetimeFigureOut">
              <a:rPr lang="en-AU" smtClean="0"/>
              <a:pPr/>
              <a:t>5/09/2013</a:t>
            </a:fld>
            <a:endParaRPr lang="en-AU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AU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6C590-885D-44D8-A08D-B98703917C8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91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01_진행프로젝트(시우컴퍼니)\011_2013.02.18_RCA사무국_파워포인트 템플릿 제작\0530_도시뺀시안\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Flapino\Desktop\2013.02.18_RCA사무국_파워포인트 템플릿 제작\logo\logo_tex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88067"/>
            <a:ext cx="631080" cy="7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91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:\01_진행프로젝트(시우컴퍼니)\011_2013.02.18_RCA사무국_파워포인트 템플릿 제작\2013.02.21_RCA사무국 템플릿 시안_0344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 userDrawn="1"/>
        </p:nvSpPr>
        <p:spPr>
          <a:xfrm>
            <a:off x="450652" y="1262484"/>
            <a:ext cx="280831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4800" spc="-150" dirty="0" smtClean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  <a:latin typeface="Dinbol" pitchFamily="2" charset="0"/>
              </a:rPr>
              <a:t>Contents</a:t>
            </a:r>
            <a:endParaRPr lang="en-US" altLang="ko-KR" sz="4800" spc="-150" dirty="0">
              <a:gradFill>
                <a:gsLst>
                  <a:gs pos="0">
                    <a:schemeClr val="tx2">
                      <a:lumMod val="75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0"/>
              </a:gradFill>
              <a:effectLst>
                <a:outerShdw blurRad="50800" dist="25400" dir="2700000" algn="tl" rotWithShape="0">
                  <a:prstClr val="black">
                    <a:alpha val="34000"/>
                  </a:prstClr>
                </a:outerShdw>
              </a:effectLst>
              <a:latin typeface="Dinbol" pitchFamily="2" charset="0"/>
            </a:endParaRPr>
          </a:p>
        </p:txBody>
      </p:sp>
      <p:pic>
        <p:nvPicPr>
          <p:cNvPr id="9" name="Picture 3" descr="C:\Users\Flapino\Desktop\2013.02.18_RCA사무국_파워포인트 템플릿 제작\logo\logo_tex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955654"/>
            <a:ext cx="504056" cy="59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76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K:\01_진행프로젝트(시우컴퍼니)\011_2013.02.18_RCA사무국_파워포인트 템플릿 제작\2013.02.21_RCA사무국 템플릿 시안_0366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Flapino\Desktop\2013.02.18_RCA사무국_파워포인트 템플릿 제작\logo\logo_tex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622" y="279698"/>
            <a:ext cx="504056" cy="59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88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01_진행프로젝트(시우컴퍼니)\011_2013.02.18_RCA사무국_파워포인트 템플릿 제작\0530_도시뺀시안\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23E50-FBA7-448C-B27C-E83677E8BB6C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624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01_진행프로젝트(시우컴퍼니)\011_2013.02.18_RCA사무국_파워포인트 템플릿 제작\0530_도시뺀시안\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15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23E50-FBA7-448C-B27C-E83677E8BB6C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024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7584" y="1634024"/>
            <a:ext cx="7992888" cy="1708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/>
          <a:p>
            <a:pPr algn="r" hangingPunct="0"/>
            <a:r>
              <a:rPr lang="en-GB" altLang="ko-KR" sz="3500" spc="-150" dirty="0" smtClean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  <a:latin typeface="Dinbol" pitchFamily="2" charset="0"/>
              </a:rPr>
              <a:t>Establishment of ICT Infrastructure of the Member States </a:t>
            </a:r>
            <a:endParaRPr lang="ko-KR" altLang="ko-KR" sz="3500" spc="-150" dirty="0" smtClean="0">
              <a:gradFill>
                <a:gsLst>
                  <a:gs pos="0">
                    <a:schemeClr val="tx2">
                      <a:lumMod val="75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0"/>
              </a:gradFill>
              <a:effectLst>
                <a:outerShdw blurRad="50800" dist="25400" dir="2700000" algn="tl" rotWithShape="0">
                  <a:prstClr val="black">
                    <a:alpha val="34000"/>
                  </a:prstClr>
                </a:outerShdw>
              </a:effectLst>
              <a:latin typeface="Dinbol" pitchFamily="2" charset="0"/>
            </a:endParaRPr>
          </a:p>
          <a:p>
            <a:pPr algn="r" hangingPunct="0"/>
            <a:r>
              <a:rPr lang="en-GB" altLang="ko-KR" sz="3500" spc="-150" dirty="0" smtClean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  <a:latin typeface="Dinbol" pitchFamily="2" charset="0"/>
              </a:rPr>
              <a:t>by Providing ICT Equipment</a:t>
            </a:r>
            <a:endParaRPr lang="ko-KR" altLang="ko-KR" sz="3500" spc="-150" dirty="0" smtClean="0">
              <a:gradFill>
                <a:gsLst>
                  <a:gs pos="0">
                    <a:schemeClr val="tx2">
                      <a:lumMod val="75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0"/>
              </a:gradFill>
              <a:effectLst>
                <a:outerShdw blurRad="50800" dist="25400" dir="2700000" algn="tl" rotWithShape="0">
                  <a:prstClr val="black">
                    <a:alpha val="34000"/>
                  </a:prstClr>
                </a:outerShdw>
              </a:effectLst>
              <a:latin typeface="Dinbol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5936" y="4365104"/>
            <a:ext cx="489654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algn="r" fontAlgn="base" latinLnBrk="0"/>
            <a:r>
              <a:rPr lang="en-US" altLang="ko-KR" sz="2400" spc="-150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rPr>
              <a:t>Soo Youn Hwang</a:t>
            </a:r>
          </a:p>
          <a:p>
            <a:pPr algn="r" fontAlgn="base" latinLnBrk="0"/>
            <a:r>
              <a:rPr lang="en-US" altLang="ko-KR" sz="2400" spc="-150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rPr>
              <a:t>Project Officer, Programme Division</a:t>
            </a:r>
          </a:p>
          <a:p>
            <a:pPr algn="r" fontAlgn="base" latinLnBrk="0"/>
            <a:r>
              <a:rPr lang="en-US" altLang="ko-KR" sz="2400" spc="-150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rPr>
              <a:t>RCARO </a:t>
            </a:r>
            <a:endParaRPr lang="en-US" altLang="ko-KR" sz="2400" spc="-150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99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76200" dist="38100" dir="2700000" algn="tl" rotWithShape="0">
                  <a:prstClr val="black">
                    <a:alpha val="17000"/>
                  </a:prstClr>
                </a:outerShdw>
              </a:effectLst>
              <a:latin typeface="Dinbo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40"/>
          <p:cNvGrpSpPr/>
          <p:nvPr/>
        </p:nvGrpSpPr>
        <p:grpSpPr>
          <a:xfrm>
            <a:off x="3635896" y="2722520"/>
            <a:ext cx="4896544" cy="706480"/>
            <a:chOff x="3563888" y="2708920"/>
            <a:chExt cx="4900696" cy="706480"/>
          </a:xfrm>
        </p:grpSpPr>
        <p:pic>
          <p:nvPicPr>
            <p:cNvPr id="2" name="Picture 3" descr="K:\01_진행프로젝트(시우컴퍼니)\011_2013.02.18_RCA사무국_파워포인트 템플릿 제작\이미지\33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2708920"/>
              <a:ext cx="4900696" cy="70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직사각형 36"/>
            <p:cNvSpPr/>
            <p:nvPr/>
          </p:nvSpPr>
          <p:spPr>
            <a:xfrm>
              <a:off x="4283968" y="2852936"/>
              <a:ext cx="416593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9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Background</a:t>
              </a:r>
              <a:endParaRPr lang="en-US" altLang="ko-KR" sz="2400" spc="-15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635896" y="2852936"/>
              <a:ext cx="506313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99000">
                        <a:schemeClr val="bg1"/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01</a:t>
              </a:r>
              <a:endParaRPr lang="en-US" altLang="ko-KR" sz="2400" spc="-15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99000">
                      <a:schemeClr val="bg1"/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</p:grpSp>
      <p:grpSp>
        <p:nvGrpSpPr>
          <p:cNvPr id="4" name="그룹 12"/>
          <p:cNvGrpSpPr/>
          <p:nvPr/>
        </p:nvGrpSpPr>
        <p:grpSpPr>
          <a:xfrm>
            <a:off x="3635896" y="3645024"/>
            <a:ext cx="4900695" cy="706480"/>
            <a:chOff x="3414177" y="3732453"/>
            <a:chExt cx="5249801" cy="756807"/>
          </a:xfrm>
        </p:grpSpPr>
        <p:pic>
          <p:nvPicPr>
            <p:cNvPr id="62" name="Picture 3" descr="K:\01_진행프로젝트(시우컴퍼니)\011_2013.02.18_RCA사무국_파워포인트 템플릿 제작\이미지\33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4177" y="3732453"/>
              <a:ext cx="5249801" cy="75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직사각형 62"/>
            <p:cNvSpPr/>
            <p:nvPr/>
          </p:nvSpPr>
          <p:spPr>
            <a:xfrm>
              <a:off x="4176204" y="3850908"/>
              <a:ext cx="4462695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9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Status of Member States</a:t>
              </a:r>
              <a:endParaRPr lang="en-US" altLang="ko-KR" sz="2400" spc="-15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478765" y="3907410"/>
              <a:ext cx="542381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99000">
                        <a:schemeClr val="bg1"/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02</a:t>
              </a:r>
              <a:endParaRPr lang="en-US" altLang="ko-KR" sz="2400" spc="-15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99000">
                      <a:schemeClr val="bg1"/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</p:grpSp>
      <p:grpSp>
        <p:nvGrpSpPr>
          <p:cNvPr id="5" name="그룹 77"/>
          <p:cNvGrpSpPr/>
          <p:nvPr/>
        </p:nvGrpSpPr>
        <p:grpSpPr>
          <a:xfrm>
            <a:off x="3631745" y="4509120"/>
            <a:ext cx="4904844" cy="1642584"/>
            <a:chOff x="3409732" y="3707008"/>
            <a:chExt cx="5254247" cy="1759595"/>
          </a:xfrm>
        </p:grpSpPr>
        <p:pic>
          <p:nvPicPr>
            <p:cNvPr id="79" name="Picture 3" descr="K:\01_진행프로젝트(시우컴퍼니)\011_2013.02.18_RCA사무국_파워포인트 템플릿 제작\이미지\33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4178" y="3707008"/>
              <a:ext cx="5249801" cy="75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직사각형 79"/>
            <p:cNvSpPr/>
            <p:nvPr/>
          </p:nvSpPr>
          <p:spPr>
            <a:xfrm>
              <a:off x="4176204" y="3850908"/>
              <a:ext cx="4462695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9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Objectives &amp; Process</a:t>
              </a:r>
              <a:endParaRPr lang="en-US" altLang="ko-KR" sz="2400" spc="-15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8766" y="3907410"/>
              <a:ext cx="542381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99000">
                        <a:schemeClr val="bg1"/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03</a:t>
              </a:r>
              <a:endParaRPr lang="en-US" altLang="ko-KR" sz="2400" spc="-15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99000">
                      <a:schemeClr val="bg1"/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  <p:pic>
          <p:nvPicPr>
            <p:cNvPr id="38" name="Picture 3" descr="K:\01_진행프로젝트(시우컴퍼니)\011_2013.02.18_RCA사무국_파워포인트 템플릿 제작\이미지\33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9732" y="4709796"/>
              <a:ext cx="5249802" cy="75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직사각형 38"/>
            <p:cNvSpPr/>
            <p:nvPr/>
          </p:nvSpPr>
          <p:spPr>
            <a:xfrm>
              <a:off x="3491316" y="4864071"/>
              <a:ext cx="542381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99000">
                        <a:schemeClr val="bg1"/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04</a:t>
              </a:r>
              <a:endParaRPr lang="en-US" altLang="ko-KR" sz="2400" spc="-15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99000">
                      <a:schemeClr val="bg1"/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185553" y="4864071"/>
              <a:ext cx="4462695" cy="4945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fontAlgn="base" latinLnBrk="0"/>
              <a:r>
                <a:rPr lang="en-US" altLang="ko-KR" sz="2400" spc="-150" dirty="0" smtClean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99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  <a:effectLst>
                    <a:outerShdw blurRad="76200" dist="38100" dir="2700000" algn="tl" rotWithShape="0">
                      <a:prstClr val="black">
                        <a:alpha val="17000"/>
                      </a:prstClr>
                    </a:outerShdw>
                  </a:effectLst>
                  <a:latin typeface="Dinbol" pitchFamily="2" charset="0"/>
                </a:rPr>
                <a:t>Discussion</a:t>
              </a:r>
              <a:endParaRPr lang="en-US" altLang="ko-KR" sz="2400" spc="-15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99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06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1. Background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55576" y="1340768"/>
            <a:ext cx="7704856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271463" lvl="0" indent="-271463" fontAlgn="base" latinLnBrk="0">
              <a:buFont typeface="Wingdings" pitchFamily="2" charset="2"/>
              <a:buChar char="l"/>
            </a:pPr>
            <a:r>
              <a:rPr lang="en-US" altLang="ko-KR" sz="2400" dirty="0" smtClean="0"/>
              <a:t>The communication and information flow amongst        the RCA community should be kept facilitated and </a:t>
            </a:r>
            <a:r>
              <a:rPr lang="en-AU" altLang="ko-KR" sz="2400" dirty="0" smtClean="0"/>
              <a:t>vitalised</a:t>
            </a:r>
            <a:r>
              <a:rPr lang="en-US" altLang="ko-KR" sz="2400" dirty="0" smtClean="0"/>
              <a:t> </a:t>
            </a:r>
          </a:p>
          <a:p>
            <a:pPr marL="271463" lvl="0" indent="-271463" fontAlgn="base" latinLnBrk="0"/>
            <a:endParaRPr lang="en-US" altLang="ko-KR" sz="2400" dirty="0" smtClean="0"/>
          </a:p>
          <a:p>
            <a:pPr marL="271463" lvl="0" indent="-271463" fontAlgn="base" latinLnBrk="0">
              <a:buFont typeface="Wingdings" pitchFamily="2" charset="2"/>
              <a:buChar char="l"/>
            </a:pPr>
            <a:r>
              <a:rPr lang="en-US" altLang="ko-KR" sz="2400" dirty="0" smtClean="0"/>
              <a:t>As yet, some MSs have limited communication infrastructures such as computer availability for an exclusive use for RCA matters   </a:t>
            </a:r>
          </a:p>
          <a:p>
            <a:pPr lvl="0" fontAlgn="base" latinLnBrk="0"/>
            <a:endParaRPr lang="en-US" altLang="ko-KR" sz="2400" dirty="0" smtClean="0"/>
          </a:p>
          <a:p>
            <a:pPr lvl="0" fontAlgn="base" latinLnBrk="0"/>
            <a:endParaRPr lang="en-US" altLang="ko-KR" sz="2400" dirty="0" smtClean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2. Status of Member States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55576" y="1340768"/>
            <a:ext cx="7704856" cy="51398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271463" lvl="0" indent="-271463" fontAlgn="base" latinLnBrk="0">
              <a:buFont typeface="Wingdings" pitchFamily="2" charset="2"/>
              <a:buChar char="l"/>
            </a:pPr>
            <a:r>
              <a:rPr lang="en-US" altLang="ko-KR" sz="2400" b="1" dirty="0" smtClean="0"/>
              <a:t>RCARO’s previous Support of Communication Infrastructure for MSs</a:t>
            </a:r>
          </a:p>
          <a:p>
            <a:pPr marL="271463" lvl="0" indent="-271463" fontAlgn="base" latinLnBrk="0"/>
            <a:endParaRPr lang="en-US" altLang="ko-KR" sz="2400" dirty="0" smtClean="0"/>
          </a:p>
          <a:p>
            <a:pPr marL="271463" lvl="0" indent="-271463" fontAlgn="base" latinLnBrk="0"/>
            <a:r>
              <a:rPr lang="en-US" altLang="ko-KR" sz="2400" dirty="0" smtClean="0"/>
              <a:t> - </a:t>
            </a:r>
            <a:r>
              <a:rPr lang="en-US" altLang="ko-KR" sz="2000" b="1" dirty="0" smtClean="0"/>
              <a:t>Overview</a:t>
            </a:r>
          </a:p>
          <a:p>
            <a:pPr marL="271463" lvl="0" indent="-271463" fontAlgn="base" latinLnBrk="0"/>
            <a:r>
              <a:rPr lang="en-US" altLang="ko-KR" sz="2400" dirty="0" smtClean="0"/>
              <a:t>   </a:t>
            </a:r>
            <a:r>
              <a:rPr lang="en-US" altLang="ko-KR" sz="2000" dirty="0" smtClean="0"/>
              <a:t>RCARO provided communication infrastructures such as computers and printers to MSs for an exclusive use of the RCA matters</a:t>
            </a:r>
          </a:p>
          <a:p>
            <a:pPr marL="271463" lvl="0" indent="-271463" fontAlgn="base" latinLnBrk="0"/>
            <a:r>
              <a:rPr lang="en-US" altLang="ko-KR" sz="2400" dirty="0" smtClean="0"/>
              <a:t> </a:t>
            </a:r>
          </a:p>
          <a:p>
            <a:pPr marL="271463" lvl="0" indent="-271463" fontAlgn="base" latinLnBrk="0"/>
            <a:r>
              <a:rPr lang="en-US" altLang="ko-KR" sz="2400" dirty="0" smtClean="0"/>
              <a:t> - </a:t>
            </a:r>
            <a:r>
              <a:rPr lang="en-US" altLang="ko-KR" sz="2000" b="1" dirty="0" smtClean="0"/>
              <a:t>History</a:t>
            </a:r>
            <a:r>
              <a:rPr lang="en-US" altLang="ko-KR" sz="2000" dirty="0" smtClean="0"/>
              <a:t> </a:t>
            </a:r>
          </a:p>
          <a:p>
            <a:pPr marL="541338" lvl="0" indent="-269875" fontAlgn="base" latinLnBrk="0">
              <a:buFont typeface="Wingdings" pitchFamily="2" charset="2"/>
              <a:buChar char="Ø"/>
            </a:pPr>
            <a:r>
              <a:rPr lang="en-US" altLang="ko-KR" sz="2000" dirty="0" smtClean="0"/>
              <a:t>In 2004 : 2 sets of high-tech computers with LCD monitors                	        and laser printers respectively to BGD, MYA, PHI      	        and SRL </a:t>
            </a:r>
          </a:p>
          <a:p>
            <a:pPr marL="541338" lvl="0" indent="-269875" fontAlgn="base" latinLnBrk="0">
              <a:buFont typeface="Wingdings" pitchFamily="2" charset="2"/>
              <a:buChar char="Ø"/>
            </a:pPr>
            <a:r>
              <a:rPr lang="en-US" altLang="ko-KR" sz="2000" dirty="0" smtClean="0"/>
              <a:t>In 2005 : 2 computers and a laser printer respectively to 	  	        INS, MON, THA, and VIE</a:t>
            </a:r>
          </a:p>
          <a:p>
            <a:pPr marL="541338" lvl="0" indent="-269875" fontAlgn="base" latinLnBrk="0">
              <a:buFont typeface="Wingdings" pitchFamily="2" charset="2"/>
              <a:buChar char="Ø"/>
            </a:pPr>
            <a:r>
              <a:rPr lang="en-US" altLang="ko-KR" sz="2000" dirty="0" smtClean="0"/>
              <a:t>In 2006 : 1 laptop respectively to THA, PHI and INS</a:t>
            </a:r>
            <a:endParaRPr lang="en-US" altLang="ko-KR" sz="240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2. Status of Member States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55576" y="1340768"/>
            <a:ext cx="7704856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271463" lvl="0" indent="-271463" fontAlgn="base" latinLnBrk="0">
              <a:buFont typeface="Wingdings" pitchFamily="2" charset="2"/>
              <a:buChar char="l"/>
            </a:pPr>
            <a:r>
              <a:rPr lang="en-US" altLang="ko-KR" sz="2400" b="1" dirty="0" smtClean="0"/>
              <a:t>Status of MSs</a:t>
            </a:r>
          </a:p>
          <a:p>
            <a:pPr marL="271463" lvl="0" indent="-271463" fontAlgn="base" latinLnBrk="0"/>
            <a:r>
              <a:rPr lang="en-US" altLang="ko-KR" sz="2400" b="1" dirty="0" smtClean="0"/>
              <a:t>   </a:t>
            </a:r>
            <a:r>
              <a:rPr lang="en-US" altLang="ko-KR" sz="2000" b="1" dirty="0" smtClean="0"/>
              <a:t>It is understood that some Member States still have difficulties in fulfilling RCA works due to lack of communication infrastructure </a:t>
            </a:r>
          </a:p>
          <a:p>
            <a:pPr marL="271463" lvl="0" indent="-271463" fontAlgn="base" latinLnBrk="0">
              <a:buFont typeface="Wingdings" pitchFamily="2" charset="2"/>
              <a:buChar char="l"/>
            </a:pPr>
            <a:endParaRPr lang="en-US" altLang="ko-KR" sz="2000" b="1" dirty="0" smtClean="0"/>
          </a:p>
          <a:p>
            <a:pPr marL="271463" lvl="0" indent="-271463" fontAlgn="base" latinLnBrk="0"/>
            <a:endParaRPr lang="en-US" altLang="ko-KR" sz="2400" dirty="0" smtClean="0"/>
          </a:p>
          <a:p>
            <a:pPr marL="271463" lvl="0" indent="-271463" fontAlgn="base" latinLnBrk="0"/>
            <a:r>
              <a:rPr lang="en-US" altLang="ko-KR" sz="2400" dirty="0" smtClean="0"/>
              <a:t>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3. Objectives &amp; Process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980728"/>
            <a:ext cx="7704856" cy="55553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355600" lvl="0" indent="-355600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Objectives of the ICT Infrastructure Support</a:t>
            </a:r>
          </a:p>
          <a:p>
            <a:pPr marL="449263" indent="-269875" fontAlgn="base" latinLnBrk="0">
              <a:buFontTx/>
              <a:buChar char="-"/>
            </a:pPr>
            <a:r>
              <a:rPr lang="en-US" altLang="ko-KR" sz="2000" dirty="0" smtClean="0"/>
              <a:t>Increase and facilitation of communication and information flow amongst RCA personnel and/or RCA project participants and </a:t>
            </a:r>
            <a:r>
              <a:rPr lang="en-GB" altLang="ko-KR" sz="2000" dirty="0" smtClean="0"/>
              <a:t>further support the establishment of ICT infrastructure of Member States</a:t>
            </a:r>
            <a:endParaRPr lang="en-US" altLang="ko-KR" sz="2000" dirty="0" smtClean="0"/>
          </a:p>
          <a:p>
            <a:pPr marL="449263" lvl="0" indent="-269875" fontAlgn="base" latinLnBrk="0"/>
            <a:r>
              <a:rPr lang="en-US" altLang="ko-KR" sz="2000" dirty="0" smtClean="0"/>
              <a:t>-  Support of the video conferencing system may be considered in the long term</a:t>
            </a:r>
          </a:p>
          <a:p>
            <a:pPr marL="449263" lvl="0" indent="-449263" fontAlgn="base" latinLnBrk="0"/>
            <a:endParaRPr lang="en-US" altLang="ko-KR" sz="2400" dirty="0" smtClean="0"/>
          </a:p>
          <a:p>
            <a:pPr marL="449263" lvl="0" indent="-449263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Procedure  </a:t>
            </a:r>
          </a:p>
          <a:p>
            <a:pPr marL="536575" lvl="0" indent="-357188" fontAlgn="base" latinLnBrk="0">
              <a:buAutoNum type="alphaLcParenR"/>
            </a:pPr>
            <a:r>
              <a:rPr lang="en-US" altLang="ko-KR" sz="2000" dirty="0" smtClean="0"/>
              <a:t>Setting up the basic picture of the programme through constitution of a working group </a:t>
            </a:r>
          </a:p>
          <a:p>
            <a:pPr marL="536575" lvl="0" indent="-357188" fontAlgn="base" latinLnBrk="0">
              <a:buAutoNum type="alphaLcParenR"/>
            </a:pPr>
            <a:r>
              <a:rPr lang="en-US" altLang="ko-KR" sz="2000" dirty="0" smtClean="0"/>
              <a:t>Refinement of the plan in consultation with NRs and SAC </a:t>
            </a:r>
            <a:r>
              <a:rPr lang="en-US" altLang="ko-KR" sz="1900" dirty="0" smtClean="0"/>
              <a:t>through e-communication and report it to the NRM and GCM</a:t>
            </a:r>
          </a:p>
          <a:p>
            <a:pPr marL="536575" lvl="0" indent="-357188" fontAlgn="base" latinLnBrk="0">
              <a:buAutoNum type="alphaLcParenR"/>
            </a:pPr>
            <a:r>
              <a:rPr lang="en-US" altLang="ko-KR" sz="2000" dirty="0" smtClean="0"/>
              <a:t>Securing of the fund from the host country </a:t>
            </a:r>
          </a:p>
          <a:p>
            <a:pPr marL="536575" lvl="0" indent="-357188" fontAlgn="base" latinLnBrk="0"/>
            <a:r>
              <a:rPr lang="en-US" altLang="ko-KR" sz="2000" dirty="0" smtClean="0"/>
              <a:t>  </a:t>
            </a:r>
            <a:r>
              <a:rPr lang="en-US" altLang="ko-KR" dirty="0" smtClean="0"/>
              <a:t>- Budget may be available in 2015 upon approval of the plan                        by the host country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 bwMode="auto">
          <a:xfrm>
            <a:off x="6588224" y="980728"/>
            <a:ext cx="2317327" cy="16615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4. Discussion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39552" y="980728"/>
            <a:ext cx="7920880" cy="53860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271463" lvl="0" indent="-271463" fontAlgn="base" latinLnBrk="0">
              <a:lnSpc>
                <a:spcPct val="200000"/>
              </a:lnSpc>
            </a:pPr>
            <a:r>
              <a:rPr lang="en-US" altLang="ko-KR" sz="2400" b="1" dirty="0" smtClean="0"/>
              <a:t>Consideration on; </a:t>
            </a:r>
          </a:p>
          <a:p>
            <a:pPr marL="271463" lvl="0" indent="-93663" fontAlgn="base" latinLnBrk="0">
              <a:buFont typeface="Wingdings" pitchFamily="2" charset="2"/>
              <a:buChar char="l"/>
            </a:pPr>
            <a:r>
              <a:rPr lang="en-US" altLang="ko-KR" sz="2400" b="1" dirty="0" smtClean="0"/>
              <a:t> What to support?</a:t>
            </a:r>
          </a:p>
          <a:p>
            <a:pPr marL="271463" lvl="0" indent="-271463" fontAlgn="base" latinLnBrk="0">
              <a:lnSpc>
                <a:spcPct val="150000"/>
              </a:lnSpc>
            </a:pPr>
            <a:r>
              <a:rPr lang="en-US" altLang="ko-KR" sz="2400" b="1" dirty="0" smtClean="0"/>
              <a:t>    </a:t>
            </a:r>
            <a:r>
              <a:rPr lang="en-US" altLang="ko-KR" sz="2000" b="1" dirty="0" smtClean="0"/>
              <a:t>- Hardware</a:t>
            </a:r>
            <a:r>
              <a:rPr lang="en-US" altLang="ko-KR" sz="2000" dirty="0" smtClean="0"/>
              <a:t> : computers or Clouding system* ?</a:t>
            </a:r>
          </a:p>
          <a:p>
            <a:pPr marL="622300" lvl="0" indent="-622300" fontAlgn="base" latinLnBrk="0"/>
            <a:r>
              <a:rPr lang="en-US" altLang="ko-KR" sz="2000" b="1" dirty="0" smtClean="0"/>
              <a:t>     * </a:t>
            </a:r>
            <a:r>
              <a:rPr lang="en-US" altLang="ko-KR" sz="2000" dirty="0" smtClean="0"/>
              <a:t>Clouding system: a network computing system that can use     1 computer through up to 6 connected monitors at the</a:t>
            </a:r>
          </a:p>
          <a:p>
            <a:pPr marL="622300" lvl="0" indent="-622300" fontAlgn="base" latinLnBrk="0"/>
            <a:r>
              <a:rPr lang="en-US" altLang="ko-KR" sz="2000" dirty="0" smtClean="0"/>
              <a:t>       same time </a:t>
            </a:r>
          </a:p>
          <a:p>
            <a:pPr marL="622300" lvl="0" indent="-622300" fontAlgn="base" latinLnBrk="0">
              <a:lnSpc>
                <a:spcPct val="150000"/>
              </a:lnSpc>
            </a:pPr>
            <a:r>
              <a:rPr lang="en-US" altLang="ko-KR" sz="2000" b="1" dirty="0" smtClean="0"/>
              <a:t>     - Software </a:t>
            </a:r>
            <a:r>
              <a:rPr lang="en-US" altLang="ko-KR" sz="2000" dirty="0" smtClean="0"/>
              <a:t>: whether to provide any RCA related software to</a:t>
            </a:r>
          </a:p>
          <a:p>
            <a:pPr marL="622300" lvl="0" indent="-622300" fontAlgn="base" latinLnBrk="0"/>
            <a:r>
              <a:rPr lang="en-US" altLang="ko-KR" sz="2000" dirty="0" smtClean="0"/>
              <a:t>       support RCA personnel and/or RCA project participants together with the hardware;</a:t>
            </a:r>
          </a:p>
          <a:p>
            <a:pPr marL="622300" lvl="0" indent="9525" fontAlgn="base" latinLnBrk="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dirty="0" smtClean="0"/>
              <a:t> Do we have such software?</a:t>
            </a:r>
          </a:p>
          <a:p>
            <a:pPr marL="622300" lvl="0" indent="9525" fontAlgn="base" latinLnBrk="0">
              <a:buFont typeface="Arial" pitchFamily="34" charset="0"/>
              <a:buChar char="•"/>
            </a:pPr>
            <a:r>
              <a:rPr lang="en-US" altLang="ko-KR" sz="2000" dirty="0" smtClean="0"/>
              <a:t> Do we need to develop a software? </a:t>
            </a:r>
          </a:p>
          <a:p>
            <a:pPr marL="533400" lvl="0" indent="-355600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Who to support? (incl. selection criteria)</a:t>
            </a:r>
          </a:p>
          <a:p>
            <a:pPr marL="533400" lvl="0" indent="-355600" fontAlgn="base" latinLnBrk="0"/>
            <a:r>
              <a:rPr lang="en-US" altLang="ko-KR" sz="2000" dirty="0" smtClean="0"/>
              <a:t>    - ex) RCA office in MSs, Institutions related with RCA projects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26504" y="116632"/>
            <a:ext cx="640979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fontAlgn="base" latinLnBrk="0"/>
            <a:r>
              <a:rPr lang="en-US" altLang="ko-KR" sz="3200" spc="-300" dirty="0" smtClean="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4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4. Discussion </a:t>
            </a:r>
            <a:endParaRPr lang="en-US" altLang="ko-KR" sz="3200" spc="-300" dirty="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4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34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39552" y="980728"/>
            <a:ext cx="7704856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/>
              <a:contourClr>
                <a:schemeClr val="bg1"/>
              </a:contourClr>
            </a:sp3d>
          </a:bodyPr>
          <a:lstStyle/>
          <a:p>
            <a:pPr marL="271463" lvl="0" indent="-271463" fontAlgn="base" latinLnBrk="0">
              <a:lnSpc>
                <a:spcPct val="200000"/>
              </a:lnSpc>
            </a:pPr>
            <a:r>
              <a:rPr lang="en-US" altLang="ko-KR" sz="2400" b="1" dirty="0" smtClean="0"/>
              <a:t>Consideration on (cont’d); </a:t>
            </a:r>
          </a:p>
          <a:p>
            <a:pPr marL="533400" lvl="0" indent="-355600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How many HW/SW are needed?</a:t>
            </a:r>
          </a:p>
          <a:p>
            <a:pPr marL="533400" lvl="0" indent="-355600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Other comments and suggestions, etc.  </a:t>
            </a:r>
          </a:p>
          <a:p>
            <a:pPr marL="533400" lvl="0" indent="-355600" fontAlgn="base" latinLnBrk="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2400" b="1" dirty="0" smtClean="0"/>
              <a:t>Constitution of Working Group</a:t>
            </a:r>
            <a:endParaRPr lang="en-US" altLang="ko-KR" sz="2400" dirty="0" smtClean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23E50-FBA7-448C-B27C-E83677E8BB6C}" type="slidenum">
              <a:rPr lang="en-AU" smtClean="0"/>
              <a:pPr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7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220243" y="2375078"/>
            <a:ext cx="470351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25400">
              <a:bevelT w="1270"/>
              <a:contourClr>
                <a:schemeClr val="bg1"/>
              </a:contourClr>
            </a:sp3d>
          </a:bodyPr>
          <a:lstStyle/>
          <a:p>
            <a:pPr algn="ctr" fontAlgn="base" latinLnBrk="0"/>
            <a:r>
              <a:rPr lang="en-US" altLang="ko-KR" sz="7200" dirty="0" smtClean="0">
                <a:gradFill>
                  <a:gsLst>
                    <a:gs pos="0">
                      <a:srgbClr val="0070C0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762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Dinbol" pitchFamily="2" charset="0"/>
              </a:rPr>
              <a:t>Thank You</a:t>
            </a:r>
            <a:endParaRPr lang="en-US" altLang="ko-KR" sz="7200" dirty="0">
              <a:gradFill>
                <a:gsLst>
                  <a:gs pos="0">
                    <a:srgbClr val="0070C0"/>
                  </a:gs>
                  <a:gs pos="99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effectLst>
                <a:outerShdw blurRad="76200" dist="38100" dir="2700000" algn="tl" rotWithShape="0">
                  <a:prstClr val="black">
                    <a:alpha val="17000"/>
                  </a:prstClr>
                </a:outerShdw>
              </a:effectLst>
              <a:latin typeface="Dinbol" pitchFamily="2" charset="0"/>
            </a:endParaRPr>
          </a:p>
        </p:txBody>
      </p:sp>
      <p:pic>
        <p:nvPicPr>
          <p:cNvPr id="7" name="Picture 3" descr="C:\Users\Flapino\Desktop\2013.02.18_RCA사무국_파워포인트 템플릿 제작\logo\logo_tex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131" y="3743230"/>
            <a:ext cx="895738" cy="106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0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410</Words>
  <Application>Microsoft Office PowerPoint</Application>
  <PresentationFormat>화면 슬라이드 쇼(4:3)</PresentationFormat>
  <Paragraphs>67</Paragraphs>
  <Slides>9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  <vt:variant>
        <vt:lpstr>재구성한 쇼</vt:lpstr>
      </vt:variant>
      <vt:variant>
        <vt:i4>1</vt:i4>
      </vt:variant>
    </vt:vector>
  </HeadingPairs>
  <TitlesOfParts>
    <vt:vector size="17" baseType="lpstr">
      <vt:lpstr>굴림</vt:lpstr>
      <vt:lpstr>Arial</vt:lpstr>
      <vt:lpstr>Dinbol</vt:lpstr>
      <vt:lpstr>HY견고딕</vt:lpstr>
      <vt:lpstr>Wingdings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재구성한 쇼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mono</dc:creator>
  <cp:lastModifiedBy>jjin</cp:lastModifiedBy>
  <cp:revision>115</cp:revision>
  <dcterms:created xsi:type="dcterms:W3CDTF">2012-06-08T06:02:22Z</dcterms:created>
  <dcterms:modified xsi:type="dcterms:W3CDTF">2013-09-05T08:11:28Z</dcterms:modified>
</cp:coreProperties>
</file>