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7"/>
  </p:notesMasterIdLst>
  <p:handoutMasterIdLst>
    <p:handoutMasterId r:id="rId28"/>
  </p:handoutMasterIdLst>
  <p:sldIdLst>
    <p:sldId id="256" r:id="rId2"/>
    <p:sldId id="494" r:id="rId3"/>
    <p:sldId id="582" r:id="rId4"/>
    <p:sldId id="584" r:id="rId5"/>
    <p:sldId id="583" r:id="rId6"/>
    <p:sldId id="585" r:id="rId7"/>
    <p:sldId id="586" r:id="rId8"/>
    <p:sldId id="587" r:id="rId9"/>
    <p:sldId id="588" r:id="rId10"/>
    <p:sldId id="589" r:id="rId11"/>
    <p:sldId id="590" r:id="rId12"/>
    <p:sldId id="591" r:id="rId13"/>
    <p:sldId id="592" r:id="rId14"/>
    <p:sldId id="593" r:id="rId15"/>
    <p:sldId id="594" r:id="rId16"/>
    <p:sldId id="595" r:id="rId17"/>
    <p:sldId id="555" r:id="rId18"/>
    <p:sldId id="596" r:id="rId19"/>
    <p:sldId id="597" r:id="rId20"/>
    <p:sldId id="598" r:id="rId21"/>
    <p:sldId id="599" r:id="rId22"/>
    <p:sldId id="600" r:id="rId23"/>
    <p:sldId id="601" r:id="rId24"/>
    <p:sldId id="602" r:id="rId25"/>
    <p:sldId id="580" r:id="rId26"/>
  </p:sldIdLst>
  <p:sldSz cx="9906000" cy="6858000" type="A4"/>
  <p:notesSz cx="6807200" cy="9939338"/>
  <p:defaultTex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800000"/>
    <a:srgbClr val="10253F"/>
    <a:srgbClr val="CC6600"/>
    <a:srgbClr val="FFCC00"/>
    <a:srgbClr val="FFFF99"/>
    <a:srgbClr val="F8F8F8"/>
    <a:srgbClr val="F6862A"/>
    <a:srgbClr val="3F1E0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4660"/>
  </p:normalViewPr>
  <p:slideViewPr>
    <p:cSldViewPr snapToObjects="1">
      <p:cViewPr>
        <p:scale>
          <a:sx n="113" d="100"/>
          <a:sy n="113" d="100"/>
        </p:scale>
        <p:origin x="-120" y="-72"/>
      </p:cViewPr>
      <p:guideLst>
        <p:guide orient="horz" pos="336"/>
        <p:guide orient="horz" pos="288"/>
        <p:guide orient="horz" pos="4128"/>
        <p:guide orient="horz" pos="2304"/>
        <p:guide orient="horz" pos="2016"/>
        <p:guide orient="horz" pos="912"/>
        <p:guide pos="3120"/>
        <p:guide pos="6144"/>
        <p:guide pos="96"/>
        <p:guide pos="1440"/>
      </p:guideLst>
    </p:cSldViewPr>
  </p:slideViewPr>
  <p:notesTextViewPr>
    <p:cViewPr>
      <p:scale>
        <a:sx n="100" d="100"/>
        <a:sy n="100" d="100"/>
      </p:scale>
      <p:origin x="0" y="0"/>
    </p:cViewPr>
  </p:notesTextViewPr>
  <p:notesViewPr>
    <p:cSldViewPr snapToObjects="1" showGuides="1">
      <p:cViewPr varScale="1">
        <p:scale>
          <a:sx n="47" d="100"/>
          <a:sy n="47" d="100"/>
        </p:scale>
        <p:origin x="-1842" y="-108"/>
      </p:cViewPr>
      <p:guideLst>
        <p:guide orient="horz" pos="3130"/>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9786" cy="496967"/>
          </a:xfrm>
          <a:prstGeom prst="rect">
            <a:avLst/>
          </a:prstGeom>
        </p:spPr>
        <p:txBody>
          <a:bodyPr vert="horz" lIns="95682" tIns="47840" rIns="95682" bIns="47840" rtlCol="0"/>
          <a:lstStyle>
            <a:lvl1pPr algn="l" fontAlgn="auto">
              <a:spcBef>
                <a:spcPts val="0"/>
              </a:spcBef>
              <a:spcAft>
                <a:spcPts val="0"/>
              </a:spcAft>
              <a:defRPr kumimoji="0" sz="1300">
                <a:latin typeface="+mn-lt"/>
                <a:ea typeface="+mn-ea"/>
              </a:defRPr>
            </a:lvl1pPr>
          </a:lstStyle>
          <a:p>
            <a:pPr>
              <a:defRPr/>
            </a:pPr>
            <a:endParaRPr lang="ko-KR" altLang="en-US"/>
          </a:p>
        </p:txBody>
      </p:sp>
      <p:sp>
        <p:nvSpPr>
          <p:cNvPr id="3" name="날짜 개체 틀 2"/>
          <p:cNvSpPr>
            <a:spLocks noGrp="1"/>
          </p:cNvSpPr>
          <p:nvPr>
            <p:ph type="dt" sz="quarter" idx="1"/>
          </p:nvPr>
        </p:nvSpPr>
        <p:spPr>
          <a:xfrm>
            <a:off x="3855839" y="1"/>
            <a:ext cx="2949786" cy="496967"/>
          </a:xfrm>
          <a:prstGeom prst="rect">
            <a:avLst/>
          </a:prstGeom>
        </p:spPr>
        <p:txBody>
          <a:bodyPr vert="horz" lIns="95682" tIns="47840" rIns="95682" bIns="47840" rtlCol="0"/>
          <a:lstStyle>
            <a:lvl1pPr algn="r" fontAlgn="auto">
              <a:spcBef>
                <a:spcPts val="0"/>
              </a:spcBef>
              <a:spcAft>
                <a:spcPts val="0"/>
              </a:spcAft>
              <a:defRPr kumimoji="0" sz="1300" smtClean="0">
                <a:latin typeface="+mn-lt"/>
                <a:ea typeface="+mn-ea"/>
              </a:defRPr>
            </a:lvl1pPr>
          </a:lstStyle>
          <a:p>
            <a:pPr>
              <a:defRPr/>
            </a:pPr>
            <a:fld id="{B3632D7A-F537-482A-8104-63D0E1E8635C}" type="datetimeFigureOut">
              <a:rPr lang="ko-KR" altLang="en-US"/>
              <a:pPr>
                <a:defRPr/>
              </a:pPr>
              <a:t>2013-09-05</a:t>
            </a:fld>
            <a:endParaRPr lang="ko-KR" altLang="en-US"/>
          </a:p>
        </p:txBody>
      </p:sp>
      <p:sp>
        <p:nvSpPr>
          <p:cNvPr id="4" name="바닥글 개체 틀 3"/>
          <p:cNvSpPr>
            <a:spLocks noGrp="1"/>
          </p:cNvSpPr>
          <p:nvPr>
            <p:ph type="ftr" sz="quarter" idx="2"/>
          </p:nvPr>
        </p:nvSpPr>
        <p:spPr>
          <a:xfrm>
            <a:off x="1" y="9440648"/>
            <a:ext cx="2949786" cy="496967"/>
          </a:xfrm>
          <a:prstGeom prst="rect">
            <a:avLst/>
          </a:prstGeom>
        </p:spPr>
        <p:txBody>
          <a:bodyPr vert="horz" lIns="95682" tIns="47840" rIns="95682" bIns="47840" rtlCol="0" anchor="b"/>
          <a:lstStyle>
            <a:lvl1pPr algn="l" fontAlgn="auto">
              <a:spcBef>
                <a:spcPts val="0"/>
              </a:spcBef>
              <a:spcAft>
                <a:spcPts val="0"/>
              </a:spcAft>
              <a:defRPr kumimoji="0" sz="1300" smtClean="0">
                <a:latin typeface="+mn-lt"/>
                <a:ea typeface="+mn-ea"/>
              </a:defRPr>
            </a:lvl1pPr>
          </a:lstStyle>
          <a:p>
            <a:pPr>
              <a:defRPr/>
            </a:pPr>
            <a:endParaRPr lang="ko-KR" altLang="en-US"/>
          </a:p>
        </p:txBody>
      </p:sp>
      <p:sp>
        <p:nvSpPr>
          <p:cNvPr id="5" name="슬라이드 번호 개체 틀 4"/>
          <p:cNvSpPr>
            <a:spLocks noGrp="1"/>
          </p:cNvSpPr>
          <p:nvPr>
            <p:ph type="sldNum" sz="quarter" idx="3"/>
          </p:nvPr>
        </p:nvSpPr>
        <p:spPr>
          <a:xfrm>
            <a:off x="3855839" y="9440648"/>
            <a:ext cx="2949786" cy="496967"/>
          </a:xfrm>
          <a:prstGeom prst="rect">
            <a:avLst/>
          </a:prstGeom>
        </p:spPr>
        <p:txBody>
          <a:bodyPr vert="horz" lIns="95682" tIns="47840" rIns="95682" bIns="47840" rtlCol="0" anchor="b"/>
          <a:lstStyle>
            <a:lvl1pPr algn="r" fontAlgn="auto">
              <a:spcBef>
                <a:spcPts val="0"/>
              </a:spcBef>
              <a:spcAft>
                <a:spcPts val="0"/>
              </a:spcAft>
              <a:defRPr kumimoji="0" sz="1300" smtClean="0">
                <a:latin typeface="+mn-lt"/>
                <a:ea typeface="+mn-ea"/>
              </a:defRPr>
            </a:lvl1pPr>
          </a:lstStyle>
          <a:p>
            <a:pPr>
              <a:defRPr/>
            </a:pPr>
            <a:fld id="{4C161965-5490-4077-8443-4F99DE9A4DB0}" type="slidenum">
              <a:rPr lang="ko-KR" altLang="en-US"/>
              <a:pPr>
                <a:defRPr/>
              </a:pPr>
              <a:t>‹#›</a:t>
            </a:fld>
            <a:endParaRPr lang="ko-KR" altLang="en-US"/>
          </a:p>
        </p:txBody>
      </p:sp>
    </p:spTree>
    <p:extLst>
      <p:ext uri="{BB962C8B-B14F-4D97-AF65-F5344CB8AC3E}">
        <p14:creationId xmlns:p14="http://schemas.microsoft.com/office/powerpoint/2010/main" val="421849520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9786" cy="496967"/>
          </a:xfrm>
          <a:prstGeom prst="rect">
            <a:avLst/>
          </a:prstGeom>
        </p:spPr>
        <p:txBody>
          <a:bodyPr vert="horz" lIns="95682" tIns="47840" rIns="95682" bIns="47840" rtlCol="0"/>
          <a:lstStyle>
            <a:lvl1pPr algn="l" fontAlgn="auto">
              <a:spcBef>
                <a:spcPts val="0"/>
              </a:spcBef>
              <a:spcAft>
                <a:spcPts val="0"/>
              </a:spcAft>
              <a:defRPr kumimoji="0" sz="1300">
                <a:latin typeface="+mn-lt"/>
                <a:ea typeface="+mn-ea"/>
              </a:defRPr>
            </a:lvl1pPr>
          </a:lstStyle>
          <a:p>
            <a:pPr>
              <a:defRPr/>
            </a:pPr>
            <a:endParaRPr lang="ko-KR" altLang="en-US"/>
          </a:p>
        </p:txBody>
      </p:sp>
      <p:sp>
        <p:nvSpPr>
          <p:cNvPr id="3" name="날짜 개체 틀 2"/>
          <p:cNvSpPr>
            <a:spLocks noGrp="1"/>
          </p:cNvSpPr>
          <p:nvPr>
            <p:ph type="dt" idx="1"/>
          </p:nvPr>
        </p:nvSpPr>
        <p:spPr>
          <a:xfrm>
            <a:off x="3855839" y="1"/>
            <a:ext cx="2949786" cy="496967"/>
          </a:xfrm>
          <a:prstGeom prst="rect">
            <a:avLst/>
          </a:prstGeom>
        </p:spPr>
        <p:txBody>
          <a:bodyPr vert="horz" lIns="95682" tIns="47840" rIns="95682" bIns="47840" rtlCol="0"/>
          <a:lstStyle>
            <a:lvl1pPr algn="r" fontAlgn="auto">
              <a:spcBef>
                <a:spcPts val="0"/>
              </a:spcBef>
              <a:spcAft>
                <a:spcPts val="0"/>
              </a:spcAft>
              <a:defRPr kumimoji="0" sz="1300" smtClean="0">
                <a:latin typeface="+mn-lt"/>
                <a:ea typeface="+mn-ea"/>
              </a:defRPr>
            </a:lvl1pPr>
          </a:lstStyle>
          <a:p>
            <a:pPr>
              <a:defRPr/>
            </a:pPr>
            <a:fld id="{F5C56CA7-F0F1-482D-A02E-DF06929ED51B}" type="datetimeFigureOut">
              <a:rPr lang="ko-KR" altLang="en-US"/>
              <a:pPr>
                <a:defRPr/>
              </a:pPr>
              <a:t>2013-09-05</a:t>
            </a:fld>
            <a:endParaRPr lang="ko-KR" altLang="en-US"/>
          </a:p>
        </p:txBody>
      </p:sp>
      <p:sp>
        <p:nvSpPr>
          <p:cNvPr id="4" name="슬라이드 이미지 개체 틀 3"/>
          <p:cNvSpPr>
            <a:spLocks noGrp="1" noRot="1" noChangeAspect="1"/>
          </p:cNvSpPr>
          <p:nvPr>
            <p:ph type="sldImg" idx="2"/>
          </p:nvPr>
        </p:nvSpPr>
        <p:spPr>
          <a:xfrm>
            <a:off x="712788" y="746125"/>
            <a:ext cx="5381625" cy="3727450"/>
          </a:xfrm>
          <a:prstGeom prst="rect">
            <a:avLst/>
          </a:prstGeom>
          <a:noFill/>
          <a:ln w="12700">
            <a:solidFill>
              <a:prstClr val="black"/>
            </a:solidFill>
          </a:ln>
        </p:spPr>
        <p:txBody>
          <a:bodyPr vert="horz" lIns="95682" tIns="47840" rIns="95682" bIns="47840" rtlCol="0" anchor="ctr"/>
          <a:lstStyle/>
          <a:p>
            <a:pPr lvl="0"/>
            <a:endParaRPr lang="ko-KR" altLang="en-US" noProof="0"/>
          </a:p>
        </p:txBody>
      </p:sp>
      <p:sp>
        <p:nvSpPr>
          <p:cNvPr id="5" name="슬라이드 노트 개체 틀 4"/>
          <p:cNvSpPr>
            <a:spLocks noGrp="1"/>
          </p:cNvSpPr>
          <p:nvPr>
            <p:ph type="body" sz="quarter" idx="3"/>
          </p:nvPr>
        </p:nvSpPr>
        <p:spPr>
          <a:xfrm>
            <a:off x="680720" y="4721186"/>
            <a:ext cx="5445760" cy="4472702"/>
          </a:xfrm>
          <a:prstGeom prst="rect">
            <a:avLst/>
          </a:prstGeom>
        </p:spPr>
        <p:txBody>
          <a:bodyPr vert="horz" lIns="95682" tIns="47840" rIns="95682" bIns="47840" rtlCol="0">
            <a:normAutofit/>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endParaRPr lang="ko-KR" altLang="en-US" noProof="0"/>
          </a:p>
        </p:txBody>
      </p:sp>
      <p:sp>
        <p:nvSpPr>
          <p:cNvPr id="6" name="바닥글 개체 틀 5"/>
          <p:cNvSpPr>
            <a:spLocks noGrp="1"/>
          </p:cNvSpPr>
          <p:nvPr>
            <p:ph type="ftr" sz="quarter" idx="4"/>
          </p:nvPr>
        </p:nvSpPr>
        <p:spPr>
          <a:xfrm>
            <a:off x="1" y="9440648"/>
            <a:ext cx="2949786" cy="496967"/>
          </a:xfrm>
          <a:prstGeom prst="rect">
            <a:avLst/>
          </a:prstGeom>
        </p:spPr>
        <p:txBody>
          <a:bodyPr vert="horz" lIns="95682" tIns="47840" rIns="95682" bIns="47840" rtlCol="0" anchor="b"/>
          <a:lstStyle>
            <a:lvl1pPr algn="l" fontAlgn="auto">
              <a:spcBef>
                <a:spcPts val="0"/>
              </a:spcBef>
              <a:spcAft>
                <a:spcPts val="0"/>
              </a:spcAft>
              <a:defRPr kumimoji="0" sz="1300" smtClean="0">
                <a:latin typeface="+mn-lt"/>
                <a:ea typeface="+mn-ea"/>
              </a:defRPr>
            </a:lvl1pPr>
          </a:lstStyle>
          <a:p>
            <a:pPr>
              <a:defRPr/>
            </a:pPr>
            <a:endParaRPr lang="ko-KR" altLang="en-US"/>
          </a:p>
        </p:txBody>
      </p:sp>
      <p:sp>
        <p:nvSpPr>
          <p:cNvPr id="7" name="슬라이드 번호 개체 틀 6"/>
          <p:cNvSpPr>
            <a:spLocks noGrp="1"/>
          </p:cNvSpPr>
          <p:nvPr>
            <p:ph type="sldNum" sz="quarter" idx="5"/>
          </p:nvPr>
        </p:nvSpPr>
        <p:spPr>
          <a:xfrm>
            <a:off x="3855839" y="9440648"/>
            <a:ext cx="2949786" cy="496967"/>
          </a:xfrm>
          <a:prstGeom prst="rect">
            <a:avLst/>
          </a:prstGeom>
        </p:spPr>
        <p:txBody>
          <a:bodyPr vert="horz" lIns="95682" tIns="47840" rIns="95682" bIns="47840" rtlCol="0" anchor="b"/>
          <a:lstStyle>
            <a:lvl1pPr algn="r" fontAlgn="auto">
              <a:spcBef>
                <a:spcPts val="0"/>
              </a:spcBef>
              <a:spcAft>
                <a:spcPts val="0"/>
              </a:spcAft>
              <a:defRPr kumimoji="0" sz="1300" smtClean="0">
                <a:latin typeface="+mn-lt"/>
                <a:ea typeface="+mn-ea"/>
              </a:defRPr>
            </a:lvl1pPr>
          </a:lstStyle>
          <a:p>
            <a:pPr>
              <a:defRPr/>
            </a:pPr>
            <a:fld id="{274861DE-04C2-45CC-8C2E-29ABE84FF2A0}" type="slidenum">
              <a:rPr lang="ko-KR" altLang="en-US"/>
              <a:pPr>
                <a:defRPr/>
              </a:pPr>
              <a:t>‹#›</a:t>
            </a:fld>
            <a:endParaRPr lang="ko-KR" altLang="en-US"/>
          </a:p>
        </p:txBody>
      </p:sp>
    </p:spTree>
    <p:extLst>
      <p:ext uri="{BB962C8B-B14F-4D97-AF65-F5344CB8AC3E}">
        <p14:creationId xmlns:p14="http://schemas.microsoft.com/office/powerpoint/2010/main" val="1414076092"/>
      </p:ext>
    </p:extLst>
  </p:cSld>
  <p:clrMap bg1="lt1" tx1="dk1" bg2="lt2" tx2="dk2" accent1="accent1" accent2="accent2" accent3="accent3" accent4="accent4" accent5="accent5" accent6="accent6" hlink="hlink" folHlink="folHlink"/>
  <p:hf sldNum="0" hdr="0" ftr="0" dt="0"/>
  <p:notesStyle>
    <a:lvl1pPr algn="l" rtl="0" fontAlgn="base" latinLnBrk="1">
      <a:spcBef>
        <a:spcPct val="30000"/>
      </a:spcBef>
      <a:spcAft>
        <a:spcPct val="0"/>
      </a:spcAft>
      <a:defRPr sz="1200" kern="1200">
        <a:solidFill>
          <a:schemeClr val="tx1"/>
        </a:solidFill>
        <a:latin typeface="+mn-lt"/>
        <a:ea typeface="+mn-ea"/>
        <a:cs typeface="+mn-cs"/>
      </a:defRPr>
    </a:lvl1pPr>
    <a:lvl2pPr marL="457200" algn="l" rtl="0" fontAlgn="base" latinLnBrk="1">
      <a:spcBef>
        <a:spcPct val="30000"/>
      </a:spcBef>
      <a:spcAft>
        <a:spcPct val="0"/>
      </a:spcAft>
      <a:defRPr sz="1200" kern="1200">
        <a:solidFill>
          <a:schemeClr val="tx1"/>
        </a:solidFill>
        <a:latin typeface="+mn-lt"/>
        <a:ea typeface="+mn-ea"/>
        <a:cs typeface="+mn-cs"/>
      </a:defRPr>
    </a:lvl2pPr>
    <a:lvl3pPr marL="914400" algn="l" rtl="0" fontAlgn="base" latinLnBrk="1">
      <a:spcBef>
        <a:spcPct val="30000"/>
      </a:spcBef>
      <a:spcAft>
        <a:spcPct val="0"/>
      </a:spcAft>
      <a:defRPr sz="1200" kern="1200">
        <a:solidFill>
          <a:schemeClr val="tx1"/>
        </a:solidFill>
        <a:latin typeface="+mn-lt"/>
        <a:ea typeface="+mn-ea"/>
        <a:cs typeface="+mn-cs"/>
      </a:defRPr>
    </a:lvl3pPr>
    <a:lvl4pPr marL="1371600" algn="l" rtl="0" fontAlgn="base" latinLnBrk="1">
      <a:spcBef>
        <a:spcPct val="30000"/>
      </a:spcBef>
      <a:spcAft>
        <a:spcPct val="0"/>
      </a:spcAft>
      <a:defRPr sz="1200" kern="1200">
        <a:solidFill>
          <a:schemeClr val="tx1"/>
        </a:solidFill>
        <a:latin typeface="+mn-lt"/>
        <a:ea typeface="+mn-ea"/>
        <a:cs typeface="+mn-cs"/>
      </a:defRPr>
    </a:lvl4pPr>
    <a:lvl5pPr marL="1828800" algn="l" rtl="0" fontAlgn="base" latinLnBrk="1">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슬라이드 이미지 개체 틀 1"/>
          <p:cNvSpPr>
            <a:spLocks noGrp="1" noRot="1" noChangeAspect="1"/>
          </p:cNvSpPr>
          <p:nvPr>
            <p:ph type="sldImg"/>
          </p:nvPr>
        </p:nvSpPr>
        <p:spPr bwMode="auto">
          <a:noFill/>
          <a:ln>
            <a:solidFill>
              <a:srgbClr val="000000"/>
            </a:solidFill>
            <a:miter lim="800000"/>
            <a:headEnd/>
            <a:tailEnd/>
          </a:ln>
        </p:spPr>
      </p:sp>
      <p:sp>
        <p:nvSpPr>
          <p:cNvPr id="9218"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ko-K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슬라이드">
    <p:spTree>
      <p:nvGrpSpPr>
        <p:cNvPr id="1" name=""/>
        <p:cNvGrpSpPr/>
        <p:nvPr/>
      </p:nvGrpSpPr>
      <p:grpSpPr>
        <a:xfrm>
          <a:off x="0" y="0"/>
          <a:ext cx="0" cy="0"/>
          <a:chOff x="0" y="0"/>
          <a:chExt cx="0" cy="0"/>
        </a:xfrm>
      </p:grpSpPr>
      <p:sp>
        <p:nvSpPr>
          <p:cNvPr id="18" name="직사각형 17"/>
          <p:cNvSpPr/>
          <p:nvPr userDrawn="1"/>
        </p:nvSpPr>
        <p:spPr>
          <a:xfrm>
            <a:off x="2133600" y="2743199"/>
            <a:ext cx="7620000" cy="1385045"/>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smtClean="0">
              <a:solidFill>
                <a:schemeClr val="tx1"/>
              </a:solidFill>
              <a:latin typeface="Arial" pitchFamily="34" charset="0"/>
              <a:ea typeface="맑은 고딕" pitchFamily="50" charset="-127"/>
              <a:cs typeface="Arial" pitchFamily="34" charset="0"/>
            </a:endParaRPr>
          </a:p>
        </p:txBody>
      </p:sp>
      <p:sp>
        <p:nvSpPr>
          <p:cNvPr id="9" name="직사각형 8"/>
          <p:cNvSpPr/>
          <p:nvPr userDrawn="1"/>
        </p:nvSpPr>
        <p:spPr>
          <a:xfrm>
            <a:off x="2133600" y="2438400"/>
            <a:ext cx="7620000" cy="304800"/>
          </a:xfrm>
          <a:prstGeom prst="rect">
            <a:avLst/>
          </a:pr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smtClean="0">
              <a:solidFill>
                <a:schemeClr val="tx1"/>
              </a:solidFill>
              <a:latin typeface="Arial" pitchFamily="34" charset="0"/>
              <a:ea typeface="맑은 고딕" pitchFamily="50" charset="-127"/>
              <a:cs typeface="Arial" pitchFamily="34" charset="0"/>
            </a:endParaRPr>
          </a:p>
        </p:txBody>
      </p:sp>
      <p:cxnSp>
        <p:nvCxnSpPr>
          <p:cNvPr id="12" name="직선 연결선 11"/>
          <p:cNvCxnSpPr/>
          <p:nvPr userDrawn="1"/>
        </p:nvCxnSpPr>
        <p:spPr>
          <a:xfrm rot="10800000" flipH="1">
            <a:off x="2133600" y="4190999"/>
            <a:ext cx="7620000" cy="0"/>
          </a:xfrm>
          <a:prstGeom prst="line">
            <a:avLst/>
          </a:prstGeom>
          <a:ln w="38100" cmpd="sng">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userDrawn="1"/>
        </p:nvCxnSpPr>
        <p:spPr>
          <a:xfrm rot="10800000" flipH="1">
            <a:off x="2133600" y="4128245"/>
            <a:ext cx="7620000" cy="0"/>
          </a:xfrm>
          <a:prstGeom prst="line">
            <a:avLst/>
          </a:prstGeom>
          <a:ln w="12700" cmpd="sng">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0" name="Group 2"/>
          <p:cNvGrpSpPr>
            <a:grpSpLocks/>
          </p:cNvGrpSpPr>
          <p:nvPr userDrawn="1"/>
        </p:nvGrpSpPr>
        <p:grpSpPr bwMode="auto">
          <a:xfrm>
            <a:off x="0" y="0"/>
            <a:ext cx="9906000" cy="1958841"/>
            <a:chOff x="-1" y="0"/>
            <a:chExt cx="5762" cy="1586"/>
          </a:xfrm>
        </p:grpSpPr>
        <p:sp>
          <p:nvSpPr>
            <p:cNvPr id="41" name="Rectangle 3"/>
            <p:cNvSpPr>
              <a:spLocks noChangeArrowheads="1"/>
            </p:cNvSpPr>
            <p:nvPr userDrawn="1"/>
          </p:nvSpPr>
          <p:spPr bwMode="ltGray">
            <a:xfrm>
              <a:off x="1081" y="0"/>
              <a:ext cx="4679" cy="1302"/>
            </a:xfrm>
            <a:prstGeom prst="rect">
              <a:avLst/>
            </a:prstGeom>
            <a:solidFill>
              <a:srgbClr val="D5E1FF"/>
            </a:solidFill>
            <a:ln w="9525">
              <a:noFill/>
              <a:miter lim="800000"/>
              <a:headEnd/>
              <a:tailEnd/>
            </a:ln>
          </p:spPr>
          <p:txBody>
            <a:bodyPr wrap="none" anchor="ctr"/>
            <a:lstStyle/>
            <a:p>
              <a:pPr fontAlgn="auto">
                <a:spcBef>
                  <a:spcPts val="0"/>
                </a:spcBef>
                <a:spcAft>
                  <a:spcPts val="0"/>
                </a:spcAft>
                <a:defRPr/>
              </a:pPr>
              <a:endParaRPr kumimoji="0" lang="ko-KR" altLang="en-US">
                <a:latin typeface="Arial" charset="0"/>
                <a:ea typeface="+mn-ea"/>
              </a:endParaRPr>
            </a:p>
          </p:txBody>
        </p:sp>
        <p:grpSp>
          <p:nvGrpSpPr>
            <p:cNvPr id="42" name="Group 4"/>
            <p:cNvGrpSpPr>
              <a:grpSpLocks/>
            </p:cNvGrpSpPr>
            <p:nvPr userDrawn="1"/>
          </p:nvGrpSpPr>
          <p:grpSpPr bwMode="auto">
            <a:xfrm>
              <a:off x="-1" y="0"/>
              <a:ext cx="958" cy="1586"/>
              <a:chOff x="-1" y="0"/>
              <a:chExt cx="958" cy="1586"/>
            </a:xfrm>
          </p:grpSpPr>
          <p:grpSp>
            <p:nvGrpSpPr>
              <p:cNvPr id="44" name="Group 6"/>
              <p:cNvGrpSpPr>
                <a:grpSpLocks/>
              </p:cNvGrpSpPr>
              <p:nvPr userDrawn="1"/>
            </p:nvGrpSpPr>
            <p:grpSpPr bwMode="auto">
              <a:xfrm>
                <a:off x="-1" y="0"/>
                <a:ext cx="543" cy="628"/>
                <a:chOff x="982" y="214"/>
                <a:chExt cx="759" cy="872"/>
              </a:xfrm>
            </p:grpSpPr>
            <p:sp>
              <p:nvSpPr>
                <p:cNvPr id="61" name="Freeform 7"/>
                <p:cNvSpPr>
                  <a:spLocks/>
                </p:cNvSpPr>
                <p:nvPr userDrawn="1"/>
              </p:nvSpPr>
              <p:spPr bwMode="white">
                <a:xfrm>
                  <a:off x="1214" y="214"/>
                  <a:ext cx="299" cy="434"/>
                </a:xfrm>
                <a:custGeom>
                  <a:avLst/>
                  <a:gdLst>
                    <a:gd name="T0" fmla="*/ 174 w 299"/>
                    <a:gd name="T1" fmla="*/ 121 h 434"/>
                    <a:gd name="T2" fmla="*/ 174 w 299"/>
                    <a:gd name="T3" fmla="*/ 23 h 434"/>
                    <a:gd name="T4" fmla="*/ 170 w 299"/>
                    <a:gd name="T5" fmla="*/ 9 h 434"/>
                    <a:gd name="T6" fmla="*/ 165 w 299"/>
                    <a:gd name="T7" fmla="*/ 5 h 434"/>
                    <a:gd name="T8" fmla="*/ 156 w 299"/>
                    <a:gd name="T9" fmla="*/ 0 h 434"/>
                    <a:gd name="T10" fmla="*/ 152 w 299"/>
                    <a:gd name="T11" fmla="*/ 0 h 434"/>
                    <a:gd name="T12" fmla="*/ 143 w 299"/>
                    <a:gd name="T13" fmla="*/ 0 h 434"/>
                    <a:gd name="T14" fmla="*/ 134 w 299"/>
                    <a:gd name="T15" fmla="*/ 5 h 434"/>
                    <a:gd name="T16" fmla="*/ 125 w 299"/>
                    <a:gd name="T17" fmla="*/ 9 h 434"/>
                    <a:gd name="T18" fmla="*/ 125 w 299"/>
                    <a:gd name="T19" fmla="*/ 23 h 434"/>
                    <a:gd name="T20" fmla="*/ 125 w 299"/>
                    <a:gd name="T21" fmla="*/ 126 h 434"/>
                    <a:gd name="T22" fmla="*/ 76 w 299"/>
                    <a:gd name="T23" fmla="*/ 99 h 434"/>
                    <a:gd name="T24" fmla="*/ 67 w 299"/>
                    <a:gd name="T25" fmla="*/ 94 h 434"/>
                    <a:gd name="T26" fmla="*/ 58 w 299"/>
                    <a:gd name="T27" fmla="*/ 94 h 434"/>
                    <a:gd name="T28" fmla="*/ 49 w 299"/>
                    <a:gd name="T29" fmla="*/ 99 h 434"/>
                    <a:gd name="T30" fmla="*/ 45 w 299"/>
                    <a:gd name="T31" fmla="*/ 103 h 434"/>
                    <a:gd name="T32" fmla="*/ 40 w 299"/>
                    <a:gd name="T33" fmla="*/ 112 h 434"/>
                    <a:gd name="T34" fmla="*/ 45 w 299"/>
                    <a:gd name="T35" fmla="*/ 117 h 434"/>
                    <a:gd name="T36" fmla="*/ 45 w 299"/>
                    <a:gd name="T37" fmla="*/ 126 h 434"/>
                    <a:gd name="T38" fmla="*/ 54 w 299"/>
                    <a:gd name="T39" fmla="*/ 134 h 434"/>
                    <a:gd name="T40" fmla="*/ 121 w 299"/>
                    <a:gd name="T41" fmla="*/ 170 h 434"/>
                    <a:gd name="T42" fmla="*/ 121 w 299"/>
                    <a:gd name="T43" fmla="*/ 242 h 434"/>
                    <a:gd name="T44" fmla="*/ 36 w 299"/>
                    <a:gd name="T45" fmla="*/ 188 h 434"/>
                    <a:gd name="T46" fmla="*/ 27 w 299"/>
                    <a:gd name="T47" fmla="*/ 184 h 434"/>
                    <a:gd name="T48" fmla="*/ 18 w 299"/>
                    <a:gd name="T49" fmla="*/ 184 h 434"/>
                    <a:gd name="T50" fmla="*/ 9 w 299"/>
                    <a:gd name="T51" fmla="*/ 188 h 434"/>
                    <a:gd name="T52" fmla="*/ 5 w 299"/>
                    <a:gd name="T53" fmla="*/ 193 h 434"/>
                    <a:gd name="T54" fmla="*/ 0 w 299"/>
                    <a:gd name="T55" fmla="*/ 202 h 434"/>
                    <a:gd name="T56" fmla="*/ 0 w 299"/>
                    <a:gd name="T57" fmla="*/ 210 h 434"/>
                    <a:gd name="T58" fmla="*/ 5 w 299"/>
                    <a:gd name="T59" fmla="*/ 219 h 434"/>
                    <a:gd name="T60" fmla="*/ 14 w 299"/>
                    <a:gd name="T61" fmla="*/ 224 h 434"/>
                    <a:gd name="T62" fmla="*/ 121 w 299"/>
                    <a:gd name="T63" fmla="*/ 291 h 434"/>
                    <a:gd name="T64" fmla="*/ 121 w 299"/>
                    <a:gd name="T65" fmla="*/ 434 h 434"/>
                    <a:gd name="T66" fmla="*/ 174 w 299"/>
                    <a:gd name="T67" fmla="*/ 434 h 434"/>
                    <a:gd name="T68" fmla="*/ 174 w 299"/>
                    <a:gd name="T69" fmla="*/ 291 h 434"/>
                    <a:gd name="T70" fmla="*/ 290 w 299"/>
                    <a:gd name="T71" fmla="*/ 224 h 434"/>
                    <a:gd name="T72" fmla="*/ 295 w 299"/>
                    <a:gd name="T73" fmla="*/ 219 h 434"/>
                    <a:gd name="T74" fmla="*/ 299 w 299"/>
                    <a:gd name="T75" fmla="*/ 210 h 434"/>
                    <a:gd name="T76" fmla="*/ 299 w 299"/>
                    <a:gd name="T77" fmla="*/ 202 h 434"/>
                    <a:gd name="T78" fmla="*/ 299 w 299"/>
                    <a:gd name="T79" fmla="*/ 197 h 434"/>
                    <a:gd name="T80" fmla="*/ 295 w 299"/>
                    <a:gd name="T81" fmla="*/ 188 h 434"/>
                    <a:gd name="T82" fmla="*/ 286 w 299"/>
                    <a:gd name="T83" fmla="*/ 184 h 434"/>
                    <a:gd name="T84" fmla="*/ 277 w 299"/>
                    <a:gd name="T85" fmla="*/ 184 h 434"/>
                    <a:gd name="T86" fmla="*/ 268 w 299"/>
                    <a:gd name="T87" fmla="*/ 188 h 434"/>
                    <a:gd name="T88" fmla="*/ 174 w 299"/>
                    <a:gd name="T89" fmla="*/ 237 h 434"/>
                    <a:gd name="T90" fmla="*/ 174 w 299"/>
                    <a:gd name="T91" fmla="*/ 170 h 434"/>
                    <a:gd name="T92" fmla="*/ 246 w 299"/>
                    <a:gd name="T93" fmla="*/ 134 h 434"/>
                    <a:gd name="T94" fmla="*/ 250 w 299"/>
                    <a:gd name="T95" fmla="*/ 130 h 434"/>
                    <a:gd name="T96" fmla="*/ 255 w 299"/>
                    <a:gd name="T97" fmla="*/ 121 h 434"/>
                    <a:gd name="T98" fmla="*/ 255 w 299"/>
                    <a:gd name="T99" fmla="*/ 112 h 434"/>
                    <a:gd name="T100" fmla="*/ 250 w 299"/>
                    <a:gd name="T101" fmla="*/ 108 h 434"/>
                    <a:gd name="T102" fmla="*/ 246 w 299"/>
                    <a:gd name="T103" fmla="*/ 103 h 434"/>
                    <a:gd name="T104" fmla="*/ 237 w 299"/>
                    <a:gd name="T105" fmla="*/ 99 h 434"/>
                    <a:gd name="T106" fmla="*/ 232 w 299"/>
                    <a:gd name="T107" fmla="*/ 99 h 434"/>
                    <a:gd name="T108" fmla="*/ 223 w 299"/>
                    <a:gd name="T109" fmla="*/ 99 h 434"/>
                    <a:gd name="T110" fmla="*/ 174 w 299"/>
                    <a:gd name="T111" fmla="*/ 121 h 4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4"/>
                    <a:gd name="T170" fmla="*/ 299 w 299"/>
                    <a:gd name="T171" fmla="*/ 434 h 4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2" name="Freeform 8"/>
                <p:cNvSpPr>
                  <a:spLocks/>
                </p:cNvSpPr>
                <p:nvPr userDrawn="1"/>
              </p:nvSpPr>
              <p:spPr bwMode="white">
                <a:xfrm>
                  <a:off x="982" y="398"/>
                  <a:ext cx="393" cy="274"/>
                </a:xfrm>
                <a:custGeom>
                  <a:avLst/>
                  <a:gdLst>
                    <a:gd name="T0" fmla="*/ 121 w 393"/>
                    <a:gd name="T1" fmla="*/ 71 h 272"/>
                    <a:gd name="T2" fmla="*/ 36 w 393"/>
                    <a:gd name="T3" fmla="*/ 22 h 272"/>
                    <a:gd name="T4" fmla="*/ 27 w 393"/>
                    <a:gd name="T5" fmla="*/ 18 h 272"/>
                    <a:gd name="T6" fmla="*/ 18 w 393"/>
                    <a:gd name="T7" fmla="*/ 18 h 272"/>
                    <a:gd name="T8" fmla="*/ 9 w 393"/>
                    <a:gd name="T9" fmla="*/ 22 h 272"/>
                    <a:gd name="T10" fmla="*/ 5 w 393"/>
                    <a:gd name="T11" fmla="*/ 31 h 272"/>
                    <a:gd name="T12" fmla="*/ 0 w 393"/>
                    <a:gd name="T13" fmla="*/ 40 h 272"/>
                    <a:gd name="T14" fmla="*/ 0 w 393"/>
                    <a:gd name="T15" fmla="*/ 49 h 272"/>
                    <a:gd name="T16" fmla="*/ 5 w 393"/>
                    <a:gd name="T17" fmla="*/ 58 h 272"/>
                    <a:gd name="T18" fmla="*/ 9 w 393"/>
                    <a:gd name="T19" fmla="*/ 62 h 272"/>
                    <a:gd name="T20" fmla="*/ 98 w 393"/>
                    <a:gd name="T21" fmla="*/ 116 h 272"/>
                    <a:gd name="T22" fmla="*/ 54 w 393"/>
                    <a:gd name="T23" fmla="*/ 143 h 272"/>
                    <a:gd name="T24" fmla="*/ 45 w 393"/>
                    <a:gd name="T25" fmla="*/ 147 h 272"/>
                    <a:gd name="T26" fmla="*/ 40 w 393"/>
                    <a:gd name="T27" fmla="*/ 156 h 272"/>
                    <a:gd name="T28" fmla="*/ 40 w 393"/>
                    <a:gd name="T29" fmla="*/ 165 h 272"/>
                    <a:gd name="T30" fmla="*/ 40 w 393"/>
                    <a:gd name="T31" fmla="*/ 174 h 272"/>
                    <a:gd name="T32" fmla="*/ 49 w 393"/>
                    <a:gd name="T33" fmla="*/ 178 h 272"/>
                    <a:gd name="T34" fmla="*/ 54 w 393"/>
                    <a:gd name="T35" fmla="*/ 183 h 272"/>
                    <a:gd name="T36" fmla="*/ 63 w 393"/>
                    <a:gd name="T37" fmla="*/ 183 h 272"/>
                    <a:gd name="T38" fmla="*/ 72 w 393"/>
                    <a:gd name="T39" fmla="*/ 183 h 272"/>
                    <a:gd name="T40" fmla="*/ 139 w 393"/>
                    <a:gd name="T41" fmla="*/ 143 h 272"/>
                    <a:gd name="T42" fmla="*/ 197 w 393"/>
                    <a:gd name="T43" fmla="*/ 178 h 272"/>
                    <a:gd name="T44" fmla="*/ 112 w 393"/>
                    <a:gd name="T45" fmla="*/ 223 h 272"/>
                    <a:gd name="T46" fmla="*/ 103 w 393"/>
                    <a:gd name="T47" fmla="*/ 232 h 272"/>
                    <a:gd name="T48" fmla="*/ 98 w 393"/>
                    <a:gd name="T49" fmla="*/ 241 h 272"/>
                    <a:gd name="T50" fmla="*/ 98 w 393"/>
                    <a:gd name="T51" fmla="*/ 246 h 272"/>
                    <a:gd name="T52" fmla="*/ 98 w 393"/>
                    <a:gd name="T53" fmla="*/ 254 h 272"/>
                    <a:gd name="T54" fmla="*/ 103 w 393"/>
                    <a:gd name="T55" fmla="*/ 263 h 272"/>
                    <a:gd name="T56" fmla="*/ 112 w 393"/>
                    <a:gd name="T57" fmla="*/ 268 h 272"/>
                    <a:gd name="T58" fmla="*/ 121 w 393"/>
                    <a:gd name="T59" fmla="*/ 268 h 272"/>
                    <a:gd name="T60" fmla="*/ 130 w 393"/>
                    <a:gd name="T61" fmla="*/ 263 h 272"/>
                    <a:gd name="T62" fmla="*/ 241 w 393"/>
                    <a:gd name="T63" fmla="*/ 201 h 272"/>
                    <a:gd name="T64" fmla="*/ 366 w 393"/>
                    <a:gd name="T65" fmla="*/ 272 h 272"/>
                    <a:gd name="T66" fmla="*/ 393 w 393"/>
                    <a:gd name="T67" fmla="*/ 228 h 272"/>
                    <a:gd name="T68" fmla="*/ 268 w 393"/>
                    <a:gd name="T69" fmla="*/ 156 h 272"/>
                    <a:gd name="T70" fmla="*/ 268 w 393"/>
                    <a:gd name="T71" fmla="*/ 22 h 272"/>
                    <a:gd name="T72" fmla="*/ 268 w 393"/>
                    <a:gd name="T73" fmla="*/ 13 h 272"/>
                    <a:gd name="T74" fmla="*/ 264 w 393"/>
                    <a:gd name="T75" fmla="*/ 9 h 272"/>
                    <a:gd name="T76" fmla="*/ 255 w 393"/>
                    <a:gd name="T77" fmla="*/ 4 h 272"/>
                    <a:gd name="T78" fmla="*/ 250 w 393"/>
                    <a:gd name="T79" fmla="*/ 0 h 272"/>
                    <a:gd name="T80" fmla="*/ 241 w 393"/>
                    <a:gd name="T81" fmla="*/ 0 h 272"/>
                    <a:gd name="T82" fmla="*/ 232 w 393"/>
                    <a:gd name="T83" fmla="*/ 4 h 272"/>
                    <a:gd name="T84" fmla="*/ 228 w 393"/>
                    <a:gd name="T85" fmla="*/ 13 h 272"/>
                    <a:gd name="T86" fmla="*/ 228 w 393"/>
                    <a:gd name="T87" fmla="*/ 22 h 272"/>
                    <a:gd name="T88" fmla="*/ 223 w 393"/>
                    <a:gd name="T89" fmla="*/ 129 h 272"/>
                    <a:gd name="T90" fmla="*/ 165 w 393"/>
                    <a:gd name="T91" fmla="*/ 94 h 272"/>
                    <a:gd name="T92" fmla="*/ 170 w 393"/>
                    <a:gd name="T93" fmla="*/ 18 h 272"/>
                    <a:gd name="T94" fmla="*/ 165 w 393"/>
                    <a:gd name="T95" fmla="*/ 9 h 272"/>
                    <a:gd name="T96" fmla="*/ 161 w 393"/>
                    <a:gd name="T97" fmla="*/ 4 h 272"/>
                    <a:gd name="T98" fmla="*/ 156 w 393"/>
                    <a:gd name="T99" fmla="*/ 0 h 272"/>
                    <a:gd name="T100" fmla="*/ 148 w 393"/>
                    <a:gd name="T101" fmla="*/ 0 h 272"/>
                    <a:gd name="T102" fmla="*/ 139 w 393"/>
                    <a:gd name="T103" fmla="*/ 0 h 272"/>
                    <a:gd name="T104" fmla="*/ 134 w 393"/>
                    <a:gd name="T105" fmla="*/ 4 h 272"/>
                    <a:gd name="T106" fmla="*/ 130 w 393"/>
                    <a:gd name="T107" fmla="*/ 9 h 272"/>
                    <a:gd name="T108" fmla="*/ 125 w 393"/>
                    <a:gd name="T109" fmla="*/ 18 h 272"/>
                    <a:gd name="T110" fmla="*/ 121 w 393"/>
                    <a:gd name="T111" fmla="*/ 7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3" name="Freeform 9"/>
                <p:cNvSpPr>
                  <a:spLocks/>
                </p:cNvSpPr>
                <p:nvPr userDrawn="1"/>
              </p:nvSpPr>
              <p:spPr bwMode="white">
                <a:xfrm>
                  <a:off x="982" y="627"/>
                  <a:ext cx="393" cy="277"/>
                </a:xfrm>
                <a:custGeom>
                  <a:avLst/>
                  <a:gdLst>
                    <a:gd name="T0" fmla="*/ 98 w 393"/>
                    <a:gd name="T1" fmla="*/ 156 h 277"/>
                    <a:gd name="T2" fmla="*/ 9 w 393"/>
                    <a:gd name="T3" fmla="*/ 205 h 277"/>
                    <a:gd name="T4" fmla="*/ 0 w 393"/>
                    <a:gd name="T5" fmla="*/ 214 h 277"/>
                    <a:gd name="T6" fmla="*/ 0 w 393"/>
                    <a:gd name="T7" fmla="*/ 223 h 277"/>
                    <a:gd name="T8" fmla="*/ 0 w 393"/>
                    <a:gd name="T9" fmla="*/ 228 h 277"/>
                    <a:gd name="T10" fmla="*/ 0 w 393"/>
                    <a:gd name="T11" fmla="*/ 237 h 277"/>
                    <a:gd name="T12" fmla="*/ 9 w 393"/>
                    <a:gd name="T13" fmla="*/ 246 h 277"/>
                    <a:gd name="T14" fmla="*/ 14 w 393"/>
                    <a:gd name="T15" fmla="*/ 250 h 277"/>
                    <a:gd name="T16" fmla="*/ 23 w 393"/>
                    <a:gd name="T17" fmla="*/ 250 h 277"/>
                    <a:gd name="T18" fmla="*/ 36 w 393"/>
                    <a:gd name="T19" fmla="*/ 250 h 277"/>
                    <a:gd name="T20" fmla="*/ 125 w 393"/>
                    <a:gd name="T21" fmla="*/ 196 h 277"/>
                    <a:gd name="T22" fmla="*/ 125 w 393"/>
                    <a:gd name="T23" fmla="*/ 250 h 277"/>
                    <a:gd name="T24" fmla="*/ 125 w 393"/>
                    <a:gd name="T25" fmla="*/ 263 h 277"/>
                    <a:gd name="T26" fmla="*/ 130 w 393"/>
                    <a:gd name="T27" fmla="*/ 268 h 277"/>
                    <a:gd name="T28" fmla="*/ 139 w 393"/>
                    <a:gd name="T29" fmla="*/ 272 h 277"/>
                    <a:gd name="T30" fmla="*/ 143 w 393"/>
                    <a:gd name="T31" fmla="*/ 277 h 277"/>
                    <a:gd name="T32" fmla="*/ 152 w 393"/>
                    <a:gd name="T33" fmla="*/ 277 h 277"/>
                    <a:gd name="T34" fmla="*/ 161 w 393"/>
                    <a:gd name="T35" fmla="*/ 272 h 277"/>
                    <a:gd name="T36" fmla="*/ 165 w 393"/>
                    <a:gd name="T37" fmla="*/ 263 h 277"/>
                    <a:gd name="T38" fmla="*/ 165 w 393"/>
                    <a:gd name="T39" fmla="*/ 254 h 277"/>
                    <a:gd name="T40" fmla="*/ 165 w 393"/>
                    <a:gd name="T41" fmla="*/ 178 h 277"/>
                    <a:gd name="T42" fmla="*/ 223 w 393"/>
                    <a:gd name="T43" fmla="*/ 143 h 277"/>
                    <a:gd name="T44" fmla="*/ 223 w 393"/>
                    <a:gd name="T45" fmla="*/ 241 h 277"/>
                    <a:gd name="T46" fmla="*/ 223 w 393"/>
                    <a:gd name="T47" fmla="*/ 250 h 277"/>
                    <a:gd name="T48" fmla="*/ 228 w 393"/>
                    <a:gd name="T49" fmla="*/ 259 h 277"/>
                    <a:gd name="T50" fmla="*/ 237 w 393"/>
                    <a:gd name="T51" fmla="*/ 263 h 277"/>
                    <a:gd name="T52" fmla="*/ 246 w 393"/>
                    <a:gd name="T53" fmla="*/ 268 h 277"/>
                    <a:gd name="T54" fmla="*/ 255 w 393"/>
                    <a:gd name="T55" fmla="*/ 268 h 277"/>
                    <a:gd name="T56" fmla="*/ 259 w 393"/>
                    <a:gd name="T57" fmla="*/ 263 h 277"/>
                    <a:gd name="T58" fmla="*/ 264 w 393"/>
                    <a:gd name="T59" fmla="*/ 254 h 277"/>
                    <a:gd name="T60" fmla="*/ 268 w 393"/>
                    <a:gd name="T61" fmla="*/ 246 h 277"/>
                    <a:gd name="T62" fmla="*/ 268 w 393"/>
                    <a:gd name="T63" fmla="*/ 116 h 277"/>
                    <a:gd name="T64" fmla="*/ 393 w 393"/>
                    <a:gd name="T65" fmla="*/ 44 h 277"/>
                    <a:gd name="T66" fmla="*/ 366 w 393"/>
                    <a:gd name="T67" fmla="*/ 0 h 277"/>
                    <a:gd name="T68" fmla="*/ 241 w 393"/>
                    <a:gd name="T69" fmla="*/ 71 h 277"/>
                    <a:gd name="T70" fmla="*/ 125 w 393"/>
                    <a:gd name="T71" fmla="*/ 4 h 277"/>
                    <a:gd name="T72" fmla="*/ 121 w 393"/>
                    <a:gd name="T73" fmla="*/ 0 h 277"/>
                    <a:gd name="T74" fmla="*/ 112 w 393"/>
                    <a:gd name="T75" fmla="*/ 0 h 277"/>
                    <a:gd name="T76" fmla="*/ 103 w 393"/>
                    <a:gd name="T77" fmla="*/ 4 h 277"/>
                    <a:gd name="T78" fmla="*/ 98 w 393"/>
                    <a:gd name="T79" fmla="*/ 9 h 277"/>
                    <a:gd name="T80" fmla="*/ 94 w 393"/>
                    <a:gd name="T81" fmla="*/ 18 h 277"/>
                    <a:gd name="T82" fmla="*/ 94 w 393"/>
                    <a:gd name="T83" fmla="*/ 26 h 277"/>
                    <a:gd name="T84" fmla="*/ 98 w 393"/>
                    <a:gd name="T85" fmla="*/ 35 h 277"/>
                    <a:gd name="T86" fmla="*/ 107 w 393"/>
                    <a:gd name="T87" fmla="*/ 40 h 277"/>
                    <a:gd name="T88" fmla="*/ 197 w 393"/>
                    <a:gd name="T89" fmla="*/ 98 h 277"/>
                    <a:gd name="T90" fmla="*/ 139 w 393"/>
                    <a:gd name="T91" fmla="*/ 129 h 277"/>
                    <a:gd name="T92" fmla="*/ 72 w 393"/>
                    <a:gd name="T93" fmla="*/ 89 h 277"/>
                    <a:gd name="T94" fmla="*/ 63 w 393"/>
                    <a:gd name="T95" fmla="*/ 85 h 277"/>
                    <a:gd name="T96" fmla="*/ 58 w 393"/>
                    <a:gd name="T97" fmla="*/ 85 h 277"/>
                    <a:gd name="T98" fmla="*/ 49 w 393"/>
                    <a:gd name="T99" fmla="*/ 89 h 277"/>
                    <a:gd name="T100" fmla="*/ 45 w 393"/>
                    <a:gd name="T101" fmla="*/ 98 h 277"/>
                    <a:gd name="T102" fmla="*/ 45 w 393"/>
                    <a:gd name="T103" fmla="*/ 102 h 277"/>
                    <a:gd name="T104" fmla="*/ 45 w 393"/>
                    <a:gd name="T105" fmla="*/ 111 h 277"/>
                    <a:gd name="T106" fmla="*/ 45 w 393"/>
                    <a:gd name="T107" fmla="*/ 120 h 277"/>
                    <a:gd name="T108" fmla="*/ 54 w 393"/>
                    <a:gd name="T109" fmla="*/ 125 h 277"/>
                    <a:gd name="T110" fmla="*/ 98 w 393"/>
                    <a:gd name="T111" fmla="*/ 156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4" name="Freeform 10"/>
                <p:cNvSpPr>
                  <a:spLocks/>
                </p:cNvSpPr>
                <p:nvPr userDrawn="1"/>
              </p:nvSpPr>
              <p:spPr bwMode="white">
                <a:xfrm>
                  <a:off x="1210" y="648"/>
                  <a:ext cx="299" cy="438"/>
                </a:xfrm>
                <a:custGeom>
                  <a:avLst/>
                  <a:gdLst>
                    <a:gd name="T0" fmla="*/ 125 w 299"/>
                    <a:gd name="T1" fmla="*/ 313 h 438"/>
                    <a:gd name="T2" fmla="*/ 125 w 299"/>
                    <a:gd name="T3" fmla="*/ 411 h 438"/>
                    <a:gd name="T4" fmla="*/ 129 w 299"/>
                    <a:gd name="T5" fmla="*/ 425 h 438"/>
                    <a:gd name="T6" fmla="*/ 134 w 299"/>
                    <a:gd name="T7" fmla="*/ 429 h 438"/>
                    <a:gd name="T8" fmla="*/ 143 w 299"/>
                    <a:gd name="T9" fmla="*/ 434 h 438"/>
                    <a:gd name="T10" fmla="*/ 147 w 299"/>
                    <a:gd name="T11" fmla="*/ 438 h 438"/>
                    <a:gd name="T12" fmla="*/ 156 w 299"/>
                    <a:gd name="T13" fmla="*/ 434 h 438"/>
                    <a:gd name="T14" fmla="*/ 165 w 299"/>
                    <a:gd name="T15" fmla="*/ 429 h 438"/>
                    <a:gd name="T16" fmla="*/ 174 w 299"/>
                    <a:gd name="T17" fmla="*/ 425 h 438"/>
                    <a:gd name="T18" fmla="*/ 174 w 299"/>
                    <a:gd name="T19" fmla="*/ 411 h 438"/>
                    <a:gd name="T20" fmla="*/ 174 w 299"/>
                    <a:gd name="T21" fmla="*/ 308 h 438"/>
                    <a:gd name="T22" fmla="*/ 223 w 299"/>
                    <a:gd name="T23" fmla="*/ 335 h 438"/>
                    <a:gd name="T24" fmla="*/ 232 w 299"/>
                    <a:gd name="T25" fmla="*/ 340 h 438"/>
                    <a:gd name="T26" fmla="*/ 241 w 299"/>
                    <a:gd name="T27" fmla="*/ 340 h 438"/>
                    <a:gd name="T28" fmla="*/ 250 w 299"/>
                    <a:gd name="T29" fmla="*/ 335 h 438"/>
                    <a:gd name="T30" fmla="*/ 254 w 299"/>
                    <a:gd name="T31" fmla="*/ 331 h 438"/>
                    <a:gd name="T32" fmla="*/ 254 w 299"/>
                    <a:gd name="T33" fmla="*/ 322 h 438"/>
                    <a:gd name="T34" fmla="*/ 254 w 299"/>
                    <a:gd name="T35" fmla="*/ 317 h 438"/>
                    <a:gd name="T36" fmla="*/ 254 w 299"/>
                    <a:gd name="T37" fmla="*/ 308 h 438"/>
                    <a:gd name="T38" fmla="*/ 245 w 299"/>
                    <a:gd name="T39" fmla="*/ 300 h 438"/>
                    <a:gd name="T40" fmla="*/ 178 w 299"/>
                    <a:gd name="T41" fmla="*/ 264 h 438"/>
                    <a:gd name="T42" fmla="*/ 178 w 299"/>
                    <a:gd name="T43" fmla="*/ 192 h 438"/>
                    <a:gd name="T44" fmla="*/ 263 w 299"/>
                    <a:gd name="T45" fmla="*/ 246 h 438"/>
                    <a:gd name="T46" fmla="*/ 272 w 299"/>
                    <a:gd name="T47" fmla="*/ 250 h 438"/>
                    <a:gd name="T48" fmla="*/ 281 w 299"/>
                    <a:gd name="T49" fmla="*/ 250 h 438"/>
                    <a:gd name="T50" fmla="*/ 290 w 299"/>
                    <a:gd name="T51" fmla="*/ 246 h 438"/>
                    <a:gd name="T52" fmla="*/ 294 w 299"/>
                    <a:gd name="T53" fmla="*/ 241 h 438"/>
                    <a:gd name="T54" fmla="*/ 299 w 299"/>
                    <a:gd name="T55" fmla="*/ 232 h 438"/>
                    <a:gd name="T56" fmla="*/ 299 w 299"/>
                    <a:gd name="T57" fmla="*/ 224 h 438"/>
                    <a:gd name="T58" fmla="*/ 294 w 299"/>
                    <a:gd name="T59" fmla="*/ 215 h 438"/>
                    <a:gd name="T60" fmla="*/ 285 w 299"/>
                    <a:gd name="T61" fmla="*/ 210 h 438"/>
                    <a:gd name="T62" fmla="*/ 178 w 299"/>
                    <a:gd name="T63" fmla="*/ 143 h 438"/>
                    <a:gd name="T64" fmla="*/ 178 w 299"/>
                    <a:gd name="T65" fmla="*/ 0 h 438"/>
                    <a:gd name="T66" fmla="*/ 125 w 299"/>
                    <a:gd name="T67" fmla="*/ 0 h 438"/>
                    <a:gd name="T68" fmla="*/ 125 w 299"/>
                    <a:gd name="T69" fmla="*/ 143 h 438"/>
                    <a:gd name="T70" fmla="*/ 9 w 299"/>
                    <a:gd name="T71" fmla="*/ 210 h 438"/>
                    <a:gd name="T72" fmla="*/ 4 w 299"/>
                    <a:gd name="T73" fmla="*/ 215 h 438"/>
                    <a:gd name="T74" fmla="*/ 0 w 299"/>
                    <a:gd name="T75" fmla="*/ 224 h 438"/>
                    <a:gd name="T76" fmla="*/ 0 w 299"/>
                    <a:gd name="T77" fmla="*/ 232 h 438"/>
                    <a:gd name="T78" fmla="*/ 0 w 299"/>
                    <a:gd name="T79" fmla="*/ 237 h 438"/>
                    <a:gd name="T80" fmla="*/ 4 w 299"/>
                    <a:gd name="T81" fmla="*/ 246 h 438"/>
                    <a:gd name="T82" fmla="*/ 13 w 299"/>
                    <a:gd name="T83" fmla="*/ 250 h 438"/>
                    <a:gd name="T84" fmla="*/ 22 w 299"/>
                    <a:gd name="T85" fmla="*/ 250 h 438"/>
                    <a:gd name="T86" fmla="*/ 31 w 299"/>
                    <a:gd name="T87" fmla="*/ 246 h 438"/>
                    <a:gd name="T88" fmla="*/ 125 w 299"/>
                    <a:gd name="T89" fmla="*/ 197 h 438"/>
                    <a:gd name="T90" fmla="*/ 125 w 299"/>
                    <a:gd name="T91" fmla="*/ 264 h 438"/>
                    <a:gd name="T92" fmla="*/ 53 w 299"/>
                    <a:gd name="T93" fmla="*/ 300 h 438"/>
                    <a:gd name="T94" fmla="*/ 49 w 299"/>
                    <a:gd name="T95" fmla="*/ 304 h 438"/>
                    <a:gd name="T96" fmla="*/ 44 w 299"/>
                    <a:gd name="T97" fmla="*/ 313 h 438"/>
                    <a:gd name="T98" fmla="*/ 44 w 299"/>
                    <a:gd name="T99" fmla="*/ 322 h 438"/>
                    <a:gd name="T100" fmla="*/ 49 w 299"/>
                    <a:gd name="T101" fmla="*/ 326 h 438"/>
                    <a:gd name="T102" fmla="*/ 53 w 299"/>
                    <a:gd name="T103" fmla="*/ 331 h 438"/>
                    <a:gd name="T104" fmla="*/ 62 w 299"/>
                    <a:gd name="T105" fmla="*/ 335 h 438"/>
                    <a:gd name="T106" fmla="*/ 67 w 299"/>
                    <a:gd name="T107" fmla="*/ 335 h 438"/>
                    <a:gd name="T108" fmla="*/ 76 w 299"/>
                    <a:gd name="T109" fmla="*/ 335 h 438"/>
                    <a:gd name="T110" fmla="*/ 125 w 299"/>
                    <a:gd name="T111" fmla="*/ 313 h 4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8"/>
                    <a:gd name="T170" fmla="*/ 299 w 299"/>
                    <a:gd name="T171" fmla="*/ 438 h 43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5" name="Freeform 11"/>
                <p:cNvSpPr>
                  <a:spLocks/>
                </p:cNvSpPr>
                <p:nvPr userDrawn="1"/>
              </p:nvSpPr>
              <p:spPr bwMode="white">
                <a:xfrm>
                  <a:off x="1348" y="627"/>
                  <a:ext cx="393" cy="272"/>
                </a:xfrm>
                <a:custGeom>
                  <a:avLst/>
                  <a:gdLst>
                    <a:gd name="T0" fmla="*/ 272 w 393"/>
                    <a:gd name="T1" fmla="*/ 201 h 272"/>
                    <a:gd name="T2" fmla="*/ 357 w 393"/>
                    <a:gd name="T3" fmla="*/ 250 h 272"/>
                    <a:gd name="T4" fmla="*/ 366 w 393"/>
                    <a:gd name="T5" fmla="*/ 254 h 272"/>
                    <a:gd name="T6" fmla="*/ 375 w 393"/>
                    <a:gd name="T7" fmla="*/ 254 h 272"/>
                    <a:gd name="T8" fmla="*/ 384 w 393"/>
                    <a:gd name="T9" fmla="*/ 250 h 272"/>
                    <a:gd name="T10" fmla="*/ 388 w 393"/>
                    <a:gd name="T11" fmla="*/ 241 h 272"/>
                    <a:gd name="T12" fmla="*/ 393 w 393"/>
                    <a:gd name="T13" fmla="*/ 232 h 272"/>
                    <a:gd name="T14" fmla="*/ 393 w 393"/>
                    <a:gd name="T15" fmla="*/ 223 h 272"/>
                    <a:gd name="T16" fmla="*/ 388 w 393"/>
                    <a:gd name="T17" fmla="*/ 214 h 272"/>
                    <a:gd name="T18" fmla="*/ 384 w 393"/>
                    <a:gd name="T19" fmla="*/ 210 h 272"/>
                    <a:gd name="T20" fmla="*/ 295 w 393"/>
                    <a:gd name="T21" fmla="*/ 156 h 272"/>
                    <a:gd name="T22" fmla="*/ 339 w 393"/>
                    <a:gd name="T23" fmla="*/ 129 h 272"/>
                    <a:gd name="T24" fmla="*/ 348 w 393"/>
                    <a:gd name="T25" fmla="*/ 125 h 272"/>
                    <a:gd name="T26" fmla="*/ 353 w 393"/>
                    <a:gd name="T27" fmla="*/ 116 h 272"/>
                    <a:gd name="T28" fmla="*/ 353 w 393"/>
                    <a:gd name="T29" fmla="*/ 107 h 272"/>
                    <a:gd name="T30" fmla="*/ 353 w 393"/>
                    <a:gd name="T31" fmla="*/ 98 h 272"/>
                    <a:gd name="T32" fmla="*/ 344 w 393"/>
                    <a:gd name="T33" fmla="*/ 94 h 272"/>
                    <a:gd name="T34" fmla="*/ 339 w 393"/>
                    <a:gd name="T35" fmla="*/ 89 h 272"/>
                    <a:gd name="T36" fmla="*/ 330 w 393"/>
                    <a:gd name="T37" fmla="*/ 89 h 272"/>
                    <a:gd name="T38" fmla="*/ 321 w 393"/>
                    <a:gd name="T39" fmla="*/ 89 h 272"/>
                    <a:gd name="T40" fmla="*/ 254 w 393"/>
                    <a:gd name="T41" fmla="*/ 129 h 272"/>
                    <a:gd name="T42" fmla="*/ 196 w 393"/>
                    <a:gd name="T43" fmla="*/ 94 h 272"/>
                    <a:gd name="T44" fmla="*/ 281 w 393"/>
                    <a:gd name="T45" fmla="*/ 49 h 272"/>
                    <a:gd name="T46" fmla="*/ 290 w 393"/>
                    <a:gd name="T47" fmla="*/ 40 h 272"/>
                    <a:gd name="T48" fmla="*/ 295 w 393"/>
                    <a:gd name="T49" fmla="*/ 31 h 272"/>
                    <a:gd name="T50" fmla="*/ 295 w 393"/>
                    <a:gd name="T51" fmla="*/ 26 h 272"/>
                    <a:gd name="T52" fmla="*/ 295 w 393"/>
                    <a:gd name="T53" fmla="*/ 18 h 272"/>
                    <a:gd name="T54" fmla="*/ 290 w 393"/>
                    <a:gd name="T55" fmla="*/ 9 h 272"/>
                    <a:gd name="T56" fmla="*/ 281 w 393"/>
                    <a:gd name="T57" fmla="*/ 4 h 272"/>
                    <a:gd name="T58" fmla="*/ 272 w 393"/>
                    <a:gd name="T59" fmla="*/ 4 h 272"/>
                    <a:gd name="T60" fmla="*/ 263 w 393"/>
                    <a:gd name="T61" fmla="*/ 9 h 272"/>
                    <a:gd name="T62" fmla="*/ 152 w 393"/>
                    <a:gd name="T63" fmla="*/ 71 h 272"/>
                    <a:gd name="T64" fmla="*/ 27 w 393"/>
                    <a:gd name="T65" fmla="*/ 0 h 272"/>
                    <a:gd name="T66" fmla="*/ 0 w 393"/>
                    <a:gd name="T67" fmla="*/ 44 h 272"/>
                    <a:gd name="T68" fmla="*/ 125 w 393"/>
                    <a:gd name="T69" fmla="*/ 116 h 272"/>
                    <a:gd name="T70" fmla="*/ 125 w 393"/>
                    <a:gd name="T71" fmla="*/ 250 h 272"/>
                    <a:gd name="T72" fmla="*/ 125 w 393"/>
                    <a:gd name="T73" fmla="*/ 259 h 272"/>
                    <a:gd name="T74" fmla="*/ 129 w 393"/>
                    <a:gd name="T75" fmla="*/ 263 h 272"/>
                    <a:gd name="T76" fmla="*/ 138 w 393"/>
                    <a:gd name="T77" fmla="*/ 268 h 272"/>
                    <a:gd name="T78" fmla="*/ 143 w 393"/>
                    <a:gd name="T79" fmla="*/ 272 h 272"/>
                    <a:gd name="T80" fmla="*/ 152 w 393"/>
                    <a:gd name="T81" fmla="*/ 272 h 272"/>
                    <a:gd name="T82" fmla="*/ 161 w 393"/>
                    <a:gd name="T83" fmla="*/ 268 h 272"/>
                    <a:gd name="T84" fmla="*/ 165 w 393"/>
                    <a:gd name="T85" fmla="*/ 259 h 272"/>
                    <a:gd name="T86" fmla="*/ 165 w 393"/>
                    <a:gd name="T87" fmla="*/ 250 h 272"/>
                    <a:gd name="T88" fmla="*/ 170 w 393"/>
                    <a:gd name="T89" fmla="*/ 143 h 272"/>
                    <a:gd name="T90" fmla="*/ 228 w 393"/>
                    <a:gd name="T91" fmla="*/ 178 h 272"/>
                    <a:gd name="T92" fmla="*/ 223 w 393"/>
                    <a:gd name="T93" fmla="*/ 254 h 272"/>
                    <a:gd name="T94" fmla="*/ 228 w 393"/>
                    <a:gd name="T95" fmla="*/ 263 h 272"/>
                    <a:gd name="T96" fmla="*/ 232 w 393"/>
                    <a:gd name="T97" fmla="*/ 268 h 272"/>
                    <a:gd name="T98" fmla="*/ 237 w 393"/>
                    <a:gd name="T99" fmla="*/ 272 h 272"/>
                    <a:gd name="T100" fmla="*/ 245 w 393"/>
                    <a:gd name="T101" fmla="*/ 272 h 272"/>
                    <a:gd name="T102" fmla="*/ 254 w 393"/>
                    <a:gd name="T103" fmla="*/ 272 h 272"/>
                    <a:gd name="T104" fmla="*/ 259 w 393"/>
                    <a:gd name="T105" fmla="*/ 268 h 272"/>
                    <a:gd name="T106" fmla="*/ 263 w 393"/>
                    <a:gd name="T107" fmla="*/ 263 h 272"/>
                    <a:gd name="T108" fmla="*/ 268 w 393"/>
                    <a:gd name="T109" fmla="*/ 254 h 272"/>
                    <a:gd name="T110" fmla="*/ 272 w 393"/>
                    <a:gd name="T111" fmla="*/ 20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6" name="Freeform 12"/>
                <p:cNvSpPr>
                  <a:spLocks/>
                </p:cNvSpPr>
                <p:nvPr userDrawn="1"/>
              </p:nvSpPr>
              <p:spPr bwMode="white">
                <a:xfrm>
                  <a:off x="1348" y="395"/>
                  <a:ext cx="393" cy="276"/>
                </a:xfrm>
                <a:custGeom>
                  <a:avLst/>
                  <a:gdLst>
                    <a:gd name="T0" fmla="*/ 295 w 393"/>
                    <a:gd name="T1" fmla="*/ 121 h 277"/>
                    <a:gd name="T2" fmla="*/ 384 w 393"/>
                    <a:gd name="T3" fmla="*/ 72 h 277"/>
                    <a:gd name="T4" fmla="*/ 393 w 393"/>
                    <a:gd name="T5" fmla="*/ 63 h 277"/>
                    <a:gd name="T6" fmla="*/ 393 w 393"/>
                    <a:gd name="T7" fmla="*/ 54 h 277"/>
                    <a:gd name="T8" fmla="*/ 393 w 393"/>
                    <a:gd name="T9" fmla="*/ 49 h 277"/>
                    <a:gd name="T10" fmla="*/ 393 w 393"/>
                    <a:gd name="T11" fmla="*/ 40 h 277"/>
                    <a:gd name="T12" fmla="*/ 384 w 393"/>
                    <a:gd name="T13" fmla="*/ 31 h 277"/>
                    <a:gd name="T14" fmla="*/ 379 w 393"/>
                    <a:gd name="T15" fmla="*/ 27 h 277"/>
                    <a:gd name="T16" fmla="*/ 370 w 393"/>
                    <a:gd name="T17" fmla="*/ 27 h 277"/>
                    <a:gd name="T18" fmla="*/ 357 w 393"/>
                    <a:gd name="T19" fmla="*/ 27 h 277"/>
                    <a:gd name="T20" fmla="*/ 268 w 393"/>
                    <a:gd name="T21" fmla="*/ 81 h 277"/>
                    <a:gd name="T22" fmla="*/ 268 w 393"/>
                    <a:gd name="T23" fmla="*/ 27 h 277"/>
                    <a:gd name="T24" fmla="*/ 268 w 393"/>
                    <a:gd name="T25" fmla="*/ 14 h 277"/>
                    <a:gd name="T26" fmla="*/ 263 w 393"/>
                    <a:gd name="T27" fmla="*/ 9 h 277"/>
                    <a:gd name="T28" fmla="*/ 254 w 393"/>
                    <a:gd name="T29" fmla="*/ 5 h 277"/>
                    <a:gd name="T30" fmla="*/ 250 w 393"/>
                    <a:gd name="T31" fmla="*/ 0 h 277"/>
                    <a:gd name="T32" fmla="*/ 241 w 393"/>
                    <a:gd name="T33" fmla="*/ 5 h 277"/>
                    <a:gd name="T34" fmla="*/ 232 w 393"/>
                    <a:gd name="T35" fmla="*/ 5 h 277"/>
                    <a:gd name="T36" fmla="*/ 228 w 393"/>
                    <a:gd name="T37" fmla="*/ 14 h 277"/>
                    <a:gd name="T38" fmla="*/ 228 w 393"/>
                    <a:gd name="T39" fmla="*/ 23 h 277"/>
                    <a:gd name="T40" fmla="*/ 228 w 393"/>
                    <a:gd name="T41" fmla="*/ 99 h 277"/>
                    <a:gd name="T42" fmla="*/ 170 w 393"/>
                    <a:gd name="T43" fmla="*/ 134 h 277"/>
                    <a:gd name="T44" fmla="*/ 170 w 393"/>
                    <a:gd name="T45" fmla="*/ 36 h 277"/>
                    <a:gd name="T46" fmla="*/ 170 w 393"/>
                    <a:gd name="T47" fmla="*/ 27 h 277"/>
                    <a:gd name="T48" fmla="*/ 165 w 393"/>
                    <a:gd name="T49" fmla="*/ 18 h 277"/>
                    <a:gd name="T50" fmla="*/ 156 w 393"/>
                    <a:gd name="T51" fmla="*/ 14 h 277"/>
                    <a:gd name="T52" fmla="*/ 147 w 393"/>
                    <a:gd name="T53" fmla="*/ 9 h 277"/>
                    <a:gd name="T54" fmla="*/ 138 w 393"/>
                    <a:gd name="T55" fmla="*/ 9 h 277"/>
                    <a:gd name="T56" fmla="*/ 134 w 393"/>
                    <a:gd name="T57" fmla="*/ 14 h 277"/>
                    <a:gd name="T58" fmla="*/ 129 w 393"/>
                    <a:gd name="T59" fmla="*/ 23 h 277"/>
                    <a:gd name="T60" fmla="*/ 125 w 393"/>
                    <a:gd name="T61" fmla="*/ 31 h 277"/>
                    <a:gd name="T62" fmla="*/ 125 w 393"/>
                    <a:gd name="T63" fmla="*/ 161 h 277"/>
                    <a:gd name="T64" fmla="*/ 0 w 393"/>
                    <a:gd name="T65" fmla="*/ 233 h 277"/>
                    <a:gd name="T66" fmla="*/ 27 w 393"/>
                    <a:gd name="T67" fmla="*/ 277 h 277"/>
                    <a:gd name="T68" fmla="*/ 152 w 393"/>
                    <a:gd name="T69" fmla="*/ 206 h 277"/>
                    <a:gd name="T70" fmla="*/ 268 w 393"/>
                    <a:gd name="T71" fmla="*/ 273 h 277"/>
                    <a:gd name="T72" fmla="*/ 272 w 393"/>
                    <a:gd name="T73" fmla="*/ 277 h 277"/>
                    <a:gd name="T74" fmla="*/ 281 w 393"/>
                    <a:gd name="T75" fmla="*/ 277 h 277"/>
                    <a:gd name="T76" fmla="*/ 290 w 393"/>
                    <a:gd name="T77" fmla="*/ 273 h 277"/>
                    <a:gd name="T78" fmla="*/ 295 w 393"/>
                    <a:gd name="T79" fmla="*/ 268 h 277"/>
                    <a:gd name="T80" fmla="*/ 299 w 393"/>
                    <a:gd name="T81" fmla="*/ 259 h 277"/>
                    <a:gd name="T82" fmla="*/ 299 w 393"/>
                    <a:gd name="T83" fmla="*/ 251 h 277"/>
                    <a:gd name="T84" fmla="*/ 295 w 393"/>
                    <a:gd name="T85" fmla="*/ 242 h 277"/>
                    <a:gd name="T86" fmla="*/ 286 w 393"/>
                    <a:gd name="T87" fmla="*/ 237 h 277"/>
                    <a:gd name="T88" fmla="*/ 196 w 393"/>
                    <a:gd name="T89" fmla="*/ 179 h 277"/>
                    <a:gd name="T90" fmla="*/ 254 w 393"/>
                    <a:gd name="T91" fmla="*/ 148 h 277"/>
                    <a:gd name="T92" fmla="*/ 321 w 393"/>
                    <a:gd name="T93" fmla="*/ 188 h 277"/>
                    <a:gd name="T94" fmla="*/ 330 w 393"/>
                    <a:gd name="T95" fmla="*/ 192 h 277"/>
                    <a:gd name="T96" fmla="*/ 335 w 393"/>
                    <a:gd name="T97" fmla="*/ 192 h 277"/>
                    <a:gd name="T98" fmla="*/ 344 w 393"/>
                    <a:gd name="T99" fmla="*/ 188 h 277"/>
                    <a:gd name="T100" fmla="*/ 348 w 393"/>
                    <a:gd name="T101" fmla="*/ 179 h 277"/>
                    <a:gd name="T102" fmla="*/ 348 w 393"/>
                    <a:gd name="T103" fmla="*/ 175 h 277"/>
                    <a:gd name="T104" fmla="*/ 348 w 393"/>
                    <a:gd name="T105" fmla="*/ 166 h 277"/>
                    <a:gd name="T106" fmla="*/ 348 w 393"/>
                    <a:gd name="T107" fmla="*/ 157 h 277"/>
                    <a:gd name="T108" fmla="*/ 339 w 393"/>
                    <a:gd name="T109" fmla="*/ 152 h 277"/>
                    <a:gd name="T110" fmla="*/ 295 w 393"/>
                    <a:gd name="T111" fmla="*/ 121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7" name="Freeform 13"/>
                <p:cNvSpPr>
                  <a:spLocks/>
                </p:cNvSpPr>
                <p:nvPr userDrawn="1"/>
              </p:nvSpPr>
              <p:spPr bwMode="white">
                <a:xfrm>
                  <a:off x="1232" y="539"/>
                  <a:ext cx="263" cy="223"/>
                </a:xfrm>
                <a:custGeom>
                  <a:avLst/>
                  <a:gdLst>
                    <a:gd name="T0" fmla="*/ 0 w 263"/>
                    <a:gd name="T1" fmla="*/ 116 h 228"/>
                    <a:gd name="T2" fmla="*/ 49 w 263"/>
                    <a:gd name="T3" fmla="*/ 67 h 228"/>
                    <a:gd name="T4" fmla="*/ 67 w 263"/>
                    <a:gd name="T5" fmla="*/ 0 h 228"/>
                    <a:gd name="T6" fmla="*/ 134 w 263"/>
                    <a:gd name="T7" fmla="*/ 23 h 228"/>
                    <a:gd name="T8" fmla="*/ 201 w 263"/>
                    <a:gd name="T9" fmla="*/ 0 h 228"/>
                    <a:gd name="T10" fmla="*/ 214 w 263"/>
                    <a:gd name="T11" fmla="*/ 67 h 228"/>
                    <a:gd name="T12" fmla="*/ 263 w 263"/>
                    <a:gd name="T13" fmla="*/ 116 h 228"/>
                    <a:gd name="T14" fmla="*/ 214 w 263"/>
                    <a:gd name="T15" fmla="*/ 161 h 228"/>
                    <a:gd name="T16" fmla="*/ 201 w 263"/>
                    <a:gd name="T17" fmla="*/ 228 h 228"/>
                    <a:gd name="T18" fmla="*/ 134 w 263"/>
                    <a:gd name="T19" fmla="*/ 210 h 228"/>
                    <a:gd name="T20" fmla="*/ 67 w 263"/>
                    <a:gd name="T21" fmla="*/ 228 h 228"/>
                    <a:gd name="T22" fmla="*/ 49 w 263"/>
                    <a:gd name="T23" fmla="*/ 161 h 228"/>
                    <a:gd name="T24" fmla="*/ 0 w 263"/>
                    <a:gd name="T25" fmla="*/ 116 h 2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3"/>
                    <a:gd name="T40" fmla="*/ 0 h 228"/>
                    <a:gd name="T41" fmla="*/ 263 w 263"/>
                    <a:gd name="T42" fmla="*/ 228 h 2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grpSp>
          <p:grpSp>
            <p:nvGrpSpPr>
              <p:cNvPr id="45" name="Group 14"/>
              <p:cNvGrpSpPr>
                <a:grpSpLocks/>
              </p:cNvGrpSpPr>
              <p:nvPr userDrawn="1"/>
            </p:nvGrpSpPr>
            <p:grpSpPr bwMode="auto">
              <a:xfrm>
                <a:off x="623" y="673"/>
                <a:ext cx="334" cy="391"/>
                <a:chOff x="982" y="207"/>
                <a:chExt cx="759" cy="875"/>
              </a:xfrm>
            </p:grpSpPr>
            <p:sp>
              <p:nvSpPr>
                <p:cNvPr id="54" name="Freeform 15"/>
                <p:cNvSpPr>
                  <a:spLocks/>
                </p:cNvSpPr>
                <p:nvPr userDrawn="1"/>
              </p:nvSpPr>
              <p:spPr bwMode="white">
                <a:xfrm>
                  <a:off x="1214" y="207"/>
                  <a:ext cx="300" cy="436"/>
                </a:xfrm>
                <a:custGeom>
                  <a:avLst/>
                  <a:gdLst>
                    <a:gd name="T0" fmla="*/ 174 w 299"/>
                    <a:gd name="T1" fmla="*/ 121 h 434"/>
                    <a:gd name="T2" fmla="*/ 174 w 299"/>
                    <a:gd name="T3" fmla="*/ 23 h 434"/>
                    <a:gd name="T4" fmla="*/ 170 w 299"/>
                    <a:gd name="T5" fmla="*/ 9 h 434"/>
                    <a:gd name="T6" fmla="*/ 165 w 299"/>
                    <a:gd name="T7" fmla="*/ 5 h 434"/>
                    <a:gd name="T8" fmla="*/ 156 w 299"/>
                    <a:gd name="T9" fmla="*/ 0 h 434"/>
                    <a:gd name="T10" fmla="*/ 152 w 299"/>
                    <a:gd name="T11" fmla="*/ 0 h 434"/>
                    <a:gd name="T12" fmla="*/ 143 w 299"/>
                    <a:gd name="T13" fmla="*/ 0 h 434"/>
                    <a:gd name="T14" fmla="*/ 134 w 299"/>
                    <a:gd name="T15" fmla="*/ 5 h 434"/>
                    <a:gd name="T16" fmla="*/ 125 w 299"/>
                    <a:gd name="T17" fmla="*/ 9 h 434"/>
                    <a:gd name="T18" fmla="*/ 125 w 299"/>
                    <a:gd name="T19" fmla="*/ 23 h 434"/>
                    <a:gd name="T20" fmla="*/ 125 w 299"/>
                    <a:gd name="T21" fmla="*/ 126 h 434"/>
                    <a:gd name="T22" fmla="*/ 76 w 299"/>
                    <a:gd name="T23" fmla="*/ 99 h 434"/>
                    <a:gd name="T24" fmla="*/ 67 w 299"/>
                    <a:gd name="T25" fmla="*/ 94 h 434"/>
                    <a:gd name="T26" fmla="*/ 58 w 299"/>
                    <a:gd name="T27" fmla="*/ 94 h 434"/>
                    <a:gd name="T28" fmla="*/ 49 w 299"/>
                    <a:gd name="T29" fmla="*/ 99 h 434"/>
                    <a:gd name="T30" fmla="*/ 45 w 299"/>
                    <a:gd name="T31" fmla="*/ 103 h 434"/>
                    <a:gd name="T32" fmla="*/ 40 w 299"/>
                    <a:gd name="T33" fmla="*/ 112 h 434"/>
                    <a:gd name="T34" fmla="*/ 45 w 299"/>
                    <a:gd name="T35" fmla="*/ 117 h 434"/>
                    <a:gd name="T36" fmla="*/ 45 w 299"/>
                    <a:gd name="T37" fmla="*/ 126 h 434"/>
                    <a:gd name="T38" fmla="*/ 54 w 299"/>
                    <a:gd name="T39" fmla="*/ 134 h 434"/>
                    <a:gd name="T40" fmla="*/ 121 w 299"/>
                    <a:gd name="T41" fmla="*/ 170 h 434"/>
                    <a:gd name="T42" fmla="*/ 121 w 299"/>
                    <a:gd name="T43" fmla="*/ 242 h 434"/>
                    <a:gd name="T44" fmla="*/ 36 w 299"/>
                    <a:gd name="T45" fmla="*/ 188 h 434"/>
                    <a:gd name="T46" fmla="*/ 27 w 299"/>
                    <a:gd name="T47" fmla="*/ 184 h 434"/>
                    <a:gd name="T48" fmla="*/ 18 w 299"/>
                    <a:gd name="T49" fmla="*/ 184 h 434"/>
                    <a:gd name="T50" fmla="*/ 9 w 299"/>
                    <a:gd name="T51" fmla="*/ 188 h 434"/>
                    <a:gd name="T52" fmla="*/ 5 w 299"/>
                    <a:gd name="T53" fmla="*/ 193 h 434"/>
                    <a:gd name="T54" fmla="*/ 0 w 299"/>
                    <a:gd name="T55" fmla="*/ 202 h 434"/>
                    <a:gd name="T56" fmla="*/ 0 w 299"/>
                    <a:gd name="T57" fmla="*/ 210 h 434"/>
                    <a:gd name="T58" fmla="*/ 5 w 299"/>
                    <a:gd name="T59" fmla="*/ 219 h 434"/>
                    <a:gd name="T60" fmla="*/ 14 w 299"/>
                    <a:gd name="T61" fmla="*/ 224 h 434"/>
                    <a:gd name="T62" fmla="*/ 121 w 299"/>
                    <a:gd name="T63" fmla="*/ 291 h 434"/>
                    <a:gd name="T64" fmla="*/ 121 w 299"/>
                    <a:gd name="T65" fmla="*/ 434 h 434"/>
                    <a:gd name="T66" fmla="*/ 174 w 299"/>
                    <a:gd name="T67" fmla="*/ 434 h 434"/>
                    <a:gd name="T68" fmla="*/ 174 w 299"/>
                    <a:gd name="T69" fmla="*/ 291 h 434"/>
                    <a:gd name="T70" fmla="*/ 290 w 299"/>
                    <a:gd name="T71" fmla="*/ 224 h 434"/>
                    <a:gd name="T72" fmla="*/ 295 w 299"/>
                    <a:gd name="T73" fmla="*/ 219 h 434"/>
                    <a:gd name="T74" fmla="*/ 299 w 299"/>
                    <a:gd name="T75" fmla="*/ 210 h 434"/>
                    <a:gd name="T76" fmla="*/ 299 w 299"/>
                    <a:gd name="T77" fmla="*/ 202 h 434"/>
                    <a:gd name="T78" fmla="*/ 299 w 299"/>
                    <a:gd name="T79" fmla="*/ 197 h 434"/>
                    <a:gd name="T80" fmla="*/ 295 w 299"/>
                    <a:gd name="T81" fmla="*/ 188 h 434"/>
                    <a:gd name="T82" fmla="*/ 286 w 299"/>
                    <a:gd name="T83" fmla="*/ 184 h 434"/>
                    <a:gd name="T84" fmla="*/ 277 w 299"/>
                    <a:gd name="T85" fmla="*/ 184 h 434"/>
                    <a:gd name="T86" fmla="*/ 268 w 299"/>
                    <a:gd name="T87" fmla="*/ 188 h 434"/>
                    <a:gd name="T88" fmla="*/ 174 w 299"/>
                    <a:gd name="T89" fmla="*/ 237 h 434"/>
                    <a:gd name="T90" fmla="*/ 174 w 299"/>
                    <a:gd name="T91" fmla="*/ 170 h 434"/>
                    <a:gd name="T92" fmla="*/ 246 w 299"/>
                    <a:gd name="T93" fmla="*/ 134 h 434"/>
                    <a:gd name="T94" fmla="*/ 250 w 299"/>
                    <a:gd name="T95" fmla="*/ 130 h 434"/>
                    <a:gd name="T96" fmla="*/ 255 w 299"/>
                    <a:gd name="T97" fmla="*/ 121 h 434"/>
                    <a:gd name="T98" fmla="*/ 255 w 299"/>
                    <a:gd name="T99" fmla="*/ 112 h 434"/>
                    <a:gd name="T100" fmla="*/ 250 w 299"/>
                    <a:gd name="T101" fmla="*/ 108 h 434"/>
                    <a:gd name="T102" fmla="*/ 246 w 299"/>
                    <a:gd name="T103" fmla="*/ 103 h 434"/>
                    <a:gd name="T104" fmla="*/ 237 w 299"/>
                    <a:gd name="T105" fmla="*/ 99 h 434"/>
                    <a:gd name="T106" fmla="*/ 232 w 299"/>
                    <a:gd name="T107" fmla="*/ 99 h 434"/>
                    <a:gd name="T108" fmla="*/ 223 w 299"/>
                    <a:gd name="T109" fmla="*/ 99 h 434"/>
                    <a:gd name="T110" fmla="*/ 174 w 299"/>
                    <a:gd name="T111" fmla="*/ 121 h 4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4"/>
                    <a:gd name="T170" fmla="*/ 299 w 299"/>
                    <a:gd name="T171" fmla="*/ 434 h 4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5" name="Freeform 16"/>
                <p:cNvSpPr>
                  <a:spLocks/>
                </p:cNvSpPr>
                <p:nvPr userDrawn="1"/>
              </p:nvSpPr>
              <p:spPr bwMode="white">
                <a:xfrm>
                  <a:off x="982" y="389"/>
                  <a:ext cx="393" cy="270"/>
                </a:xfrm>
                <a:custGeom>
                  <a:avLst/>
                  <a:gdLst>
                    <a:gd name="T0" fmla="*/ 121 w 393"/>
                    <a:gd name="T1" fmla="*/ 71 h 272"/>
                    <a:gd name="T2" fmla="*/ 36 w 393"/>
                    <a:gd name="T3" fmla="*/ 22 h 272"/>
                    <a:gd name="T4" fmla="*/ 27 w 393"/>
                    <a:gd name="T5" fmla="*/ 18 h 272"/>
                    <a:gd name="T6" fmla="*/ 18 w 393"/>
                    <a:gd name="T7" fmla="*/ 18 h 272"/>
                    <a:gd name="T8" fmla="*/ 9 w 393"/>
                    <a:gd name="T9" fmla="*/ 22 h 272"/>
                    <a:gd name="T10" fmla="*/ 5 w 393"/>
                    <a:gd name="T11" fmla="*/ 31 h 272"/>
                    <a:gd name="T12" fmla="*/ 0 w 393"/>
                    <a:gd name="T13" fmla="*/ 40 h 272"/>
                    <a:gd name="T14" fmla="*/ 0 w 393"/>
                    <a:gd name="T15" fmla="*/ 49 h 272"/>
                    <a:gd name="T16" fmla="*/ 5 w 393"/>
                    <a:gd name="T17" fmla="*/ 58 h 272"/>
                    <a:gd name="T18" fmla="*/ 9 w 393"/>
                    <a:gd name="T19" fmla="*/ 62 h 272"/>
                    <a:gd name="T20" fmla="*/ 98 w 393"/>
                    <a:gd name="T21" fmla="*/ 116 h 272"/>
                    <a:gd name="T22" fmla="*/ 54 w 393"/>
                    <a:gd name="T23" fmla="*/ 143 h 272"/>
                    <a:gd name="T24" fmla="*/ 45 w 393"/>
                    <a:gd name="T25" fmla="*/ 147 h 272"/>
                    <a:gd name="T26" fmla="*/ 40 w 393"/>
                    <a:gd name="T27" fmla="*/ 156 h 272"/>
                    <a:gd name="T28" fmla="*/ 40 w 393"/>
                    <a:gd name="T29" fmla="*/ 165 h 272"/>
                    <a:gd name="T30" fmla="*/ 40 w 393"/>
                    <a:gd name="T31" fmla="*/ 174 h 272"/>
                    <a:gd name="T32" fmla="*/ 49 w 393"/>
                    <a:gd name="T33" fmla="*/ 178 h 272"/>
                    <a:gd name="T34" fmla="*/ 54 w 393"/>
                    <a:gd name="T35" fmla="*/ 183 h 272"/>
                    <a:gd name="T36" fmla="*/ 63 w 393"/>
                    <a:gd name="T37" fmla="*/ 183 h 272"/>
                    <a:gd name="T38" fmla="*/ 72 w 393"/>
                    <a:gd name="T39" fmla="*/ 183 h 272"/>
                    <a:gd name="T40" fmla="*/ 139 w 393"/>
                    <a:gd name="T41" fmla="*/ 143 h 272"/>
                    <a:gd name="T42" fmla="*/ 197 w 393"/>
                    <a:gd name="T43" fmla="*/ 178 h 272"/>
                    <a:gd name="T44" fmla="*/ 112 w 393"/>
                    <a:gd name="T45" fmla="*/ 223 h 272"/>
                    <a:gd name="T46" fmla="*/ 103 w 393"/>
                    <a:gd name="T47" fmla="*/ 232 h 272"/>
                    <a:gd name="T48" fmla="*/ 98 w 393"/>
                    <a:gd name="T49" fmla="*/ 241 h 272"/>
                    <a:gd name="T50" fmla="*/ 98 w 393"/>
                    <a:gd name="T51" fmla="*/ 246 h 272"/>
                    <a:gd name="T52" fmla="*/ 98 w 393"/>
                    <a:gd name="T53" fmla="*/ 254 h 272"/>
                    <a:gd name="T54" fmla="*/ 103 w 393"/>
                    <a:gd name="T55" fmla="*/ 263 h 272"/>
                    <a:gd name="T56" fmla="*/ 112 w 393"/>
                    <a:gd name="T57" fmla="*/ 268 h 272"/>
                    <a:gd name="T58" fmla="*/ 121 w 393"/>
                    <a:gd name="T59" fmla="*/ 268 h 272"/>
                    <a:gd name="T60" fmla="*/ 130 w 393"/>
                    <a:gd name="T61" fmla="*/ 263 h 272"/>
                    <a:gd name="T62" fmla="*/ 241 w 393"/>
                    <a:gd name="T63" fmla="*/ 201 h 272"/>
                    <a:gd name="T64" fmla="*/ 366 w 393"/>
                    <a:gd name="T65" fmla="*/ 272 h 272"/>
                    <a:gd name="T66" fmla="*/ 393 w 393"/>
                    <a:gd name="T67" fmla="*/ 228 h 272"/>
                    <a:gd name="T68" fmla="*/ 268 w 393"/>
                    <a:gd name="T69" fmla="*/ 156 h 272"/>
                    <a:gd name="T70" fmla="*/ 268 w 393"/>
                    <a:gd name="T71" fmla="*/ 22 h 272"/>
                    <a:gd name="T72" fmla="*/ 268 w 393"/>
                    <a:gd name="T73" fmla="*/ 13 h 272"/>
                    <a:gd name="T74" fmla="*/ 264 w 393"/>
                    <a:gd name="T75" fmla="*/ 9 h 272"/>
                    <a:gd name="T76" fmla="*/ 255 w 393"/>
                    <a:gd name="T77" fmla="*/ 4 h 272"/>
                    <a:gd name="T78" fmla="*/ 250 w 393"/>
                    <a:gd name="T79" fmla="*/ 0 h 272"/>
                    <a:gd name="T80" fmla="*/ 241 w 393"/>
                    <a:gd name="T81" fmla="*/ 0 h 272"/>
                    <a:gd name="T82" fmla="*/ 232 w 393"/>
                    <a:gd name="T83" fmla="*/ 4 h 272"/>
                    <a:gd name="T84" fmla="*/ 228 w 393"/>
                    <a:gd name="T85" fmla="*/ 13 h 272"/>
                    <a:gd name="T86" fmla="*/ 228 w 393"/>
                    <a:gd name="T87" fmla="*/ 22 h 272"/>
                    <a:gd name="T88" fmla="*/ 223 w 393"/>
                    <a:gd name="T89" fmla="*/ 129 h 272"/>
                    <a:gd name="T90" fmla="*/ 165 w 393"/>
                    <a:gd name="T91" fmla="*/ 94 h 272"/>
                    <a:gd name="T92" fmla="*/ 170 w 393"/>
                    <a:gd name="T93" fmla="*/ 18 h 272"/>
                    <a:gd name="T94" fmla="*/ 165 w 393"/>
                    <a:gd name="T95" fmla="*/ 9 h 272"/>
                    <a:gd name="T96" fmla="*/ 161 w 393"/>
                    <a:gd name="T97" fmla="*/ 4 h 272"/>
                    <a:gd name="T98" fmla="*/ 156 w 393"/>
                    <a:gd name="T99" fmla="*/ 0 h 272"/>
                    <a:gd name="T100" fmla="*/ 148 w 393"/>
                    <a:gd name="T101" fmla="*/ 0 h 272"/>
                    <a:gd name="T102" fmla="*/ 139 w 393"/>
                    <a:gd name="T103" fmla="*/ 0 h 272"/>
                    <a:gd name="T104" fmla="*/ 134 w 393"/>
                    <a:gd name="T105" fmla="*/ 4 h 272"/>
                    <a:gd name="T106" fmla="*/ 130 w 393"/>
                    <a:gd name="T107" fmla="*/ 9 h 272"/>
                    <a:gd name="T108" fmla="*/ 125 w 393"/>
                    <a:gd name="T109" fmla="*/ 18 h 272"/>
                    <a:gd name="T110" fmla="*/ 121 w 393"/>
                    <a:gd name="T111" fmla="*/ 7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6" name="Freeform 17"/>
                <p:cNvSpPr>
                  <a:spLocks/>
                </p:cNvSpPr>
                <p:nvPr userDrawn="1"/>
              </p:nvSpPr>
              <p:spPr bwMode="white">
                <a:xfrm>
                  <a:off x="982" y="616"/>
                  <a:ext cx="393" cy="284"/>
                </a:xfrm>
                <a:custGeom>
                  <a:avLst/>
                  <a:gdLst>
                    <a:gd name="T0" fmla="*/ 98 w 393"/>
                    <a:gd name="T1" fmla="*/ 156 h 277"/>
                    <a:gd name="T2" fmla="*/ 9 w 393"/>
                    <a:gd name="T3" fmla="*/ 205 h 277"/>
                    <a:gd name="T4" fmla="*/ 0 w 393"/>
                    <a:gd name="T5" fmla="*/ 214 h 277"/>
                    <a:gd name="T6" fmla="*/ 0 w 393"/>
                    <a:gd name="T7" fmla="*/ 223 h 277"/>
                    <a:gd name="T8" fmla="*/ 0 w 393"/>
                    <a:gd name="T9" fmla="*/ 228 h 277"/>
                    <a:gd name="T10" fmla="*/ 0 w 393"/>
                    <a:gd name="T11" fmla="*/ 237 h 277"/>
                    <a:gd name="T12" fmla="*/ 9 w 393"/>
                    <a:gd name="T13" fmla="*/ 246 h 277"/>
                    <a:gd name="T14" fmla="*/ 14 w 393"/>
                    <a:gd name="T15" fmla="*/ 250 h 277"/>
                    <a:gd name="T16" fmla="*/ 23 w 393"/>
                    <a:gd name="T17" fmla="*/ 250 h 277"/>
                    <a:gd name="T18" fmla="*/ 36 w 393"/>
                    <a:gd name="T19" fmla="*/ 250 h 277"/>
                    <a:gd name="T20" fmla="*/ 125 w 393"/>
                    <a:gd name="T21" fmla="*/ 196 h 277"/>
                    <a:gd name="T22" fmla="*/ 125 w 393"/>
                    <a:gd name="T23" fmla="*/ 250 h 277"/>
                    <a:gd name="T24" fmla="*/ 125 w 393"/>
                    <a:gd name="T25" fmla="*/ 263 h 277"/>
                    <a:gd name="T26" fmla="*/ 130 w 393"/>
                    <a:gd name="T27" fmla="*/ 268 h 277"/>
                    <a:gd name="T28" fmla="*/ 139 w 393"/>
                    <a:gd name="T29" fmla="*/ 272 h 277"/>
                    <a:gd name="T30" fmla="*/ 143 w 393"/>
                    <a:gd name="T31" fmla="*/ 277 h 277"/>
                    <a:gd name="T32" fmla="*/ 152 w 393"/>
                    <a:gd name="T33" fmla="*/ 277 h 277"/>
                    <a:gd name="T34" fmla="*/ 161 w 393"/>
                    <a:gd name="T35" fmla="*/ 272 h 277"/>
                    <a:gd name="T36" fmla="*/ 165 w 393"/>
                    <a:gd name="T37" fmla="*/ 263 h 277"/>
                    <a:gd name="T38" fmla="*/ 165 w 393"/>
                    <a:gd name="T39" fmla="*/ 254 h 277"/>
                    <a:gd name="T40" fmla="*/ 165 w 393"/>
                    <a:gd name="T41" fmla="*/ 178 h 277"/>
                    <a:gd name="T42" fmla="*/ 223 w 393"/>
                    <a:gd name="T43" fmla="*/ 143 h 277"/>
                    <a:gd name="T44" fmla="*/ 223 w 393"/>
                    <a:gd name="T45" fmla="*/ 241 h 277"/>
                    <a:gd name="T46" fmla="*/ 223 w 393"/>
                    <a:gd name="T47" fmla="*/ 250 h 277"/>
                    <a:gd name="T48" fmla="*/ 228 w 393"/>
                    <a:gd name="T49" fmla="*/ 259 h 277"/>
                    <a:gd name="T50" fmla="*/ 237 w 393"/>
                    <a:gd name="T51" fmla="*/ 263 h 277"/>
                    <a:gd name="T52" fmla="*/ 246 w 393"/>
                    <a:gd name="T53" fmla="*/ 268 h 277"/>
                    <a:gd name="T54" fmla="*/ 255 w 393"/>
                    <a:gd name="T55" fmla="*/ 268 h 277"/>
                    <a:gd name="T56" fmla="*/ 259 w 393"/>
                    <a:gd name="T57" fmla="*/ 263 h 277"/>
                    <a:gd name="T58" fmla="*/ 264 w 393"/>
                    <a:gd name="T59" fmla="*/ 254 h 277"/>
                    <a:gd name="T60" fmla="*/ 268 w 393"/>
                    <a:gd name="T61" fmla="*/ 246 h 277"/>
                    <a:gd name="T62" fmla="*/ 268 w 393"/>
                    <a:gd name="T63" fmla="*/ 116 h 277"/>
                    <a:gd name="T64" fmla="*/ 393 w 393"/>
                    <a:gd name="T65" fmla="*/ 44 h 277"/>
                    <a:gd name="T66" fmla="*/ 366 w 393"/>
                    <a:gd name="T67" fmla="*/ 0 h 277"/>
                    <a:gd name="T68" fmla="*/ 241 w 393"/>
                    <a:gd name="T69" fmla="*/ 71 h 277"/>
                    <a:gd name="T70" fmla="*/ 125 w 393"/>
                    <a:gd name="T71" fmla="*/ 4 h 277"/>
                    <a:gd name="T72" fmla="*/ 121 w 393"/>
                    <a:gd name="T73" fmla="*/ 0 h 277"/>
                    <a:gd name="T74" fmla="*/ 112 w 393"/>
                    <a:gd name="T75" fmla="*/ 0 h 277"/>
                    <a:gd name="T76" fmla="*/ 103 w 393"/>
                    <a:gd name="T77" fmla="*/ 4 h 277"/>
                    <a:gd name="T78" fmla="*/ 98 w 393"/>
                    <a:gd name="T79" fmla="*/ 9 h 277"/>
                    <a:gd name="T80" fmla="*/ 94 w 393"/>
                    <a:gd name="T81" fmla="*/ 18 h 277"/>
                    <a:gd name="T82" fmla="*/ 94 w 393"/>
                    <a:gd name="T83" fmla="*/ 26 h 277"/>
                    <a:gd name="T84" fmla="*/ 98 w 393"/>
                    <a:gd name="T85" fmla="*/ 35 h 277"/>
                    <a:gd name="T86" fmla="*/ 107 w 393"/>
                    <a:gd name="T87" fmla="*/ 40 h 277"/>
                    <a:gd name="T88" fmla="*/ 197 w 393"/>
                    <a:gd name="T89" fmla="*/ 98 h 277"/>
                    <a:gd name="T90" fmla="*/ 139 w 393"/>
                    <a:gd name="T91" fmla="*/ 129 h 277"/>
                    <a:gd name="T92" fmla="*/ 72 w 393"/>
                    <a:gd name="T93" fmla="*/ 89 h 277"/>
                    <a:gd name="T94" fmla="*/ 63 w 393"/>
                    <a:gd name="T95" fmla="*/ 85 h 277"/>
                    <a:gd name="T96" fmla="*/ 58 w 393"/>
                    <a:gd name="T97" fmla="*/ 85 h 277"/>
                    <a:gd name="T98" fmla="*/ 49 w 393"/>
                    <a:gd name="T99" fmla="*/ 89 h 277"/>
                    <a:gd name="T100" fmla="*/ 45 w 393"/>
                    <a:gd name="T101" fmla="*/ 98 h 277"/>
                    <a:gd name="T102" fmla="*/ 45 w 393"/>
                    <a:gd name="T103" fmla="*/ 102 h 277"/>
                    <a:gd name="T104" fmla="*/ 45 w 393"/>
                    <a:gd name="T105" fmla="*/ 111 h 277"/>
                    <a:gd name="T106" fmla="*/ 45 w 393"/>
                    <a:gd name="T107" fmla="*/ 120 h 277"/>
                    <a:gd name="T108" fmla="*/ 54 w 393"/>
                    <a:gd name="T109" fmla="*/ 125 h 277"/>
                    <a:gd name="T110" fmla="*/ 98 w 393"/>
                    <a:gd name="T111" fmla="*/ 156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7" name="Freeform 18"/>
                <p:cNvSpPr>
                  <a:spLocks/>
                </p:cNvSpPr>
                <p:nvPr userDrawn="1"/>
              </p:nvSpPr>
              <p:spPr bwMode="white">
                <a:xfrm>
                  <a:off x="1209" y="646"/>
                  <a:ext cx="300" cy="436"/>
                </a:xfrm>
                <a:custGeom>
                  <a:avLst/>
                  <a:gdLst>
                    <a:gd name="T0" fmla="*/ 125 w 299"/>
                    <a:gd name="T1" fmla="*/ 313 h 438"/>
                    <a:gd name="T2" fmla="*/ 125 w 299"/>
                    <a:gd name="T3" fmla="*/ 411 h 438"/>
                    <a:gd name="T4" fmla="*/ 129 w 299"/>
                    <a:gd name="T5" fmla="*/ 425 h 438"/>
                    <a:gd name="T6" fmla="*/ 134 w 299"/>
                    <a:gd name="T7" fmla="*/ 429 h 438"/>
                    <a:gd name="T8" fmla="*/ 143 w 299"/>
                    <a:gd name="T9" fmla="*/ 434 h 438"/>
                    <a:gd name="T10" fmla="*/ 147 w 299"/>
                    <a:gd name="T11" fmla="*/ 438 h 438"/>
                    <a:gd name="T12" fmla="*/ 156 w 299"/>
                    <a:gd name="T13" fmla="*/ 434 h 438"/>
                    <a:gd name="T14" fmla="*/ 165 w 299"/>
                    <a:gd name="T15" fmla="*/ 429 h 438"/>
                    <a:gd name="T16" fmla="*/ 174 w 299"/>
                    <a:gd name="T17" fmla="*/ 425 h 438"/>
                    <a:gd name="T18" fmla="*/ 174 w 299"/>
                    <a:gd name="T19" fmla="*/ 411 h 438"/>
                    <a:gd name="T20" fmla="*/ 174 w 299"/>
                    <a:gd name="T21" fmla="*/ 308 h 438"/>
                    <a:gd name="T22" fmla="*/ 223 w 299"/>
                    <a:gd name="T23" fmla="*/ 335 h 438"/>
                    <a:gd name="T24" fmla="*/ 232 w 299"/>
                    <a:gd name="T25" fmla="*/ 340 h 438"/>
                    <a:gd name="T26" fmla="*/ 241 w 299"/>
                    <a:gd name="T27" fmla="*/ 340 h 438"/>
                    <a:gd name="T28" fmla="*/ 250 w 299"/>
                    <a:gd name="T29" fmla="*/ 335 h 438"/>
                    <a:gd name="T30" fmla="*/ 254 w 299"/>
                    <a:gd name="T31" fmla="*/ 331 h 438"/>
                    <a:gd name="T32" fmla="*/ 254 w 299"/>
                    <a:gd name="T33" fmla="*/ 322 h 438"/>
                    <a:gd name="T34" fmla="*/ 254 w 299"/>
                    <a:gd name="T35" fmla="*/ 317 h 438"/>
                    <a:gd name="T36" fmla="*/ 254 w 299"/>
                    <a:gd name="T37" fmla="*/ 308 h 438"/>
                    <a:gd name="T38" fmla="*/ 245 w 299"/>
                    <a:gd name="T39" fmla="*/ 300 h 438"/>
                    <a:gd name="T40" fmla="*/ 178 w 299"/>
                    <a:gd name="T41" fmla="*/ 264 h 438"/>
                    <a:gd name="T42" fmla="*/ 178 w 299"/>
                    <a:gd name="T43" fmla="*/ 192 h 438"/>
                    <a:gd name="T44" fmla="*/ 263 w 299"/>
                    <a:gd name="T45" fmla="*/ 246 h 438"/>
                    <a:gd name="T46" fmla="*/ 272 w 299"/>
                    <a:gd name="T47" fmla="*/ 250 h 438"/>
                    <a:gd name="T48" fmla="*/ 281 w 299"/>
                    <a:gd name="T49" fmla="*/ 250 h 438"/>
                    <a:gd name="T50" fmla="*/ 290 w 299"/>
                    <a:gd name="T51" fmla="*/ 246 h 438"/>
                    <a:gd name="T52" fmla="*/ 294 w 299"/>
                    <a:gd name="T53" fmla="*/ 241 h 438"/>
                    <a:gd name="T54" fmla="*/ 299 w 299"/>
                    <a:gd name="T55" fmla="*/ 232 h 438"/>
                    <a:gd name="T56" fmla="*/ 299 w 299"/>
                    <a:gd name="T57" fmla="*/ 224 h 438"/>
                    <a:gd name="T58" fmla="*/ 294 w 299"/>
                    <a:gd name="T59" fmla="*/ 215 h 438"/>
                    <a:gd name="T60" fmla="*/ 285 w 299"/>
                    <a:gd name="T61" fmla="*/ 210 h 438"/>
                    <a:gd name="T62" fmla="*/ 178 w 299"/>
                    <a:gd name="T63" fmla="*/ 143 h 438"/>
                    <a:gd name="T64" fmla="*/ 178 w 299"/>
                    <a:gd name="T65" fmla="*/ 0 h 438"/>
                    <a:gd name="T66" fmla="*/ 125 w 299"/>
                    <a:gd name="T67" fmla="*/ 0 h 438"/>
                    <a:gd name="T68" fmla="*/ 125 w 299"/>
                    <a:gd name="T69" fmla="*/ 143 h 438"/>
                    <a:gd name="T70" fmla="*/ 9 w 299"/>
                    <a:gd name="T71" fmla="*/ 210 h 438"/>
                    <a:gd name="T72" fmla="*/ 4 w 299"/>
                    <a:gd name="T73" fmla="*/ 215 h 438"/>
                    <a:gd name="T74" fmla="*/ 0 w 299"/>
                    <a:gd name="T75" fmla="*/ 224 h 438"/>
                    <a:gd name="T76" fmla="*/ 0 w 299"/>
                    <a:gd name="T77" fmla="*/ 232 h 438"/>
                    <a:gd name="T78" fmla="*/ 0 w 299"/>
                    <a:gd name="T79" fmla="*/ 237 h 438"/>
                    <a:gd name="T80" fmla="*/ 4 w 299"/>
                    <a:gd name="T81" fmla="*/ 246 h 438"/>
                    <a:gd name="T82" fmla="*/ 13 w 299"/>
                    <a:gd name="T83" fmla="*/ 250 h 438"/>
                    <a:gd name="T84" fmla="*/ 22 w 299"/>
                    <a:gd name="T85" fmla="*/ 250 h 438"/>
                    <a:gd name="T86" fmla="*/ 31 w 299"/>
                    <a:gd name="T87" fmla="*/ 246 h 438"/>
                    <a:gd name="T88" fmla="*/ 125 w 299"/>
                    <a:gd name="T89" fmla="*/ 197 h 438"/>
                    <a:gd name="T90" fmla="*/ 125 w 299"/>
                    <a:gd name="T91" fmla="*/ 264 h 438"/>
                    <a:gd name="T92" fmla="*/ 53 w 299"/>
                    <a:gd name="T93" fmla="*/ 300 h 438"/>
                    <a:gd name="T94" fmla="*/ 49 w 299"/>
                    <a:gd name="T95" fmla="*/ 304 h 438"/>
                    <a:gd name="T96" fmla="*/ 44 w 299"/>
                    <a:gd name="T97" fmla="*/ 313 h 438"/>
                    <a:gd name="T98" fmla="*/ 44 w 299"/>
                    <a:gd name="T99" fmla="*/ 322 h 438"/>
                    <a:gd name="T100" fmla="*/ 49 w 299"/>
                    <a:gd name="T101" fmla="*/ 326 h 438"/>
                    <a:gd name="T102" fmla="*/ 53 w 299"/>
                    <a:gd name="T103" fmla="*/ 331 h 438"/>
                    <a:gd name="T104" fmla="*/ 62 w 299"/>
                    <a:gd name="T105" fmla="*/ 335 h 438"/>
                    <a:gd name="T106" fmla="*/ 67 w 299"/>
                    <a:gd name="T107" fmla="*/ 335 h 438"/>
                    <a:gd name="T108" fmla="*/ 76 w 299"/>
                    <a:gd name="T109" fmla="*/ 335 h 438"/>
                    <a:gd name="T110" fmla="*/ 125 w 299"/>
                    <a:gd name="T111" fmla="*/ 313 h 4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8"/>
                    <a:gd name="T170" fmla="*/ 299 w 299"/>
                    <a:gd name="T171" fmla="*/ 438 h 43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8" name="Freeform 19"/>
                <p:cNvSpPr>
                  <a:spLocks/>
                </p:cNvSpPr>
                <p:nvPr userDrawn="1"/>
              </p:nvSpPr>
              <p:spPr bwMode="white">
                <a:xfrm>
                  <a:off x="1348" y="616"/>
                  <a:ext cx="393" cy="281"/>
                </a:xfrm>
                <a:custGeom>
                  <a:avLst/>
                  <a:gdLst>
                    <a:gd name="T0" fmla="*/ 272 w 393"/>
                    <a:gd name="T1" fmla="*/ 201 h 272"/>
                    <a:gd name="T2" fmla="*/ 357 w 393"/>
                    <a:gd name="T3" fmla="*/ 250 h 272"/>
                    <a:gd name="T4" fmla="*/ 366 w 393"/>
                    <a:gd name="T5" fmla="*/ 254 h 272"/>
                    <a:gd name="T6" fmla="*/ 375 w 393"/>
                    <a:gd name="T7" fmla="*/ 254 h 272"/>
                    <a:gd name="T8" fmla="*/ 384 w 393"/>
                    <a:gd name="T9" fmla="*/ 250 h 272"/>
                    <a:gd name="T10" fmla="*/ 388 w 393"/>
                    <a:gd name="T11" fmla="*/ 241 h 272"/>
                    <a:gd name="T12" fmla="*/ 393 w 393"/>
                    <a:gd name="T13" fmla="*/ 232 h 272"/>
                    <a:gd name="T14" fmla="*/ 393 w 393"/>
                    <a:gd name="T15" fmla="*/ 223 h 272"/>
                    <a:gd name="T16" fmla="*/ 388 w 393"/>
                    <a:gd name="T17" fmla="*/ 214 h 272"/>
                    <a:gd name="T18" fmla="*/ 384 w 393"/>
                    <a:gd name="T19" fmla="*/ 210 h 272"/>
                    <a:gd name="T20" fmla="*/ 295 w 393"/>
                    <a:gd name="T21" fmla="*/ 156 h 272"/>
                    <a:gd name="T22" fmla="*/ 339 w 393"/>
                    <a:gd name="T23" fmla="*/ 129 h 272"/>
                    <a:gd name="T24" fmla="*/ 348 w 393"/>
                    <a:gd name="T25" fmla="*/ 125 h 272"/>
                    <a:gd name="T26" fmla="*/ 353 w 393"/>
                    <a:gd name="T27" fmla="*/ 116 h 272"/>
                    <a:gd name="T28" fmla="*/ 353 w 393"/>
                    <a:gd name="T29" fmla="*/ 107 h 272"/>
                    <a:gd name="T30" fmla="*/ 353 w 393"/>
                    <a:gd name="T31" fmla="*/ 98 h 272"/>
                    <a:gd name="T32" fmla="*/ 344 w 393"/>
                    <a:gd name="T33" fmla="*/ 94 h 272"/>
                    <a:gd name="T34" fmla="*/ 339 w 393"/>
                    <a:gd name="T35" fmla="*/ 89 h 272"/>
                    <a:gd name="T36" fmla="*/ 330 w 393"/>
                    <a:gd name="T37" fmla="*/ 89 h 272"/>
                    <a:gd name="T38" fmla="*/ 321 w 393"/>
                    <a:gd name="T39" fmla="*/ 89 h 272"/>
                    <a:gd name="T40" fmla="*/ 254 w 393"/>
                    <a:gd name="T41" fmla="*/ 129 h 272"/>
                    <a:gd name="T42" fmla="*/ 196 w 393"/>
                    <a:gd name="T43" fmla="*/ 94 h 272"/>
                    <a:gd name="T44" fmla="*/ 281 w 393"/>
                    <a:gd name="T45" fmla="*/ 49 h 272"/>
                    <a:gd name="T46" fmla="*/ 290 w 393"/>
                    <a:gd name="T47" fmla="*/ 40 h 272"/>
                    <a:gd name="T48" fmla="*/ 295 w 393"/>
                    <a:gd name="T49" fmla="*/ 31 h 272"/>
                    <a:gd name="T50" fmla="*/ 295 w 393"/>
                    <a:gd name="T51" fmla="*/ 26 h 272"/>
                    <a:gd name="T52" fmla="*/ 295 w 393"/>
                    <a:gd name="T53" fmla="*/ 18 h 272"/>
                    <a:gd name="T54" fmla="*/ 290 w 393"/>
                    <a:gd name="T55" fmla="*/ 9 h 272"/>
                    <a:gd name="T56" fmla="*/ 281 w 393"/>
                    <a:gd name="T57" fmla="*/ 4 h 272"/>
                    <a:gd name="T58" fmla="*/ 272 w 393"/>
                    <a:gd name="T59" fmla="*/ 4 h 272"/>
                    <a:gd name="T60" fmla="*/ 263 w 393"/>
                    <a:gd name="T61" fmla="*/ 9 h 272"/>
                    <a:gd name="T62" fmla="*/ 152 w 393"/>
                    <a:gd name="T63" fmla="*/ 71 h 272"/>
                    <a:gd name="T64" fmla="*/ 27 w 393"/>
                    <a:gd name="T65" fmla="*/ 0 h 272"/>
                    <a:gd name="T66" fmla="*/ 0 w 393"/>
                    <a:gd name="T67" fmla="*/ 44 h 272"/>
                    <a:gd name="T68" fmla="*/ 125 w 393"/>
                    <a:gd name="T69" fmla="*/ 116 h 272"/>
                    <a:gd name="T70" fmla="*/ 125 w 393"/>
                    <a:gd name="T71" fmla="*/ 250 h 272"/>
                    <a:gd name="T72" fmla="*/ 125 w 393"/>
                    <a:gd name="T73" fmla="*/ 259 h 272"/>
                    <a:gd name="T74" fmla="*/ 129 w 393"/>
                    <a:gd name="T75" fmla="*/ 263 h 272"/>
                    <a:gd name="T76" fmla="*/ 138 w 393"/>
                    <a:gd name="T77" fmla="*/ 268 h 272"/>
                    <a:gd name="T78" fmla="*/ 143 w 393"/>
                    <a:gd name="T79" fmla="*/ 272 h 272"/>
                    <a:gd name="T80" fmla="*/ 152 w 393"/>
                    <a:gd name="T81" fmla="*/ 272 h 272"/>
                    <a:gd name="T82" fmla="*/ 161 w 393"/>
                    <a:gd name="T83" fmla="*/ 268 h 272"/>
                    <a:gd name="T84" fmla="*/ 165 w 393"/>
                    <a:gd name="T85" fmla="*/ 259 h 272"/>
                    <a:gd name="T86" fmla="*/ 165 w 393"/>
                    <a:gd name="T87" fmla="*/ 250 h 272"/>
                    <a:gd name="T88" fmla="*/ 170 w 393"/>
                    <a:gd name="T89" fmla="*/ 143 h 272"/>
                    <a:gd name="T90" fmla="*/ 228 w 393"/>
                    <a:gd name="T91" fmla="*/ 178 h 272"/>
                    <a:gd name="T92" fmla="*/ 223 w 393"/>
                    <a:gd name="T93" fmla="*/ 254 h 272"/>
                    <a:gd name="T94" fmla="*/ 228 w 393"/>
                    <a:gd name="T95" fmla="*/ 263 h 272"/>
                    <a:gd name="T96" fmla="*/ 232 w 393"/>
                    <a:gd name="T97" fmla="*/ 268 h 272"/>
                    <a:gd name="T98" fmla="*/ 237 w 393"/>
                    <a:gd name="T99" fmla="*/ 272 h 272"/>
                    <a:gd name="T100" fmla="*/ 245 w 393"/>
                    <a:gd name="T101" fmla="*/ 272 h 272"/>
                    <a:gd name="T102" fmla="*/ 254 w 393"/>
                    <a:gd name="T103" fmla="*/ 272 h 272"/>
                    <a:gd name="T104" fmla="*/ 259 w 393"/>
                    <a:gd name="T105" fmla="*/ 268 h 272"/>
                    <a:gd name="T106" fmla="*/ 263 w 393"/>
                    <a:gd name="T107" fmla="*/ 263 h 272"/>
                    <a:gd name="T108" fmla="*/ 268 w 393"/>
                    <a:gd name="T109" fmla="*/ 254 h 272"/>
                    <a:gd name="T110" fmla="*/ 272 w 393"/>
                    <a:gd name="T111" fmla="*/ 20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9" name="Freeform 20"/>
                <p:cNvSpPr>
                  <a:spLocks/>
                </p:cNvSpPr>
                <p:nvPr userDrawn="1"/>
              </p:nvSpPr>
              <p:spPr bwMode="white">
                <a:xfrm>
                  <a:off x="1348" y="384"/>
                  <a:ext cx="393" cy="281"/>
                </a:xfrm>
                <a:custGeom>
                  <a:avLst/>
                  <a:gdLst>
                    <a:gd name="T0" fmla="*/ 295 w 393"/>
                    <a:gd name="T1" fmla="*/ 121 h 277"/>
                    <a:gd name="T2" fmla="*/ 384 w 393"/>
                    <a:gd name="T3" fmla="*/ 72 h 277"/>
                    <a:gd name="T4" fmla="*/ 393 w 393"/>
                    <a:gd name="T5" fmla="*/ 63 h 277"/>
                    <a:gd name="T6" fmla="*/ 393 w 393"/>
                    <a:gd name="T7" fmla="*/ 54 h 277"/>
                    <a:gd name="T8" fmla="*/ 393 w 393"/>
                    <a:gd name="T9" fmla="*/ 49 h 277"/>
                    <a:gd name="T10" fmla="*/ 393 w 393"/>
                    <a:gd name="T11" fmla="*/ 40 h 277"/>
                    <a:gd name="T12" fmla="*/ 384 w 393"/>
                    <a:gd name="T13" fmla="*/ 31 h 277"/>
                    <a:gd name="T14" fmla="*/ 379 w 393"/>
                    <a:gd name="T15" fmla="*/ 27 h 277"/>
                    <a:gd name="T16" fmla="*/ 370 w 393"/>
                    <a:gd name="T17" fmla="*/ 27 h 277"/>
                    <a:gd name="T18" fmla="*/ 357 w 393"/>
                    <a:gd name="T19" fmla="*/ 27 h 277"/>
                    <a:gd name="T20" fmla="*/ 268 w 393"/>
                    <a:gd name="T21" fmla="*/ 81 h 277"/>
                    <a:gd name="T22" fmla="*/ 268 w 393"/>
                    <a:gd name="T23" fmla="*/ 27 h 277"/>
                    <a:gd name="T24" fmla="*/ 268 w 393"/>
                    <a:gd name="T25" fmla="*/ 14 h 277"/>
                    <a:gd name="T26" fmla="*/ 263 w 393"/>
                    <a:gd name="T27" fmla="*/ 9 h 277"/>
                    <a:gd name="T28" fmla="*/ 254 w 393"/>
                    <a:gd name="T29" fmla="*/ 5 h 277"/>
                    <a:gd name="T30" fmla="*/ 250 w 393"/>
                    <a:gd name="T31" fmla="*/ 0 h 277"/>
                    <a:gd name="T32" fmla="*/ 241 w 393"/>
                    <a:gd name="T33" fmla="*/ 5 h 277"/>
                    <a:gd name="T34" fmla="*/ 232 w 393"/>
                    <a:gd name="T35" fmla="*/ 5 h 277"/>
                    <a:gd name="T36" fmla="*/ 228 w 393"/>
                    <a:gd name="T37" fmla="*/ 14 h 277"/>
                    <a:gd name="T38" fmla="*/ 228 w 393"/>
                    <a:gd name="T39" fmla="*/ 23 h 277"/>
                    <a:gd name="T40" fmla="*/ 228 w 393"/>
                    <a:gd name="T41" fmla="*/ 99 h 277"/>
                    <a:gd name="T42" fmla="*/ 170 w 393"/>
                    <a:gd name="T43" fmla="*/ 134 h 277"/>
                    <a:gd name="T44" fmla="*/ 170 w 393"/>
                    <a:gd name="T45" fmla="*/ 36 h 277"/>
                    <a:gd name="T46" fmla="*/ 170 w 393"/>
                    <a:gd name="T47" fmla="*/ 27 h 277"/>
                    <a:gd name="T48" fmla="*/ 165 w 393"/>
                    <a:gd name="T49" fmla="*/ 18 h 277"/>
                    <a:gd name="T50" fmla="*/ 156 w 393"/>
                    <a:gd name="T51" fmla="*/ 14 h 277"/>
                    <a:gd name="T52" fmla="*/ 147 w 393"/>
                    <a:gd name="T53" fmla="*/ 9 h 277"/>
                    <a:gd name="T54" fmla="*/ 138 w 393"/>
                    <a:gd name="T55" fmla="*/ 9 h 277"/>
                    <a:gd name="T56" fmla="*/ 134 w 393"/>
                    <a:gd name="T57" fmla="*/ 14 h 277"/>
                    <a:gd name="T58" fmla="*/ 129 w 393"/>
                    <a:gd name="T59" fmla="*/ 23 h 277"/>
                    <a:gd name="T60" fmla="*/ 125 w 393"/>
                    <a:gd name="T61" fmla="*/ 31 h 277"/>
                    <a:gd name="T62" fmla="*/ 125 w 393"/>
                    <a:gd name="T63" fmla="*/ 161 h 277"/>
                    <a:gd name="T64" fmla="*/ 0 w 393"/>
                    <a:gd name="T65" fmla="*/ 233 h 277"/>
                    <a:gd name="T66" fmla="*/ 27 w 393"/>
                    <a:gd name="T67" fmla="*/ 277 h 277"/>
                    <a:gd name="T68" fmla="*/ 152 w 393"/>
                    <a:gd name="T69" fmla="*/ 206 h 277"/>
                    <a:gd name="T70" fmla="*/ 268 w 393"/>
                    <a:gd name="T71" fmla="*/ 273 h 277"/>
                    <a:gd name="T72" fmla="*/ 272 w 393"/>
                    <a:gd name="T73" fmla="*/ 277 h 277"/>
                    <a:gd name="T74" fmla="*/ 281 w 393"/>
                    <a:gd name="T75" fmla="*/ 277 h 277"/>
                    <a:gd name="T76" fmla="*/ 290 w 393"/>
                    <a:gd name="T77" fmla="*/ 273 h 277"/>
                    <a:gd name="T78" fmla="*/ 295 w 393"/>
                    <a:gd name="T79" fmla="*/ 268 h 277"/>
                    <a:gd name="T80" fmla="*/ 299 w 393"/>
                    <a:gd name="T81" fmla="*/ 259 h 277"/>
                    <a:gd name="T82" fmla="*/ 299 w 393"/>
                    <a:gd name="T83" fmla="*/ 251 h 277"/>
                    <a:gd name="T84" fmla="*/ 295 w 393"/>
                    <a:gd name="T85" fmla="*/ 242 h 277"/>
                    <a:gd name="T86" fmla="*/ 286 w 393"/>
                    <a:gd name="T87" fmla="*/ 237 h 277"/>
                    <a:gd name="T88" fmla="*/ 196 w 393"/>
                    <a:gd name="T89" fmla="*/ 179 h 277"/>
                    <a:gd name="T90" fmla="*/ 254 w 393"/>
                    <a:gd name="T91" fmla="*/ 148 h 277"/>
                    <a:gd name="T92" fmla="*/ 321 w 393"/>
                    <a:gd name="T93" fmla="*/ 188 h 277"/>
                    <a:gd name="T94" fmla="*/ 330 w 393"/>
                    <a:gd name="T95" fmla="*/ 192 h 277"/>
                    <a:gd name="T96" fmla="*/ 335 w 393"/>
                    <a:gd name="T97" fmla="*/ 192 h 277"/>
                    <a:gd name="T98" fmla="*/ 344 w 393"/>
                    <a:gd name="T99" fmla="*/ 188 h 277"/>
                    <a:gd name="T100" fmla="*/ 348 w 393"/>
                    <a:gd name="T101" fmla="*/ 179 h 277"/>
                    <a:gd name="T102" fmla="*/ 348 w 393"/>
                    <a:gd name="T103" fmla="*/ 175 h 277"/>
                    <a:gd name="T104" fmla="*/ 348 w 393"/>
                    <a:gd name="T105" fmla="*/ 166 h 277"/>
                    <a:gd name="T106" fmla="*/ 348 w 393"/>
                    <a:gd name="T107" fmla="*/ 157 h 277"/>
                    <a:gd name="T108" fmla="*/ 339 w 393"/>
                    <a:gd name="T109" fmla="*/ 152 h 277"/>
                    <a:gd name="T110" fmla="*/ 295 w 393"/>
                    <a:gd name="T111" fmla="*/ 121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60" name="Freeform 21"/>
                <p:cNvSpPr>
                  <a:spLocks/>
                </p:cNvSpPr>
                <p:nvPr userDrawn="1"/>
              </p:nvSpPr>
              <p:spPr bwMode="white">
                <a:xfrm>
                  <a:off x="1232" y="526"/>
                  <a:ext cx="264" cy="234"/>
                </a:xfrm>
                <a:custGeom>
                  <a:avLst/>
                  <a:gdLst>
                    <a:gd name="T0" fmla="*/ 0 w 263"/>
                    <a:gd name="T1" fmla="*/ 116 h 228"/>
                    <a:gd name="T2" fmla="*/ 49 w 263"/>
                    <a:gd name="T3" fmla="*/ 67 h 228"/>
                    <a:gd name="T4" fmla="*/ 67 w 263"/>
                    <a:gd name="T5" fmla="*/ 0 h 228"/>
                    <a:gd name="T6" fmla="*/ 134 w 263"/>
                    <a:gd name="T7" fmla="*/ 23 h 228"/>
                    <a:gd name="T8" fmla="*/ 201 w 263"/>
                    <a:gd name="T9" fmla="*/ 0 h 228"/>
                    <a:gd name="T10" fmla="*/ 214 w 263"/>
                    <a:gd name="T11" fmla="*/ 67 h 228"/>
                    <a:gd name="T12" fmla="*/ 263 w 263"/>
                    <a:gd name="T13" fmla="*/ 116 h 228"/>
                    <a:gd name="T14" fmla="*/ 214 w 263"/>
                    <a:gd name="T15" fmla="*/ 161 h 228"/>
                    <a:gd name="T16" fmla="*/ 201 w 263"/>
                    <a:gd name="T17" fmla="*/ 228 h 228"/>
                    <a:gd name="T18" fmla="*/ 134 w 263"/>
                    <a:gd name="T19" fmla="*/ 210 h 228"/>
                    <a:gd name="T20" fmla="*/ 67 w 263"/>
                    <a:gd name="T21" fmla="*/ 228 h 228"/>
                    <a:gd name="T22" fmla="*/ 49 w 263"/>
                    <a:gd name="T23" fmla="*/ 161 h 228"/>
                    <a:gd name="T24" fmla="*/ 0 w 263"/>
                    <a:gd name="T25" fmla="*/ 116 h 2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3"/>
                    <a:gd name="T40" fmla="*/ 0 h 228"/>
                    <a:gd name="T41" fmla="*/ 263 w 263"/>
                    <a:gd name="T42" fmla="*/ 228 h 2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grpSp>
          <p:grpSp>
            <p:nvGrpSpPr>
              <p:cNvPr id="46" name="Group 22"/>
              <p:cNvGrpSpPr>
                <a:grpSpLocks/>
              </p:cNvGrpSpPr>
              <p:nvPr userDrawn="1"/>
            </p:nvGrpSpPr>
            <p:grpSpPr bwMode="auto">
              <a:xfrm>
                <a:off x="-1" y="1200"/>
                <a:ext cx="334" cy="386"/>
                <a:chOff x="982" y="214"/>
                <a:chExt cx="759" cy="875"/>
              </a:xfrm>
            </p:grpSpPr>
            <p:sp>
              <p:nvSpPr>
                <p:cNvPr id="47" name="Freeform 23"/>
                <p:cNvSpPr>
                  <a:spLocks/>
                </p:cNvSpPr>
                <p:nvPr userDrawn="1"/>
              </p:nvSpPr>
              <p:spPr bwMode="white">
                <a:xfrm>
                  <a:off x="1214" y="214"/>
                  <a:ext cx="300" cy="439"/>
                </a:xfrm>
                <a:custGeom>
                  <a:avLst/>
                  <a:gdLst>
                    <a:gd name="T0" fmla="*/ 174 w 299"/>
                    <a:gd name="T1" fmla="*/ 121 h 434"/>
                    <a:gd name="T2" fmla="*/ 174 w 299"/>
                    <a:gd name="T3" fmla="*/ 23 h 434"/>
                    <a:gd name="T4" fmla="*/ 170 w 299"/>
                    <a:gd name="T5" fmla="*/ 9 h 434"/>
                    <a:gd name="T6" fmla="*/ 165 w 299"/>
                    <a:gd name="T7" fmla="*/ 5 h 434"/>
                    <a:gd name="T8" fmla="*/ 156 w 299"/>
                    <a:gd name="T9" fmla="*/ 0 h 434"/>
                    <a:gd name="T10" fmla="*/ 152 w 299"/>
                    <a:gd name="T11" fmla="*/ 0 h 434"/>
                    <a:gd name="T12" fmla="*/ 143 w 299"/>
                    <a:gd name="T13" fmla="*/ 0 h 434"/>
                    <a:gd name="T14" fmla="*/ 134 w 299"/>
                    <a:gd name="T15" fmla="*/ 5 h 434"/>
                    <a:gd name="T16" fmla="*/ 125 w 299"/>
                    <a:gd name="T17" fmla="*/ 9 h 434"/>
                    <a:gd name="T18" fmla="*/ 125 w 299"/>
                    <a:gd name="T19" fmla="*/ 23 h 434"/>
                    <a:gd name="T20" fmla="*/ 125 w 299"/>
                    <a:gd name="T21" fmla="*/ 126 h 434"/>
                    <a:gd name="T22" fmla="*/ 76 w 299"/>
                    <a:gd name="T23" fmla="*/ 99 h 434"/>
                    <a:gd name="T24" fmla="*/ 67 w 299"/>
                    <a:gd name="T25" fmla="*/ 94 h 434"/>
                    <a:gd name="T26" fmla="*/ 58 w 299"/>
                    <a:gd name="T27" fmla="*/ 94 h 434"/>
                    <a:gd name="T28" fmla="*/ 49 w 299"/>
                    <a:gd name="T29" fmla="*/ 99 h 434"/>
                    <a:gd name="T30" fmla="*/ 45 w 299"/>
                    <a:gd name="T31" fmla="*/ 103 h 434"/>
                    <a:gd name="T32" fmla="*/ 40 w 299"/>
                    <a:gd name="T33" fmla="*/ 112 h 434"/>
                    <a:gd name="T34" fmla="*/ 45 w 299"/>
                    <a:gd name="T35" fmla="*/ 117 h 434"/>
                    <a:gd name="T36" fmla="*/ 45 w 299"/>
                    <a:gd name="T37" fmla="*/ 126 h 434"/>
                    <a:gd name="T38" fmla="*/ 54 w 299"/>
                    <a:gd name="T39" fmla="*/ 134 h 434"/>
                    <a:gd name="T40" fmla="*/ 121 w 299"/>
                    <a:gd name="T41" fmla="*/ 170 h 434"/>
                    <a:gd name="T42" fmla="*/ 121 w 299"/>
                    <a:gd name="T43" fmla="*/ 242 h 434"/>
                    <a:gd name="T44" fmla="*/ 36 w 299"/>
                    <a:gd name="T45" fmla="*/ 188 h 434"/>
                    <a:gd name="T46" fmla="*/ 27 w 299"/>
                    <a:gd name="T47" fmla="*/ 184 h 434"/>
                    <a:gd name="T48" fmla="*/ 18 w 299"/>
                    <a:gd name="T49" fmla="*/ 184 h 434"/>
                    <a:gd name="T50" fmla="*/ 9 w 299"/>
                    <a:gd name="T51" fmla="*/ 188 h 434"/>
                    <a:gd name="T52" fmla="*/ 5 w 299"/>
                    <a:gd name="T53" fmla="*/ 193 h 434"/>
                    <a:gd name="T54" fmla="*/ 0 w 299"/>
                    <a:gd name="T55" fmla="*/ 202 h 434"/>
                    <a:gd name="T56" fmla="*/ 0 w 299"/>
                    <a:gd name="T57" fmla="*/ 210 h 434"/>
                    <a:gd name="T58" fmla="*/ 5 w 299"/>
                    <a:gd name="T59" fmla="*/ 219 h 434"/>
                    <a:gd name="T60" fmla="*/ 14 w 299"/>
                    <a:gd name="T61" fmla="*/ 224 h 434"/>
                    <a:gd name="T62" fmla="*/ 121 w 299"/>
                    <a:gd name="T63" fmla="*/ 291 h 434"/>
                    <a:gd name="T64" fmla="*/ 121 w 299"/>
                    <a:gd name="T65" fmla="*/ 434 h 434"/>
                    <a:gd name="T66" fmla="*/ 174 w 299"/>
                    <a:gd name="T67" fmla="*/ 434 h 434"/>
                    <a:gd name="T68" fmla="*/ 174 w 299"/>
                    <a:gd name="T69" fmla="*/ 291 h 434"/>
                    <a:gd name="T70" fmla="*/ 290 w 299"/>
                    <a:gd name="T71" fmla="*/ 224 h 434"/>
                    <a:gd name="T72" fmla="*/ 295 w 299"/>
                    <a:gd name="T73" fmla="*/ 219 h 434"/>
                    <a:gd name="T74" fmla="*/ 299 w 299"/>
                    <a:gd name="T75" fmla="*/ 210 h 434"/>
                    <a:gd name="T76" fmla="*/ 299 w 299"/>
                    <a:gd name="T77" fmla="*/ 202 h 434"/>
                    <a:gd name="T78" fmla="*/ 299 w 299"/>
                    <a:gd name="T79" fmla="*/ 197 h 434"/>
                    <a:gd name="T80" fmla="*/ 295 w 299"/>
                    <a:gd name="T81" fmla="*/ 188 h 434"/>
                    <a:gd name="T82" fmla="*/ 286 w 299"/>
                    <a:gd name="T83" fmla="*/ 184 h 434"/>
                    <a:gd name="T84" fmla="*/ 277 w 299"/>
                    <a:gd name="T85" fmla="*/ 184 h 434"/>
                    <a:gd name="T86" fmla="*/ 268 w 299"/>
                    <a:gd name="T87" fmla="*/ 188 h 434"/>
                    <a:gd name="T88" fmla="*/ 174 w 299"/>
                    <a:gd name="T89" fmla="*/ 237 h 434"/>
                    <a:gd name="T90" fmla="*/ 174 w 299"/>
                    <a:gd name="T91" fmla="*/ 170 h 434"/>
                    <a:gd name="T92" fmla="*/ 246 w 299"/>
                    <a:gd name="T93" fmla="*/ 134 h 434"/>
                    <a:gd name="T94" fmla="*/ 250 w 299"/>
                    <a:gd name="T95" fmla="*/ 130 h 434"/>
                    <a:gd name="T96" fmla="*/ 255 w 299"/>
                    <a:gd name="T97" fmla="*/ 121 h 434"/>
                    <a:gd name="T98" fmla="*/ 255 w 299"/>
                    <a:gd name="T99" fmla="*/ 112 h 434"/>
                    <a:gd name="T100" fmla="*/ 250 w 299"/>
                    <a:gd name="T101" fmla="*/ 108 h 434"/>
                    <a:gd name="T102" fmla="*/ 246 w 299"/>
                    <a:gd name="T103" fmla="*/ 103 h 434"/>
                    <a:gd name="T104" fmla="*/ 237 w 299"/>
                    <a:gd name="T105" fmla="*/ 99 h 434"/>
                    <a:gd name="T106" fmla="*/ 232 w 299"/>
                    <a:gd name="T107" fmla="*/ 99 h 434"/>
                    <a:gd name="T108" fmla="*/ 223 w 299"/>
                    <a:gd name="T109" fmla="*/ 99 h 434"/>
                    <a:gd name="T110" fmla="*/ 174 w 299"/>
                    <a:gd name="T111" fmla="*/ 121 h 4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4"/>
                    <a:gd name="T170" fmla="*/ 299 w 299"/>
                    <a:gd name="T171" fmla="*/ 434 h 4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4">
                      <a:moveTo>
                        <a:pt x="174" y="121"/>
                      </a:moveTo>
                      <a:lnTo>
                        <a:pt x="174" y="23"/>
                      </a:lnTo>
                      <a:lnTo>
                        <a:pt x="170" y="9"/>
                      </a:lnTo>
                      <a:lnTo>
                        <a:pt x="165" y="5"/>
                      </a:lnTo>
                      <a:lnTo>
                        <a:pt x="156" y="0"/>
                      </a:lnTo>
                      <a:lnTo>
                        <a:pt x="152" y="0"/>
                      </a:lnTo>
                      <a:lnTo>
                        <a:pt x="143" y="0"/>
                      </a:lnTo>
                      <a:lnTo>
                        <a:pt x="134" y="5"/>
                      </a:lnTo>
                      <a:lnTo>
                        <a:pt x="125" y="9"/>
                      </a:lnTo>
                      <a:lnTo>
                        <a:pt x="125" y="23"/>
                      </a:lnTo>
                      <a:lnTo>
                        <a:pt x="125" y="126"/>
                      </a:lnTo>
                      <a:lnTo>
                        <a:pt x="76" y="99"/>
                      </a:lnTo>
                      <a:lnTo>
                        <a:pt x="67" y="94"/>
                      </a:lnTo>
                      <a:lnTo>
                        <a:pt x="58" y="94"/>
                      </a:lnTo>
                      <a:lnTo>
                        <a:pt x="49" y="99"/>
                      </a:lnTo>
                      <a:lnTo>
                        <a:pt x="45" y="103"/>
                      </a:lnTo>
                      <a:lnTo>
                        <a:pt x="40" y="112"/>
                      </a:lnTo>
                      <a:lnTo>
                        <a:pt x="45" y="117"/>
                      </a:lnTo>
                      <a:lnTo>
                        <a:pt x="45" y="126"/>
                      </a:lnTo>
                      <a:lnTo>
                        <a:pt x="54" y="134"/>
                      </a:lnTo>
                      <a:lnTo>
                        <a:pt x="121" y="170"/>
                      </a:lnTo>
                      <a:lnTo>
                        <a:pt x="121" y="242"/>
                      </a:lnTo>
                      <a:lnTo>
                        <a:pt x="36" y="188"/>
                      </a:lnTo>
                      <a:lnTo>
                        <a:pt x="27" y="184"/>
                      </a:lnTo>
                      <a:lnTo>
                        <a:pt x="18" y="184"/>
                      </a:lnTo>
                      <a:lnTo>
                        <a:pt x="9" y="188"/>
                      </a:lnTo>
                      <a:lnTo>
                        <a:pt x="5" y="193"/>
                      </a:lnTo>
                      <a:lnTo>
                        <a:pt x="0" y="202"/>
                      </a:lnTo>
                      <a:lnTo>
                        <a:pt x="0" y="210"/>
                      </a:lnTo>
                      <a:lnTo>
                        <a:pt x="5" y="219"/>
                      </a:lnTo>
                      <a:lnTo>
                        <a:pt x="14" y="224"/>
                      </a:lnTo>
                      <a:lnTo>
                        <a:pt x="121" y="291"/>
                      </a:lnTo>
                      <a:lnTo>
                        <a:pt x="121" y="434"/>
                      </a:lnTo>
                      <a:lnTo>
                        <a:pt x="174" y="434"/>
                      </a:lnTo>
                      <a:lnTo>
                        <a:pt x="174" y="291"/>
                      </a:lnTo>
                      <a:lnTo>
                        <a:pt x="290" y="224"/>
                      </a:lnTo>
                      <a:lnTo>
                        <a:pt x="295" y="219"/>
                      </a:lnTo>
                      <a:lnTo>
                        <a:pt x="299" y="210"/>
                      </a:lnTo>
                      <a:lnTo>
                        <a:pt x="299" y="202"/>
                      </a:lnTo>
                      <a:lnTo>
                        <a:pt x="299" y="197"/>
                      </a:lnTo>
                      <a:lnTo>
                        <a:pt x="295" y="188"/>
                      </a:lnTo>
                      <a:lnTo>
                        <a:pt x="286" y="184"/>
                      </a:lnTo>
                      <a:lnTo>
                        <a:pt x="277" y="184"/>
                      </a:lnTo>
                      <a:lnTo>
                        <a:pt x="268" y="188"/>
                      </a:lnTo>
                      <a:lnTo>
                        <a:pt x="174" y="237"/>
                      </a:lnTo>
                      <a:lnTo>
                        <a:pt x="174" y="170"/>
                      </a:lnTo>
                      <a:lnTo>
                        <a:pt x="246" y="134"/>
                      </a:lnTo>
                      <a:lnTo>
                        <a:pt x="250" y="130"/>
                      </a:lnTo>
                      <a:lnTo>
                        <a:pt x="255" y="121"/>
                      </a:lnTo>
                      <a:lnTo>
                        <a:pt x="255" y="112"/>
                      </a:lnTo>
                      <a:lnTo>
                        <a:pt x="250" y="108"/>
                      </a:lnTo>
                      <a:lnTo>
                        <a:pt x="246" y="103"/>
                      </a:lnTo>
                      <a:lnTo>
                        <a:pt x="237" y="99"/>
                      </a:lnTo>
                      <a:lnTo>
                        <a:pt x="232" y="99"/>
                      </a:lnTo>
                      <a:lnTo>
                        <a:pt x="223" y="99"/>
                      </a:lnTo>
                      <a:lnTo>
                        <a:pt x="174"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48" name="Freeform 24"/>
                <p:cNvSpPr>
                  <a:spLocks/>
                </p:cNvSpPr>
                <p:nvPr userDrawn="1"/>
              </p:nvSpPr>
              <p:spPr bwMode="white">
                <a:xfrm>
                  <a:off x="982" y="399"/>
                  <a:ext cx="393" cy="273"/>
                </a:xfrm>
                <a:custGeom>
                  <a:avLst/>
                  <a:gdLst>
                    <a:gd name="T0" fmla="*/ 121 w 393"/>
                    <a:gd name="T1" fmla="*/ 71 h 272"/>
                    <a:gd name="T2" fmla="*/ 36 w 393"/>
                    <a:gd name="T3" fmla="*/ 22 h 272"/>
                    <a:gd name="T4" fmla="*/ 27 w 393"/>
                    <a:gd name="T5" fmla="*/ 18 h 272"/>
                    <a:gd name="T6" fmla="*/ 18 w 393"/>
                    <a:gd name="T7" fmla="*/ 18 h 272"/>
                    <a:gd name="T8" fmla="*/ 9 w 393"/>
                    <a:gd name="T9" fmla="*/ 22 h 272"/>
                    <a:gd name="T10" fmla="*/ 5 w 393"/>
                    <a:gd name="T11" fmla="*/ 31 h 272"/>
                    <a:gd name="T12" fmla="*/ 0 w 393"/>
                    <a:gd name="T13" fmla="*/ 40 h 272"/>
                    <a:gd name="T14" fmla="*/ 0 w 393"/>
                    <a:gd name="T15" fmla="*/ 49 h 272"/>
                    <a:gd name="T16" fmla="*/ 5 w 393"/>
                    <a:gd name="T17" fmla="*/ 58 h 272"/>
                    <a:gd name="T18" fmla="*/ 9 w 393"/>
                    <a:gd name="T19" fmla="*/ 62 h 272"/>
                    <a:gd name="T20" fmla="*/ 98 w 393"/>
                    <a:gd name="T21" fmla="*/ 116 h 272"/>
                    <a:gd name="T22" fmla="*/ 54 w 393"/>
                    <a:gd name="T23" fmla="*/ 143 h 272"/>
                    <a:gd name="T24" fmla="*/ 45 w 393"/>
                    <a:gd name="T25" fmla="*/ 147 h 272"/>
                    <a:gd name="T26" fmla="*/ 40 w 393"/>
                    <a:gd name="T27" fmla="*/ 156 h 272"/>
                    <a:gd name="T28" fmla="*/ 40 w 393"/>
                    <a:gd name="T29" fmla="*/ 165 h 272"/>
                    <a:gd name="T30" fmla="*/ 40 w 393"/>
                    <a:gd name="T31" fmla="*/ 174 h 272"/>
                    <a:gd name="T32" fmla="*/ 49 w 393"/>
                    <a:gd name="T33" fmla="*/ 178 h 272"/>
                    <a:gd name="T34" fmla="*/ 54 w 393"/>
                    <a:gd name="T35" fmla="*/ 183 h 272"/>
                    <a:gd name="T36" fmla="*/ 63 w 393"/>
                    <a:gd name="T37" fmla="*/ 183 h 272"/>
                    <a:gd name="T38" fmla="*/ 72 w 393"/>
                    <a:gd name="T39" fmla="*/ 183 h 272"/>
                    <a:gd name="T40" fmla="*/ 139 w 393"/>
                    <a:gd name="T41" fmla="*/ 143 h 272"/>
                    <a:gd name="T42" fmla="*/ 197 w 393"/>
                    <a:gd name="T43" fmla="*/ 178 h 272"/>
                    <a:gd name="T44" fmla="*/ 112 w 393"/>
                    <a:gd name="T45" fmla="*/ 223 h 272"/>
                    <a:gd name="T46" fmla="*/ 103 w 393"/>
                    <a:gd name="T47" fmla="*/ 232 h 272"/>
                    <a:gd name="T48" fmla="*/ 98 w 393"/>
                    <a:gd name="T49" fmla="*/ 241 h 272"/>
                    <a:gd name="T50" fmla="*/ 98 w 393"/>
                    <a:gd name="T51" fmla="*/ 246 h 272"/>
                    <a:gd name="T52" fmla="*/ 98 w 393"/>
                    <a:gd name="T53" fmla="*/ 254 h 272"/>
                    <a:gd name="T54" fmla="*/ 103 w 393"/>
                    <a:gd name="T55" fmla="*/ 263 h 272"/>
                    <a:gd name="T56" fmla="*/ 112 w 393"/>
                    <a:gd name="T57" fmla="*/ 268 h 272"/>
                    <a:gd name="T58" fmla="*/ 121 w 393"/>
                    <a:gd name="T59" fmla="*/ 268 h 272"/>
                    <a:gd name="T60" fmla="*/ 130 w 393"/>
                    <a:gd name="T61" fmla="*/ 263 h 272"/>
                    <a:gd name="T62" fmla="*/ 241 w 393"/>
                    <a:gd name="T63" fmla="*/ 201 h 272"/>
                    <a:gd name="T64" fmla="*/ 366 w 393"/>
                    <a:gd name="T65" fmla="*/ 272 h 272"/>
                    <a:gd name="T66" fmla="*/ 393 w 393"/>
                    <a:gd name="T67" fmla="*/ 228 h 272"/>
                    <a:gd name="T68" fmla="*/ 268 w 393"/>
                    <a:gd name="T69" fmla="*/ 156 h 272"/>
                    <a:gd name="T70" fmla="*/ 268 w 393"/>
                    <a:gd name="T71" fmla="*/ 22 h 272"/>
                    <a:gd name="T72" fmla="*/ 268 w 393"/>
                    <a:gd name="T73" fmla="*/ 13 h 272"/>
                    <a:gd name="T74" fmla="*/ 264 w 393"/>
                    <a:gd name="T75" fmla="*/ 9 h 272"/>
                    <a:gd name="T76" fmla="*/ 255 w 393"/>
                    <a:gd name="T77" fmla="*/ 4 h 272"/>
                    <a:gd name="T78" fmla="*/ 250 w 393"/>
                    <a:gd name="T79" fmla="*/ 0 h 272"/>
                    <a:gd name="T80" fmla="*/ 241 w 393"/>
                    <a:gd name="T81" fmla="*/ 0 h 272"/>
                    <a:gd name="T82" fmla="*/ 232 w 393"/>
                    <a:gd name="T83" fmla="*/ 4 h 272"/>
                    <a:gd name="T84" fmla="*/ 228 w 393"/>
                    <a:gd name="T85" fmla="*/ 13 h 272"/>
                    <a:gd name="T86" fmla="*/ 228 w 393"/>
                    <a:gd name="T87" fmla="*/ 22 h 272"/>
                    <a:gd name="T88" fmla="*/ 223 w 393"/>
                    <a:gd name="T89" fmla="*/ 129 h 272"/>
                    <a:gd name="T90" fmla="*/ 165 w 393"/>
                    <a:gd name="T91" fmla="*/ 94 h 272"/>
                    <a:gd name="T92" fmla="*/ 170 w 393"/>
                    <a:gd name="T93" fmla="*/ 18 h 272"/>
                    <a:gd name="T94" fmla="*/ 165 w 393"/>
                    <a:gd name="T95" fmla="*/ 9 h 272"/>
                    <a:gd name="T96" fmla="*/ 161 w 393"/>
                    <a:gd name="T97" fmla="*/ 4 h 272"/>
                    <a:gd name="T98" fmla="*/ 156 w 393"/>
                    <a:gd name="T99" fmla="*/ 0 h 272"/>
                    <a:gd name="T100" fmla="*/ 148 w 393"/>
                    <a:gd name="T101" fmla="*/ 0 h 272"/>
                    <a:gd name="T102" fmla="*/ 139 w 393"/>
                    <a:gd name="T103" fmla="*/ 0 h 272"/>
                    <a:gd name="T104" fmla="*/ 134 w 393"/>
                    <a:gd name="T105" fmla="*/ 4 h 272"/>
                    <a:gd name="T106" fmla="*/ 130 w 393"/>
                    <a:gd name="T107" fmla="*/ 9 h 272"/>
                    <a:gd name="T108" fmla="*/ 125 w 393"/>
                    <a:gd name="T109" fmla="*/ 18 h 272"/>
                    <a:gd name="T110" fmla="*/ 121 w 393"/>
                    <a:gd name="T111" fmla="*/ 7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121" y="71"/>
                      </a:moveTo>
                      <a:lnTo>
                        <a:pt x="36" y="22"/>
                      </a:lnTo>
                      <a:lnTo>
                        <a:pt x="27" y="18"/>
                      </a:lnTo>
                      <a:lnTo>
                        <a:pt x="18" y="18"/>
                      </a:lnTo>
                      <a:lnTo>
                        <a:pt x="9" y="22"/>
                      </a:lnTo>
                      <a:lnTo>
                        <a:pt x="5" y="31"/>
                      </a:lnTo>
                      <a:lnTo>
                        <a:pt x="0" y="40"/>
                      </a:lnTo>
                      <a:lnTo>
                        <a:pt x="0" y="49"/>
                      </a:lnTo>
                      <a:lnTo>
                        <a:pt x="5" y="58"/>
                      </a:lnTo>
                      <a:lnTo>
                        <a:pt x="9" y="62"/>
                      </a:lnTo>
                      <a:lnTo>
                        <a:pt x="98" y="116"/>
                      </a:lnTo>
                      <a:lnTo>
                        <a:pt x="54" y="143"/>
                      </a:lnTo>
                      <a:lnTo>
                        <a:pt x="45" y="147"/>
                      </a:lnTo>
                      <a:lnTo>
                        <a:pt x="40" y="156"/>
                      </a:lnTo>
                      <a:lnTo>
                        <a:pt x="40" y="165"/>
                      </a:lnTo>
                      <a:lnTo>
                        <a:pt x="40" y="174"/>
                      </a:lnTo>
                      <a:lnTo>
                        <a:pt x="49" y="178"/>
                      </a:lnTo>
                      <a:lnTo>
                        <a:pt x="54" y="183"/>
                      </a:lnTo>
                      <a:lnTo>
                        <a:pt x="63" y="183"/>
                      </a:lnTo>
                      <a:lnTo>
                        <a:pt x="72" y="183"/>
                      </a:lnTo>
                      <a:lnTo>
                        <a:pt x="139" y="143"/>
                      </a:lnTo>
                      <a:lnTo>
                        <a:pt x="197" y="178"/>
                      </a:lnTo>
                      <a:lnTo>
                        <a:pt x="112" y="223"/>
                      </a:lnTo>
                      <a:lnTo>
                        <a:pt x="103" y="232"/>
                      </a:lnTo>
                      <a:lnTo>
                        <a:pt x="98" y="241"/>
                      </a:lnTo>
                      <a:lnTo>
                        <a:pt x="98" y="246"/>
                      </a:lnTo>
                      <a:lnTo>
                        <a:pt x="98" y="254"/>
                      </a:lnTo>
                      <a:lnTo>
                        <a:pt x="103" y="263"/>
                      </a:lnTo>
                      <a:lnTo>
                        <a:pt x="112" y="268"/>
                      </a:lnTo>
                      <a:lnTo>
                        <a:pt x="121" y="268"/>
                      </a:lnTo>
                      <a:lnTo>
                        <a:pt x="130" y="263"/>
                      </a:lnTo>
                      <a:lnTo>
                        <a:pt x="241" y="201"/>
                      </a:lnTo>
                      <a:lnTo>
                        <a:pt x="366" y="272"/>
                      </a:lnTo>
                      <a:lnTo>
                        <a:pt x="393" y="228"/>
                      </a:lnTo>
                      <a:lnTo>
                        <a:pt x="268" y="156"/>
                      </a:lnTo>
                      <a:lnTo>
                        <a:pt x="268" y="22"/>
                      </a:lnTo>
                      <a:lnTo>
                        <a:pt x="268" y="13"/>
                      </a:lnTo>
                      <a:lnTo>
                        <a:pt x="264" y="9"/>
                      </a:lnTo>
                      <a:lnTo>
                        <a:pt x="255" y="4"/>
                      </a:lnTo>
                      <a:lnTo>
                        <a:pt x="250" y="0"/>
                      </a:lnTo>
                      <a:lnTo>
                        <a:pt x="241" y="0"/>
                      </a:lnTo>
                      <a:lnTo>
                        <a:pt x="232" y="4"/>
                      </a:lnTo>
                      <a:lnTo>
                        <a:pt x="228" y="13"/>
                      </a:lnTo>
                      <a:lnTo>
                        <a:pt x="228" y="22"/>
                      </a:lnTo>
                      <a:lnTo>
                        <a:pt x="223" y="129"/>
                      </a:lnTo>
                      <a:lnTo>
                        <a:pt x="165" y="94"/>
                      </a:lnTo>
                      <a:lnTo>
                        <a:pt x="170" y="18"/>
                      </a:lnTo>
                      <a:lnTo>
                        <a:pt x="165" y="9"/>
                      </a:lnTo>
                      <a:lnTo>
                        <a:pt x="161" y="4"/>
                      </a:lnTo>
                      <a:lnTo>
                        <a:pt x="156" y="0"/>
                      </a:lnTo>
                      <a:lnTo>
                        <a:pt x="148" y="0"/>
                      </a:lnTo>
                      <a:lnTo>
                        <a:pt x="139" y="0"/>
                      </a:lnTo>
                      <a:lnTo>
                        <a:pt x="134" y="4"/>
                      </a:lnTo>
                      <a:lnTo>
                        <a:pt x="130" y="9"/>
                      </a:lnTo>
                      <a:lnTo>
                        <a:pt x="125" y="18"/>
                      </a:lnTo>
                      <a:lnTo>
                        <a:pt x="121" y="7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49" name="Freeform 25"/>
                <p:cNvSpPr>
                  <a:spLocks/>
                </p:cNvSpPr>
                <p:nvPr userDrawn="1"/>
              </p:nvSpPr>
              <p:spPr bwMode="white">
                <a:xfrm>
                  <a:off x="982" y="625"/>
                  <a:ext cx="393" cy="279"/>
                </a:xfrm>
                <a:custGeom>
                  <a:avLst/>
                  <a:gdLst>
                    <a:gd name="T0" fmla="*/ 98 w 393"/>
                    <a:gd name="T1" fmla="*/ 156 h 277"/>
                    <a:gd name="T2" fmla="*/ 9 w 393"/>
                    <a:gd name="T3" fmla="*/ 205 h 277"/>
                    <a:gd name="T4" fmla="*/ 0 w 393"/>
                    <a:gd name="T5" fmla="*/ 214 h 277"/>
                    <a:gd name="T6" fmla="*/ 0 w 393"/>
                    <a:gd name="T7" fmla="*/ 223 h 277"/>
                    <a:gd name="T8" fmla="*/ 0 w 393"/>
                    <a:gd name="T9" fmla="*/ 228 h 277"/>
                    <a:gd name="T10" fmla="*/ 0 w 393"/>
                    <a:gd name="T11" fmla="*/ 237 h 277"/>
                    <a:gd name="T12" fmla="*/ 9 w 393"/>
                    <a:gd name="T13" fmla="*/ 246 h 277"/>
                    <a:gd name="T14" fmla="*/ 14 w 393"/>
                    <a:gd name="T15" fmla="*/ 250 h 277"/>
                    <a:gd name="T16" fmla="*/ 23 w 393"/>
                    <a:gd name="T17" fmla="*/ 250 h 277"/>
                    <a:gd name="T18" fmla="*/ 36 w 393"/>
                    <a:gd name="T19" fmla="*/ 250 h 277"/>
                    <a:gd name="T20" fmla="*/ 125 w 393"/>
                    <a:gd name="T21" fmla="*/ 196 h 277"/>
                    <a:gd name="T22" fmla="*/ 125 w 393"/>
                    <a:gd name="T23" fmla="*/ 250 h 277"/>
                    <a:gd name="T24" fmla="*/ 125 w 393"/>
                    <a:gd name="T25" fmla="*/ 263 h 277"/>
                    <a:gd name="T26" fmla="*/ 130 w 393"/>
                    <a:gd name="T27" fmla="*/ 268 h 277"/>
                    <a:gd name="T28" fmla="*/ 139 w 393"/>
                    <a:gd name="T29" fmla="*/ 272 h 277"/>
                    <a:gd name="T30" fmla="*/ 143 w 393"/>
                    <a:gd name="T31" fmla="*/ 277 h 277"/>
                    <a:gd name="T32" fmla="*/ 152 w 393"/>
                    <a:gd name="T33" fmla="*/ 277 h 277"/>
                    <a:gd name="T34" fmla="*/ 161 w 393"/>
                    <a:gd name="T35" fmla="*/ 272 h 277"/>
                    <a:gd name="T36" fmla="*/ 165 w 393"/>
                    <a:gd name="T37" fmla="*/ 263 h 277"/>
                    <a:gd name="T38" fmla="*/ 165 w 393"/>
                    <a:gd name="T39" fmla="*/ 254 h 277"/>
                    <a:gd name="T40" fmla="*/ 165 w 393"/>
                    <a:gd name="T41" fmla="*/ 178 h 277"/>
                    <a:gd name="T42" fmla="*/ 223 w 393"/>
                    <a:gd name="T43" fmla="*/ 143 h 277"/>
                    <a:gd name="T44" fmla="*/ 223 w 393"/>
                    <a:gd name="T45" fmla="*/ 241 h 277"/>
                    <a:gd name="T46" fmla="*/ 223 w 393"/>
                    <a:gd name="T47" fmla="*/ 250 h 277"/>
                    <a:gd name="T48" fmla="*/ 228 w 393"/>
                    <a:gd name="T49" fmla="*/ 259 h 277"/>
                    <a:gd name="T50" fmla="*/ 237 w 393"/>
                    <a:gd name="T51" fmla="*/ 263 h 277"/>
                    <a:gd name="T52" fmla="*/ 246 w 393"/>
                    <a:gd name="T53" fmla="*/ 268 h 277"/>
                    <a:gd name="T54" fmla="*/ 255 w 393"/>
                    <a:gd name="T55" fmla="*/ 268 h 277"/>
                    <a:gd name="T56" fmla="*/ 259 w 393"/>
                    <a:gd name="T57" fmla="*/ 263 h 277"/>
                    <a:gd name="T58" fmla="*/ 264 w 393"/>
                    <a:gd name="T59" fmla="*/ 254 h 277"/>
                    <a:gd name="T60" fmla="*/ 268 w 393"/>
                    <a:gd name="T61" fmla="*/ 246 h 277"/>
                    <a:gd name="T62" fmla="*/ 268 w 393"/>
                    <a:gd name="T63" fmla="*/ 116 h 277"/>
                    <a:gd name="T64" fmla="*/ 393 w 393"/>
                    <a:gd name="T65" fmla="*/ 44 h 277"/>
                    <a:gd name="T66" fmla="*/ 366 w 393"/>
                    <a:gd name="T67" fmla="*/ 0 h 277"/>
                    <a:gd name="T68" fmla="*/ 241 w 393"/>
                    <a:gd name="T69" fmla="*/ 71 h 277"/>
                    <a:gd name="T70" fmla="*/ 125 w 393"/>
                    <a:gd name="T71" fmla="*/ 4 h 277"/>
                    <a:gd name="T72" fmla="*/ 121 w 393"/>
                    <a:gd name="T73" fmla="*/ 0 h 277"/>
                    <a:gd name="T74" fmla="*/ 112 w 393"/>
                    <a:gd name="T75" fmla="*/ 0 h 277"/>
                    <a:gd name="T76" fmla="*/ 103 w 393"/>
                    <a:gd name="T77" fmla="*/ 4 h 277"/>
                    <a:gd name="T78" fmla="*/ 98 w 393"/>
                    <a:gd name="T79" fmla="*/ 9 h 277"/>
                    <a:gd name="T80" fmla="*/ 94 w 393"/>
                    <a:gd name="T81" fmla="*/ 18 h 277"/>
                    <a:gd name="T82" fmla="*/ 94 w 393"/>
                    <a:gd name="T83" fmla="*/ 26 h 277"/>
                    <a:gd name="T84" fmla="*/ 98 w 393"/>
                    <a:gd name="T85" fmla="*/ 35 h 277"/>
                    <a:gd name="T86" fmla="*/ 107 w 393"/>
                    <a:gd name="T87" fmla="*/ 40 h 277"/>
                    <a:gd name="T88" fmla="*/ 197 w 393"/>
                    <a:gd name="T89" fmla="*/ 98 h 277"/>
                    <a:gd name="T90" fmla="*/ 139 w 393"/>
                    <a:gd name="T91" fmla="*/ 129 h 277"/>
                    <a:gd name="T92" fmla="*/ 72 w 393"/>
                    <a:gd name="T93" fmla="*/ 89 h 277"/>
                    <a:gd name="T94" fmla="*/ 63 w 393"/>
                    <a:gd name="T95" fmla="*/ 85 h 277"/>
                    <a:gd name="T96" fmla="*/ 58 w 393"/>
                    <a:gd name="T97" fmla="*/ 85 h 277"/>
                    <a:gd name="T98" fmla="*/ 49 w 393"/>
                    <a:gd name="T99" fmla="*/ 89 h 277"/>
                    <a:gd name="T100" fmla="*/ 45 w 393"/>
                    <a:gd name="T101" fmla="*/ 98 h 277"/>
                    <a:gd name="T102" fmla="*/ 45 w 393"/>
                    <a:gd name="T103" fmla="*/ 102 h 277"/>
                    <a:gd name="T104" fmla="*/ 45 w 393"/>
                    <a:gd name="T105" fmla="*/ 111 h 277"/>
                    <a:gd name="T106" fmla="*/ 45 w 393"/>
                    <a:gd name="T107" fmla="*/ 120 h 277"/>
                    <a:gd name="T108" fmla="*/ 54 w 393"/>
                    <a:gd name="T109" fmla="*/ 125 h 277"/>
                    <a:gd name="T110" fmla="*/ 98 w 393"/>
                    <a:gd name="T111" fmla="*/ 156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98" y="156"/>
                      </a:moveTo>
                      <a:lnTo>
                        <a:pt x="9" y="205"/>
                      </a:lnTo>
                      <a:lnTo>
                        <a:pt x="0" y="214"/>
                      </a:lnTo>
                      <a:lnTo>
                        <a:pt x="0" y="223"/>
                      </a:lnTo>
                      <a:lnTo>
                        <a:pt x="0" y="228"/>
                      </a:lnTo>
                      <a:lnTo>
                        <a:pt x="0" y="237"/>
                      </a:lnTo>
                      <a:lnTo>
                        <a:pt x="9" y="246"/>
                      </a:lnTo>
                      <a:lnTo>
                        <a:pt x="14" y="250"/>
                      </a:lnTo>
                      <a:lnTo>
                        <a:pt x="23" y="250"/>
                      </a:lnTo>
                      <a:lnTo>
                        <a:pt x="36" y="250"/>
                      </a:lnTo>
                      <a:lnTo>
                        <a:pt x="125" y="196"/>
                      </a:lnTo>
                      <a:lnTo>
                        <a:pt x="125" y="250"/>
                      </a:lnTo>
                      <a:lnTo>
                        <a:pt x="125" y="263"/>
                      </a:lnTo>
                      <a:lnTo>
                        <a:pt x="130" y="268"/>
                      </a:lnTo>
                      <a:lnTo>
                        <a:pt x="139" y="272"/>
                      </a:lnTo>
                      <a:lnTo>
                        <a:pt x="143" y="277"/>
                      </a:lnTo>
                      <a:lnTo>
                        <a:pt x="152" y="277"/>
                      </a:lnTo>
                      <a:lnTo>
                        <a:pt x="161" y="272"/>
                      </a:lnTo>
                      <a:lnTo>
                        <a:pt x="165" y="263"/>
                      </a:lnTo>
                      <a:lnTo>
                        <a:pt x="165" y="254"/>
                      </a:lnTo>
                      <a:lnTo>
                        <a:pt x="165" y="178"/>
                      </a:lnTo>
                      <a:lnTo>
                        <a:pt x="223" y="143"/>
                      </a:lnTo>
                      <a:lnTo>
                        <a:pt x="223" y="241"/>
                      </a:lnTo>
                      <a:lnTo>
                        <a:pt x="223" y="250"/>
                      </a:lnTo>
                      <a:lnTo>
                        <a:pt x="228" y="259"/>
                      </a:lnTo>
                      <a:lnTo>
                        <a:pt x="237" y="263"/>
                      </a:lnTo>
                      <a:lnTo>
                        <a:pt x="246" y="268"/>
                      </a:lnTo>
                      <a:lnTo>
                        <a:pt x="255" y="268"/>
                      </a:lnTo>
                      <a:lnTo>
                        <a:pt x="259" y="263"/>
                      </a:lnTo>
                      <a:lnTo>
                        <a:pt x="264" y="254"/>
                      </a:lnTo>
                      <a:lnTo>
                        <a:pt x="268" y="246"/>
                      </a:lnTo>
                      <a:lnTo>
                        <a:pt x="268" y="116"/>
                      </a:lnTo>
                      <a:lnTo>
                        <a:pt x="393" y="44"/>
                      </a:lnTo>
                      <a:lnTo>
                        <a:pt x="366" y="0"/>
                      </a:lnTo>
                      <a:lnTo>
                        <a:pt x="241" y="71"/>
                      </a:lnTo>
                      <a:lnTo>
                        <a:pt x="125" y="4"/>
                      </a:lnTo>
                      <a:lnTo>
                        <a:pt x="121" y="0"/>
                      </a:lnTo>
                      <a:lnTo>
                        <a:pt x="112" y="0"/>
                      </a:lnTo>
                      <a:lnTo>
                        <a:pt x="103" y="4"/>
                      </a:lnTo>
                      <a:lnTo>
                        <a:pt x="98" y="9"/>
                      </a:lnTo>
                      <a:lnTo>
                        <a:pt x="94" y="18"/>
                      </a:lnTo>
                      <a:lnTo>
                        <a:pt x="94" y="26"/>
                      </a:lnTo>
                      <a:lnTo>
                        <a:pt x="98" y="35"/>
                      </a:lnTo>
                      <a:lnTo>
                        <a:pt x="107" y="40"/>
                      </a:lnTo>
                      <a:lnTo>
                        <a:pt x="197" y="98"/>
                      </a:lnTo>
                      <a:lnTo>
                        <a:pt x="139" y="129"/>
                      </a:lnTo>
                      <a:lnTo>
                        <a:pt x="72" y="89"/>
                      </a:lnTo>
                      <a:lnTo>
                        <a:pt x="63" y="85"/>
                      </a:lnTo>
                      <a:lnTo>
                        <a:pt x="58" y="85"/>
                      </a:lnTo>
                      <a:lnTo>
                        <a:pt x="49" y="89"/>
                      </a:lnTo>
                      <a:lnTo>
                        <a:pt x="45" y="98"/>
                      </a:lnTo>
                      <a:lnTo>
                        <a:pt x="45" y="102"/>
                      </a:lnTo>
                      <a:lnTo>
                        <a:pt x="45" y="111"/>
                      </a:lnTo>
                      <a:lnTo>
                        <a:pt x="45" y="120"/>
                      </a:lnTo>
                      <a:lnTo>
                        <a:pt x="54" y="125"/>
                      </a:lnTo>
                      <a:lnTo>
                        <a:pt x="98" y="15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0" name="Freeform 26"/>
                <p:cNvSpPr>
                  <a:spLocks/>
                </p:cNvSpPr>
                <p:nvPr userDrawn="1"/>
              </p:nvSpPr>
              <p:spPr bwMode="white">
                <a:xfrm>
                  <a:off x="1209" y="647"/>
                  <a:ext cx="300" cy="442"/>
                </a:xfrm>
                <a:custGeom>
                  <a:avLst/>
                  <a:gdLst>
                    <a:gd name="T0" fmla="*/ 125 w 299"/>
                    <a:gd name="T1" fmla="*/ 313 h 438"/>
                    <a:gd name="T2" fmla="*/ 125 w 299"/>
                    <a:gd name="T3" fmla="*/ 411 h 438"/>
                    <a:gd name="T4" fmla="*/ 129 w 299"/>
                    <a:gd name="T5" fmla="*/ 425 h 438"/>
                    <a:gd name="T6" fmla="*/ 134 w 299"/>
                    <a:gd name="T7" fmla="*/ 429 h 438"/>
                    <a:gd name="T8" fmla="*/ 143 w 299"/>
                    <a:gd name="T9" fmla="*/ 434 h 438"/>
                    <a:gd name="T10" fmla="*/ 147 w 299"/>
                    <a:gd name="T11" fmla="*/ 438 h 438"/>
                    <a:gd name="T12" fmla="*/ 156 w 299"/>
                    <a:gd name="T13" fmla="*/ 434 h 438"/>
                    <a:gd name="T14" fmla="*/ 165 w 299"/>
                    <a:gd name="T15" fmla="*/ 429 h 438"/>
                    <a:gd name="T16" fmla="*/ 174 w 299"/>
                    <a:gd name="T17" fmla="*/ 425 h 438"/>
                    <a:gd name="T18" fmla="*/ 174 w 299"/>
                    <a:gd name="T19" fmla="*/ 411 h 438"/>
                    <a:gd name="T20" fmla="*/ 174 w 299"/>
                    <a:gd name="T21" fmla="*/ 308 h 438"/>
                    <a:gd name="T22" fmla="*/ 223 w 299"/>
                    <a:gd name="T23" fmla="*/ 335 h 438"/>
                    <a:gd name="T24" fmla="*/ 232 w 299"/>
                    <a:gd name="T25" fmla="*/ 340 h 438"/>
                    <a:gd name="T26" fmla="*/ 241 w 299"/>
                    <a:gd name="T27" fmla="*/ 340 h 438"/>
                    <a:gd name="T28" fmla="*/ 250 w 299"/>
                    <a:gd name="T29" fmla="*/ 335 h 438"/>
                    <a:gd name="T30" fmla="*/ 254 w 299"/>
                    <a:gd name="T31" fmla="*/ 331 h 438"/>
                    <a:gd name="T32" fmla="*/ 254 w 299"/>
                    <a:gd name="T33" fmla="*/ 322 h 438"/>
                    <a:gd name="T34" fmla="*/ 254 w 299"/>
                    <a:gd name="T35" fmla="*/ 317 h 438"/>
                    <a:gd name="T36" fmla="*/ 254 w 299"/>
                    <a:gd name="T37" fmla="*/ 308 h 438"/>
                    <a:gd name="T38" fmla="*/ 245 w 299"/>
                    <a:gd name="T39" fmla="*/ 300 h 438"/>
                    <a:gd name="T40" fmla="*/ 178 w 299"/>
                    <a:gd name="T41" fmla="*/ 264 h 438"/>
                    <a:gd name="T42" fmla="*/ 178 w 299"/>
                    <a:gd name="T43" fmla="*/ 192 h 438"/>
                    <a:gd name="T44" fmla="*/ 263 w 299"/>
                    <a:gd name="T45" fmla="*/ 246 h 438"/>
                    <a:gd name="T46" fmla="*/ 272 w 299"/>
                    <a:gd name="T47" fmla="*/ 250 h 438"/>
                    <a:gd name="T48" fmla="*/ 281 w 299"/>
                    <a:gd name="T49" fmla="*/ 250 h 438"/>
                    <a:gd name="T50" fmla="*/ 290 w 299"/>
                    <a:gd name="T51" fmla="*/ 246 h 438"/>
                    <a:gd name="T52" fmla="*/ 294 w 299"/>
                    <a:gd name="T53" fmla="*/ 241 h 438"/>
                    <a:gd name="T54" fmla="*/ 299 w 299"/>
                    <a:gd name="T55" fmla="*/ 232 h 438"/>
                    <a:gd name="T56" fmla="*/ 299 w 299"/>
                    <a:gd name="T57" fmla="*/ 224 h 438"/>
                    <a:gd name="T58" fmla="*/ 294 w 299"/>
                    <a:gd name="T59" fmla="*/ 215 h 438"/>
                    <a:gd name="T60" fmla="*/ 285 w 299"/>
                    <a:gd name="T61" fmla="*/ 210 h 438"/>
                    <a:gd name="T62" fmla="*/ 178 w 299"/>
                    <a:gd name="T63" fmla="*/ 143 h 438"/>
                    <a:gd name="T64" fmla="*/ 178 w 299"/>
                    <a:gd name="T65" fmla="*/ 0 h 438"/>
                    <a:gd name="T66" fmla="*/ 125 w 299"/>
                    <a:gd name="T67" fmla="*/ 0 h 438"/>
                    <a:gd name="T68" fmla="*/ 125 w 299"/>
                    <a:gd name="T69" fmla="*/ 143 h 438"/>
                    <a:gd name="T70" fmla="*/ 9 w 299"/>
                    <a:gd name="T71" fmla="*/ 210 h 438"/>
                    <a:gd name="T72" fmla="*/ 4 w 299"/>
                    <a:gd name="T73" fmla="*/ 215 h 438"/>
                    <a:gd name="T74" fmla="*/ 0 w 299"/>
                    <a:gd name="T75" fmla="*/ 224 h 438"/>
                    <a:gd name="T76" fmla="*/ 0 w 299"/>
                    <a:gd name="T77" fmla="*/ 232 h 438"/>
                    <a:gd name="T78" fmla="*/ 0 w 299"/>
                    <a:gd name="T79" fmla="*/ 237 h 438"/>
                    <a:gd name="T80" fmla="*/ 4 w 299"/>
                    <a:gd name="T81" fmla="*/ 246 h 438"/>
                    <a:gd name="T82" fmla="*/ 13 w 299"/>
                    <a:gd name="T83" fmla="*/ 250 h 438"/>
                    <a:gd name="T84" fmla="*/ 22 w 299"/>
                    <a:gd name="T85" fmla="*/ 250 h 438"/>
                    <a:gd name="T86" fmla="*/ 31 w 299"/>
                    <a:gd name="T87" fmla="*/ 246 h 438"/>
                    <a:gd name="T88" fmla="*/ 125 w 299"/>
                    <a:gd name="T89" fmla="*/ 197 h 438"/>
                    <a:gd name="T90" fmla="*/ 125 w 299"/>
                    <a:gd name="T91" fmla="*/ 264 h 438"/>
                    <a:gd name="T92" fmla="*/ 53 w 299"/>
                    <a:gd name="T93" fmla="*/ 300 h 438"/>
                    <a:gd name="T94" fmla="*/ 49 w 299"/>
                    <a:gd name="T95" fmla="*/ 304 h 438"/>
                    <a:gd name="T96" fmla="*/ 44 w 299"/>
                    <a:gd name="T97" fmla="*/ 313 h 438"/>
                    <a:gd name="T98" fmla="*/ 44 w 299"/>
                    <a:gd name="T99" fmla="*/ 322 h 438"/>
                    <a:gd name="T100" fmla="*/ 49 w 299"/>
                    <a:gd name="T101" fmla="*/ 326 h 438"/>
                    <a:gd name="T102" fmla="*/ 53 w 299"/>
                    <a:gd name="T103" fmla="*/ 331 h 438"/>
                    <a:gd name="T104" fmla="*/ 62 w 299"/>
                    <a:gd name="T105" fmla="*/ 335 h 438"/>
                    <a:gd name="T106" fmla="*/ 67 w 299"/>
                    <a:gd name="T107" fmla="*/ 335 h 438"/>
                    <a:gd name="T108" fmla="*/ 76 w 299"/>
                    <a:gd name="T109" fmla="*/ 335 h 438"/>
                    <a:gd name="T110" fmla="*/ 125 w 299"/>
                    <a:gd name="T111" fmla="*/ 313 h 4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99"/>
                    <a:gd name="T169" fmla="*/ 0 h 438"/>
                    <a:gd name="T170" fmla="*/ 299 w 299"/>
                    <a:gd name="T171" fmla="*/ 438 h 43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99" h="438">
                      <a:moveTo>
                        <a:pt x="125" y="313"/>
                      </a:moveTo>
                      <a:lnTo>
                        <a:pt x="125" y="411"/>
                      </a:lnTo>
                      <a:lnTo>
                        <a:pt x="129" y="425"/>
                      </a:lnTo>
                      <a:lnTo>
                        <a:pt x="134" y="429"/>
                      </a:lnTo>
                      <a:lnTo>
                        <a:pt x="143" y="434"/>
                      </a:lnTo>
                      <a:lnTo>
                        <a:pt x="147" y="438"/>
                      </a:lnTo>
                      <a:lnTo>
                        <a:pt x="156" y="434"/>
                      </a:lnTo>
                      <a:lnTo>
                        <a:pt x="165" y="429"/>
                      </a:lnTo>
                      <a:lnTo>
                        <a:pt x="174" y="425"/>
                      </a:lnTo>
                      <a:lnTo>
                        <a:pt x="174" y="411"/>
                      </a:lnTo>
                      <a:lnTo>
                        <a:pt x="174" y="308"/>
                      </a:lnTo>
                      <a:lnTo>
                        <a:pt x="223" y="335"/>
                      </a:lnTo>
                      <a:lnTo>
                        <a:pt x="232" y="340"/>
                      </a:lnTo>
                      <a:lnTo>
                        <a:pt x="241" y="340"/>
                      </a:lnTo>
                      <a:lnTo>
                        <a:pt x="250" y="335"/>
                      </a:lnTo>
                      <a:lnTo>
                        <a:pt x="254" y="331"/>
                      </a:lnTo>
                      <a:lnTo>
                        <a:pt x="254" y="322"/>
                      </a:lnTo>
                      <a:lnTo>
                        <a:pt x="254" y="317"/>
                      </a:lnTo>
                      <a:lnTo>
                        <a:pt x="254" y="308"/>
                      </a:lnTo>
                      <a:lnTo>
                        <a:pt x="245" y="300"/>
                      </a:lnTo>
                      <a:lnTo>
                        <a:pt x="178" y="264"/>
                      </a:lnTo>
                      <a:lnTo>
                        <a:pt x="178" y="192"/>
                      </a:lnTo>
                      <a:lnTo>
                        <a:pt x="263" y="246"/>
                      </a:lnTo>
                      <a:lnTo>
                        <a:pt x="272" y="250"/>
                      </a:lnTo>
                      <a:lnTo>
                        <a:pt x="281" y="250"/>
                      </a:lnTo>
                      <a:lnTo>
                        <a:pt x="290" y="246"/>
                      </a:lnTo>
                      <a:lnTo>
                        <a:pt x="294" y="241"/>
                      </a:lnTo>
                      <a:lnTo>
                        <a:pt x="299" y="232"/>
                      </a:lnTo>
                      <a:lnTo>
                        <a:pt x="299" y="224"/>
                      </a:lnTo>
                      <a:lnTo>
                        <a:pt x="294" y="215"/>
                      </a:lnTo>
                      <a:lnTo>
                        <a:pt x="285" y="210"/>
                      </a:lnTo>
                      <a:lnTo>
                        <a:pt x="178" y="143"/>
                      </a:lnTo>
                      <a:lnTo>
                        <a:pt x="178" y="0"/>
                      </a:lnTo>
                      <a:lnTo>
                        <a:pt x="125" y="0"/>
                      </a:lnTo>
                      <a:lnTo>
                        <a:pt x="125" y="143"/>
                      </a:lnTo>
                      <a:lnTo>
                        <a:pt x="9" y="210"/>
                      </a:lnTo>
                      <a:lnTo>
                        <a:pt x="4" y="215"/>
                      </a:lnTo>
                      <a:lnTo>
                        <a:pt x="0" y="224"/>
                      </a:lnTo>
                      <a:lnTo>
                        <a:pt x="0" y="232"/>
                      </a:lnTo>
                      <a:lnTo>
                        <a:pt x="0" y="237"/>
                      </a:lnTo>
                      <a:lnTo>
                        <a:pt x="4" y="246"/>
                      </a:lnTo>
                      <a:lnTo>
                        <a:pt x="13" y="250"/>
                      </a:lnTo>
                      <a:lnTo>
                        <a:pt x="22" y="250"/>
                      </a:lnTo>
                      <a:lnTo>
                        <a:pt x="31" y="246"/>
                      </a:lnTo>
                      <a:lnTo>
                        <a:pt x="125" y="197"/>
                      </a:lnTo>
                      <a:lnTo>
                        <a:pt x="125" y="264"/>
                      </a:lnTo>
                      <a:lnTo>
                        <a:pt x="53" y="300"/>
                      </a:lnTo>
                      <a:lnTo>
                        <a:pt x="49" y="304"/>
                      </a:lnTo>
                      <a:lnTo>
                        <a:pt x="44" y="313"/>
                      </a:lnTo>
                      <a:lnTo>
                        <a:pt x="44" y="322"/>
                      </a:lnTo>
                      <a:lnTo>
                        <a:pt x="49" y="326"/>
                      </a:lnTo>
                      <a:lnTo>
                        <a:pt x="53" y="331"/>
                      </a:lnTo>
                      <a:lnTo>
                        <a:pt x="62" y="335"/>
                      </a:lnTo>
                      <a:lnTo>
                        <a:pt x="67" y="335"/>
                      </a:lnTo>
                      <a:lnTo>
                        <a:pt x="76" y="335"/>
                      </a:lnTo>
                      <a:lnTo>
                        <a:pt x="125" y="313"/>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1" name="Freeform 27"/>
                <p:cNvSpPr>
                  <a:spLocks/>
                </p:cNvSpPr>
                <p:nvPr userDrawn="1"/>
              </p:nvSpPr>
              <p:spPr bwMode="white">
                <a:xfrm>
                  <a:off x="1348" y="625"/>
                  <a:ext cx="393" cy="276"/>
                </a:xfrm>
                <a:custGeom>
                  <a:avLst/>
                  <a:gdLst>
                    <a:gd name="T0" fmla="*/ 272 w 393"/>
                    <a:gd name="T1" fmla="*/ 201 h 272"/>
                    <a:gd name="T2" fmla="*/ 357 w 393"/>
                    <a:gd name="T3" fmla="*/ 250 h 272"/>
                    <a:gd name="T4" fmla="*/ 366 w 393"/>
                    <a:gd name="T5" fmla="*/ 254 h 272"/>
                    <a:gd name="T6" fmla="*/ 375 w 393"/>
                    <a:gd name="T7" fmla="*/ 254 h 272"/>
                    <a:gd name="T8" fmla="*/ 384 w 393"/>
                    <a:gd name="T9" fmla="*/ 250 h 272"/>
                    <a:gd name="T10" fmla="*/ 388 w 393"/>
                    <a:gd name="T11" fmla="*/ 241 h 272"/>
                    <a:gd name="T12" fmla="*/ 393 w 393"/>
                    <a:gd name="T13" fmla="*/ 232 h 272"/>
                    <a:gd name="T14" fmla="*/ 393 w 393"/>
                    <a:gd name="T15" fmla="*/ 223 h 272"/>
                    <a:gd name="T16" fmla="*/ 388 w 393"/>
                    <a:gd name="T17" fmla="*/ 214 h 272"/>
                    <a:gd name="T18" fmla="*/ 384 w 393"/>
                    <a:gd name="T19" fmla="*/ 210 h 272"/>
                    <a:gd name="T20" fmla="*/ 295 w 393"/>
                    <a:gd name="T21" fmla="*/ 156 h 272"/>
                    <a:gd name="T22" fmla="*/ 339 w 393"/>
                    <a:gd name="T23" fmla="*/ 129 h 272"/>
                    <a:gd name="T24" fmla="*/ 348 w 393"/>
                    <a:gd name="T25" fmla="*/ 125 h 272"/>
                    <a:gd name="T26" fmla="*/ 353 w 393"/>
                    <a:gd name="T27" fmla="*/ 116 h 272"/>
                    <a:gd name="T28" fmla="*/ 353 w 393"/>
                    <a:gd name="T29" fmla="*/ 107 h 272"/>
                    <a:gd name="T30" fmla="*/ 353 w 393"/>
                    <a:gd name="T31" fmla="*/ 98 h 272"/>
                    <a:gd name="T32" fmla="*/ 344 w 393"/>
                    <a:gd name="T33" fmla="*/ 94 h 272"/>
                    <a:gd name="T34" fmla="*/ 339 w 393"/>
                    <a:gd name="T35" fmla="*/ 89 h 272"/>
                    <a:gd name="T36" fmla="*/ 330 w 393"/>
                    <a:gd name="T37" fmla="*/ 89 h 272"/>
                    <a:gd name="T38" fmla="*/ 321 w 393"/>
                    <a:gd name="T39" fmla="*/ 89 h 272"/>
                    <a:gd name="T40" fmla="*/ 254 w 393"/>
                    <a:gd name="T41" fmla="*/ 129 h 272"/>
                    <a:gd name="T42" fmla="*/ 196 w 393"/>
                    <a:gd name="T43" fmla="*/ 94 h 272"/>
                    <a:gd name="T44" fmla="*/ 281 w 393"/>
                    <a:gd name="T45" fmla="*/ 49 h 272"/>
                    <a:gd name="T46" fmla="*/ 290 w 393"/>
                    <a:gd name="T47" fmla="*/ 40 h 272"/>
                    <a:gd name="T48" fmla="*/ 295 w 393"/>
                    <a:gd name="T49" fmla="*/ 31 h 272"/>
                    <a:gd name="T50" fmla="*/ 295 w 393"/>
                    <a:gd name="T51" fmla="*/ 26 h 272"/>
                    <a:gd name="T52" fmla="*/ 295 w 393"/>
                    <a:gd name="T53" fmla="*/ 18 h 272"/>
                    <a:gd name="T54" fmla="*/ 290 w 393"/>
                    <a:gd name="T55" fmla="*/ 9 h 272"/>
                    <a:gd name="T56" fmla="*/ 281 w 393"/>
                    <a:gd name="T57" fmla="*/ 4 h 272"/>
                    <a:gd name="T58" fmla="*/ 272 w 393"/>
                    <a:gd name="T59" fmla="*/ 4 h 272"/>
                    <a:gd name="T60" fmla="*/ 263 w 393"/>
                    <a:gd name="T61" fmla="*/ 9 h 272"/>
                    <a:gd name="T62" fmla="*/ 152 w 393"/>
                    <a:gd name="T63" fmla="*/ 71 h 272"/>
                    <a:gd name="T64" fmla="*/ 27 w 393"/>
                    <a:gd name="T65" fmla="*/ 0 h 272"/>
                    <a:gd name="T66" fmla="*/ 0 w 393"/>
                    <a:gd name="T67" fmla="*/ 44 h 272"/>
                    <a:gd name="T68" fmla="*/ 125 w 393"/>
                    <a:gd name="T69" fmla="*/ 116 h 272"/>
                    <a:gd name="T70" fmla="*/ 125 w 393"/>
                    <a:gd name="T71" fmla="*/ 250 h 272"/>
                    <a:gd name="T72" fmla="*/ 125 w 393"/>
                    <a:gd name="T73" fmla="*/ 259 h 272"/>
                    <a:gd name="T74" fmla="*/ 129 w 393"/>
                    <a:gd name="T75" fmla="*/ 263 h 272"/>
                    <a:gd name="T76" fmla="*/ 138 w 393"/>
                    <a:gd name="T77" fmla="*/ 268 h 272"/>
                    <a:gd name="T78" fmla="*/ 143 w 393"/>
                    <a:gd name="T79" fmla="*/ 272 h 272"/>
                    <a:gd name="T80" fmla="*/ 152 w 393"/>
                    <a:gd name="T81" fmla="*/ 272 h 272"/>
                    <a:gd name="T82" fmla="*/ 161 w 393"/>
                    <a:gd name="T83" fmla="*/ 268 h 272"/>
                    <a:gd name="T84" fmla="*/ 165 w 393"/>
                    <a:gd name="T85" fmla="*/ 259 h 272"/>
                    <a:gd name="T86" fmla="*/ 165 w 393"/>
                    <a:gd name="T87" fmla="*/ 250 h 272"/>
                    <a:gd name="T88" fmla="*/ 170 w 393"/>
                    <a:gd name="T89" fmla="*/ 143 h 272"/>
                    <a:gd name="T90" fmla="*/ 228 w 393"/>
                    <a:gd name="T91" fmla="*/ 178 h 272"/>
                    <a:gd name="T92" fmla="*/ 223 w 393"/>
                    <a:gd name="T93" fmla="*/ 254 h 272"/>
                    <a:gd name="T94" fmla="*/ 228 w 393"/>
                    <a:gd name="T95" fmla="*/ 263 h 272"/>
                    <a:gd name="T96" fmla="*/ 232 w 393"/>
                    <a:gd name="T97" fmla="*/ 268 h 272"/>
                    <a:gd name="T98" fmla="*/ 237 w 393"/>
                    <a:gd name="T99" fmla="*/ 272 h 272"/>
                    <a:gd name="T100" fmla="*/ 245 w 393"/>
                    <a:gd name="T101" fmla="*/ 272 h 272"/>
                    <a:gd name="T102" fmla="*/ 254 w 393"/>
                    <a:gd name="T103" fmla="*/ 272 h 272"/>
                    <a:gd name="T104" fmla="*/ 259 w 393"/>
                    <a:gd name="T105" fmla="*/ 268 h 272"/>
                    <a:gd name="T106" fmla="*/ 263 w 393"/>
                    <a:gd name="T107" fmla="*/ 263 h 272"/>
                    <a:gd name="T108" fmla="*/ 268 w 393"/>
                    <a:gd name="T109" fmla="*/ 254 h 272"/>
                    <a:gd name="T110" fmla="*/ 272 w 393"/>
                    <a:gd name="T111" fmla="*/ 201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2"/>
                    <a:gd name="T170" fmla="*/ 393 w 393"/>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2">
                      <a:moveTo>
                        <a:pt x="272" y="201"/>
                      </a:moveTo>
                      <a:lnTo>
                        <a:pt x="357" y="250"/>
                      </a:lnTo>
                      <a:lnTo>
                        <a:pt x="366" y="254"/>
                      </a:lnTo>
                      <a:lnTo>
                        <a:pt x="375" y="254"/>
                      </a:lnTo>
                      <a:lnTo>
                        <a:pt x="384" y="250"/>
                      </a:lnTo>
                      <a:lnTo>
                        <a:pt x="388" y="241"/>
                      </a:lnTo>
                      <a:lnTo>
                        <a:pt x="393" y="232"/>
                      </a:lnTo>
                      <a:lnTo>
                        <a:pt x="393" y="223"/>
                      </a:lnTo>
                      <a:lnTo>
                        <a:pt x="388" y="214"/>
                      </a:lnTo>
                      <a:lnTo>
                        <a:pt x="384" y="210"/>
                      </a:lnTo>
                      <a:lnTo>
                        <a:pt x="295" y="156"/>
                      </a:lnTo>
                      <a:lnTo>
                        <a:pt x="339" y="129"/>
                      </a:lnTo>
                      <a:lnTo>
                        <a:pt x="348" y="125"/>
                      </a:lnTo>
                      <a:lnTo>
                        <a:pt x="353" y="116"/>
                      </a:lnTo>
                      <a:lnTo>
                        <a:pt x="353" y="107"/>
                      </a:lnTo>
                      <a:lnTo>
                        <a:pt x="353" y="98"/>
                      </a:lnTo>
                      <a:lnTo>
                        <a:pt x="344" y="94"/>
                      </a:lnTo>
                      <a:lnTo>
                        <a:pt x="339" y="89"/>
                      </a:lnTo>
                      <a:lnTo>
                        <a:pt x="330" y="89"/>
                      </a:lnTo>
                      <a:lnTo>
                        <a:pt x="321" y="89"/>
                      </a:lnTo>
                      <a:lnTo>
                        <a:pt x="254" y="129"/>
                      </a:lnTo>
                      <a:lnTo>
                        <a:pt x="196" y="94"/>
                      </a:lnTo>
                      <a:lnTo>
                        <a:pt x="281" y="49"/>
                      </a:lnTo>
                      <a:lnTo>
                        <a:pt x="290" y="40"/>
                      </a:lnTo>
                      <a:lnTo>
                        <a:pt x="295" y="31"/>
                      </a:lnTo>
                      <a:lnTo>
                        <a:pt x="295" y="26"/>
                      </a:lnTo>
                      <a:lnTo>
                        <a:pt x="295" y="18"/>
                      </a:lnTo>
                      <a:lnTo>
                        <a:pt x="290" y="9"/>
                      </a:lnTo>
                      <a:lnTo>
                        <a:pt x="281" y="4"/>
                      </a:lnTo>
                      <a:lnTo>
                        <a:pt x="272" y="4"/>
                      </a:lnTo>
                      <a:lnTo>
                        <a:pt x="263" y="9"/>
                      </a:lnTo>
                      <a:lnTo>
                        <a:pt x="152" y="71"/>
                      </a:lnTo>
                      <a:lnTo>
                        <a:pt x="27" y="0"/>
                      </a:lnTo>
                      <a:lnTo>
                        <a:pt x="0" y="44"/>
                      </a:lnTo>
                      <a:lnTo>
                        <a:pt x="125" y="116"/>
                      </a:lnTo>
                      <a:lnTo>
                        <a:pt x="125" y="250"/>
                      </a:lnTo>
                      <a:lnTo>
                        <a:pt x="125" y="259"/>
                      </a:lnTo>
                      <a:lnTo>
                        <a:pt x="129" y="263"/>
                      </a:lnTo>
                      <a:lnTo>
                        <a:pt x="138" y="268"/>
                      </a:lnTo>
                      <a:lnTo>
                        <a:pt x="143" y="272"/>
                      </a:lnTo>
                      <a:lnTo>
                        <a:pt x="152" y="272"/>
                      </a:lnTo>
                      <a:lnTo>
                        <a:pt x="161" y="268"/>
                      </a:lnTo>
                      <a:lnTo>
                        <a:pt x="165" y="259"/>
                      </a:lnTo>
                      <a:lnTo>
                        <a:pt x="165" y="250"/>
                      </a:lnTo>
                      <a:lnTo>
                        <a:pt x="170" y="143"/>
                      </a:lnTo>
                      <a:lnTo>
                        <a:pt x="228" y="178"/>
                      </a:lnTo>
                      <a:lnTo>
                        <a:pt x="223" y="254"/>
                      </a:lnTo>
                      <a:lnTo>
                        <a:pt x="228" y="263"/>
                      </a:lnTo>
                      <a:lnTo>
                        <a:pt x="232" y="268"/>
                      </a:lnTo>
                      <a:lnTo>
                        <a:pt x="237" y="272"/>
                      </a:lnTo>
                      <a:lnTo>
                        <a:pt x="245" y="272"/>
                      </a:lnTo>
                      <a:lnTo>
                        <a:pt x="254" y="272"/>
                      </a:lnTo>
                      <a:lnTo>
                        <a:pt x="259" y="268"/>
                      </a:lnTo>
                      <a:lnTo>
                        <a:pt x="263" y="263"/>
                      </a:lnTo>
                      <a:lnTo>
                        <a:pt x="268" y="254"/>
                      </a:lnTo>
                      <a:lnTo>
                        <a:pt x="272" y="20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2" name="Freeform 28"/>
                <p:cNvSpPr>
                  <a:spLocks/>
                </p:cNvSpPr>
                <p:nvPr userDrawn="1"/>
              </p:nvSpPr>
              <p:spPr bwMode="white">
                <a:xfrm>
                  <a:off x="1348" y="390"/>
                  <a:ext cx="393" cy="284"/>
                </a:xfrm>
                <a:custGeom>
                  <a:avLst/>
                  <a:gdLst>
                    <a:gd name="T0" fmla="*/ 295 w 393"/>
                    <a:gd name="T1" fmla="*/ 121 h 277"/>
                    <a:gd name="T2" fmla="*/ 384 w 393"/>
                    <a:gd name="T3" fmla="*/ 72 h 277"/>
                    <a:gd name="T4" fmla="*/ 393 w 393"/>
                    <a:gd name="T5" fmla="*/ 63 h 277"/>
                    <a:gd name="T6" fmla="*/ 393 w 393"/>
                    <a:gd name="T7" fmla="*/ 54 h 277"/>
                    <a:gd name="T8" fmla="*/ 393 w 393"/>
                    <a:gd name="T9" fmla="*/ 49 h 277"/>
                    <a:gd name="T10" fmla="*/ 393 w 393"/>
                    <a:gd name="T11" fmla="*/ 40 h 277"/>
                    <a:gd name="T12" fmla="*/ 384 w 393"/>
                    <a:gd name="T13" fmla="*/ 31 h 277"/>
                    <a:gd name="T14" fmla="*/ 379 w 393"/>
                    <a:gd name="T15" fmla="*/ 27 h 277"/>
                    <a:gd name="T16" fmla="*/ 370 w 393"/>
                    <a:gd name="T17" fmla="*/ 27 h 277"/>
                    <a:gd name="T18" fmla="*/ 357 w 393"/>
                    <a:gd name="T19" fmla="*/ 27 h 277"/>
                    <a:gd name="T20" fmla="*/ 268 w 393"/>
                    <a:gd name="T21" fmla="*/ 81 h 277"/>
                    <a:gd name="T22" fmla="*/ 268 w 393"/>
                    <a:gd name="T23" fmla="*/ 27 h 277"/>
                    <a:gd name="T24" fmla="*/ 268 w 393"/>
                    <a:gd name="T25" fmla="*/ 14 h 277"/>
                    <a:gd name="T26" fmla="*/ 263 w 393"/>
                    <a:gd name="T27" fmla="*/ 9 h 277"/>
                    <a:gd name="T28" fmla="*/ 254 w 393"/>
                    <a:gd name="T29" fmla="*/ 5 h 277"/>
                    <a:gd name="T30" fmla="*/ 250 w 393"/>
                    <a:gd name="T31" fmla="*/ 0 h 277"/>
                    <a:gd name="T32" fmla="*/ 241 w 393"/>
                    <a:gd name="T33" fmla="*/ 5 h 277"/>
                    <a:gd name="T34" fmla="*/ 232 w 393"/>
                    <a:gd name="T35" fmla="*/ 5 h 277"/>
                    <a:gd name="T36" fmla="*/ 228 w 393"/>
                    <a:gd name="T37" fmla="*/ 14 h 277"/>
                    <a:gd name="T38" fmla="*/ 228 w 393"/>
                    <a:gd name="T39" fmla="*/ 23 h 277"/>
                    <a:gd name="T40" fmla="*/ 228 w 393"/>
                    <a:gd name="T41" fmla="*/ 99 h 277"/>
                    <a:gd name="T42" fmla="*/ 170 w 393"/>
                    <a:gd name="T43" fmla="*/ 134 h 277"/>
                    <a:gd name="T44" fmla="*/ 170 w 393"/>
                    <a:gd name="T45" fmla="*/ 36 h 277"/>
                    <a:gd name="T46" fmla="*/ 170 w 393"/>
                    <a:gd name="T47" fmla="*/ 27 h 277"/>
                    <a:gd name="T48" fmla="*/ 165 w 393"/>
                    <a:gd name="T49" fmla="*/ 18 h 277"/>
                    <a:gd name="T50" fmla="*/ 156 w 393"/>
                    <a:gd name="T51" fmla="*/ 14 h 277"/>
                    <a:gd name="T52" fmla="*/ 147 w 393"/>
                    <a:gd name="T53" fmla="*/ 9 h 277"/>
                    <a:gd name="T54" fmla="*/ 138 w 393"/>
                    <a:gd name="T55" fmla="*/ 9 h 277"/>
                    <a:gd name="T56" fmla="*/ 134 w 393"/>
                    <a:gd name="T57" fmla="*/ 14 h 277"/>
                    <a:gd name="T58" fmla="*/ 129 w 393"/>
                    <a:gd name="T59" fmla="*/ 23 h 277"/>
                    <a:gd name="T60" fmla="*/ 125 w 393"/>
                    <a:gd name="T61" fmla="*/ 31 h 277"/>
                    <a:gd name="T62" fmla="*/ 125 w 393"/>
                    <a:gd name="T63" fmla="*/ 161 h 277"/>
                    <a:gd name="T64" fmla="*/ 0 w 393"/>
                    <a:gd name="T65" fmla="*/ 233 h 277"/>
                    <a:gd name="T66" fmla="*/ 27 w 393"/>
                    <a:gd name="T67" fmla="*/ 277 h 277"/>
                    <a:gd name="T68" fmla="*/ 152 w 393"/>
                    <a:gd name="T69" fmla="*/ 206 h 277"/>
                    <a:gd name="T70" fmla="*/ 268 w 393"/>
                    <a:gd name="T71" fmla="*/ 273 h 277"/>
                    <a:gd name="T72" fmla="*/ 272 w 393"/>
                    <a:gd name="T73" fmla="*/ 277 h 277"/>
                    <a:gd name="T74" fmla="*/ 281 w 393"/>
                    <a:gd name="T75" fmla="*/ 277 h 277"/>
                    <a:gd name="T76" fmla="*/ 290 w 393"/>
                    <a:gd name="T77" fmla="*/ 273 h 277"/>
                    <a:gd name="T78" fmla="*/ 295 w 393"/>
                    <a:gd name="T79" fmla="*/ 268 h 277"/>
                    <a:gd name="T80" fmla="*/ 299 w 393"/>
                    <a:gd name="T81" fmla="*/ 259 h 277"/>
                    <a:gd name="T82" fmla="*/ 299 w 393"/>
                    <a:gd name="T83" fmla="*/ 251 h 277"/>
                    <a:gd name="T84" fmla="*/ 295 w 393"/>
                    <a:gd name="T85" fmla="*/ 242 h 277"/>
                    <a:gd name="T86" fmla="*/ 286 w 393"/>
                    <a:gd name="T87" fmla="*/ 237 h 277"/>
                    <a:gd name="T88" fmla="*/ 196 w 393"/>
                    <a:gd name="T89" fmla="*/ 179 h 277"/>
                    <a:gd name="T90" fmla="*/ 254 w 393"/>
                    <a:gd name="T91" fmla="*/ 148 h 277"/>
                    <a:gd name="T92" fmla="*/ 321 w 393"/>
                    <a:gd name="T93" fmla="*/ 188 h 277"/>
                    <a:gd name="T94" fmla="*/ 330 w 393"/>
                    <a:gd name="T95" fmla="*/ 192 h 277"/>
                    <a:gd name="T96" fmla="*/ 335 w 393"/>
                    <a:gd name="T97" fmla="*/ 192 h 277"/>
                    <a:gd name="T98" fmla="*/ 344 w 393"/>
                    <a:gd name="T99" fmla="*/ 188 h 277"/>
                    <a:gd name="T100" fmla="*/ 348 w 393"/>
                    <a:gd name="T101" fmla="*/ 179 h 277"/>
                    <a:gd name="T102" fmla="*/ 348 w 393"/>
                    <a:gd name="T103" fmla="*/ 175 h 277"/>
                    <a:gd name="T104" fmla="*/ 348 w 393"/>
                    <a:gd name="T105" fmla="*/ 166 h 277"/>
                    <a:gd name="T106" fmla="*/ 348 w 393"/>
                    <a:gd name="T107" fmla="*/ 157 h 277"/>
                    <a:gd name="T108" fmla="*/ 339 w 393"/>
                    <a:gd name="T109" fmla="*/ 152 h 277"/>
                    <a:gd name="T110" fmla="*/ 295 w 393"/>
                    <a:gd name="T111" fmla="*/ 121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3"/>
                    <a:gd name="T169" fmla="*/ 0 h 277"/>
                    <a:gd name="T170" fmla="*/ 393 w 393"/>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3" h="277">
                      <a:moveTo>
                        <a:pt x="295" y="121"/>
                      </a:moveTo>
                      <a:lnTo>
                        <a:pt x="384" y="72"/>
                      </a:lnTo>
                      <a:lnTo>
                        <a:pt x="393" y="63"/>
                      </a:lnTo>
                      <a:lnTo>
                        <a:pt x="393" y="54"/>
                      </a:lnTo>
                      <a:lnTo>
                        <a:pt x="393" y="49"/>
                      </a:lnTo>
                      <a:lnTo>
                        <a:pt x="393" y="40"/>
                      </a:lnTo>
                      <a:lnTo>
                        <a:pt x="384" y="31"/>
                      </a:lnTo>
                      <a:lnTo>
                        <a:pt x="379" y="27"/>
                      </a:lnTo>
                      <a:lnTo>
                        <a:pt x="370" y="27"/>
                      </a:lnTo>
                      <a:lnTo>
                        <a:pt x="357" y="27"/>
                      </a:lnTo>
                      <a:lnTo>
                        <a:pt x="268" y="81"/>
                      </a:lnTo>
                      <a:lnTo>
                        <a:pt x="268" y="27"/>
                      </a:lnTo>
                      <a:lnTo>
                        <a:pt x="268" y="14"/>
                      </a:lnTo>
                      <a:lnTo>
                        <a:pt x="263" y="9"/>
                      </a:lnTo>
                      <a:lnTo>
                        <a:pt x="254" y="5"/>
                      </a:lnTo>
                      <a:lnTo>
                        <a:pt x="250" y="0"/>
                      </a:lnTo>
                      <a:lnTo>
                        <a:pt x="241" y="5"/>
                      </a:lnTo>
                      <a:lnTo>
                        <a:pt x="232" y="5"/>
                      </a:lnTo>
                      <a:lnTo>
                        <a:pt x="228" y="14"/>
                      </a:lnTo>
                      <a:lnTo>
                        <a:pt x="228" y="23"/>
                      </a:lnTo>
                      <a:lnTo>
                        <a:pt x="228" y="99"/>
                      </a:lnTo>
                      <a:lnTo>
                        <a:pt x="170" y="134"/>
                      </a:lnTo>
                      <a:lnTo>
                        <a:pt x="170" y="36"/>
                      </a:lnTo>
                      <a:lnTo>
                        <a:pt x="170" y="27"/>
                      </a:lnTo>
                      <a:lnTo>
                        <a:pt x="165" y="18"/>
                      </a:lnTo>
                      <a:lnTo>
                        <a:pt x="156" y="14"/>
                      </a:lnTo>
                      <a:lnTo>
                        <a:pt x="147" y="9"/>
                      </a:lnTo>
                      <a:lnTo>
                        <a:pt x="138" y="9"/>
                      </a:lnTo>
                      <a:lnTo>
                        <a:pt x="134" y="14"/>
                      </a:lnTo>
                      <a:lnTo>
                        <a:pt x="129" y="23"/>
                      </a:lnTo>
                      <a:lnTo>
                        <a:pt x="125" y="31"/>
                      </a:lnTo>
                      <a:lnTo>
                        <a:pt x="125" y="161"/>
                      </a:lnTo>
                      <a:lnTo>
                        <a:pt x="0" y="233"/>
                      </a:lnTo>
                      <a:lnTo>
                        <a:pt x="27" y="277"/>
                      </a:lnTo>
                      <a:lnTo>
                        <a:pt x="152" y="206"/>
                      </a:lnTo>
                      <a:lnTo>
                        <a:pt x="268" y="273"/>
                      </a:lnTo>
                      <a:lnTo>
                        <a:pt x="272" y="277"/>
                      </a:lnTo>
                      <a:lnTo>
                        <a:pt x="281" y="277"/>
                      </a:lnTo>
                      <a:lnTo>
                        <a:pt x="290" y="273"/>
                      </a:lnTo>
                      <a:lnTo>
                        <a:pt x="295" y="268"/>
                      </a:lnTo>
                      <a:lnTo>
                        <a:pt x="299" y="259"/>
                      </a:lnTo>
                      <a:lnTo>
                        <a:pt x="299" y="251"/>
                      </a:lnTo>
                      <a:lnTo>
                        <a:pt x="295" y="242"/>
                      </a:lnTo>
                      <a:lnTo>
                        <a:pt x="286" y="237"/>
                      </a:lnTo>
                      <a:lnTo>
                        <a:pt x="196" y="179"/>
                      </a:lnTo>
                      <a:lnTo>
                        <a:pt x="254" y="148"/>
                      </a:lnTo>
                      <a:lnTo>
                        <a:pt x="321" y="188"/>
                      </a:lnTo>
                      <a:lnTo>
                        <a:pt x="330" y="192"/>
                      </a:lnTo>
                      <a:lnTo>
                        <a:pt x="335" y="192"/>
                      </a:lnTo>
                      <a:lnTo>
                        <a:pt x="344" y="188"/>
                      </a:lnTo>
                      <a:lnTo>
                        <a:pt x="348" y="179"/>
                      </a:lnTo>
                      <a:lnTo>
                        <a:pt x="348" y="175"/>
                      </a:lnTo>
                      <a:lnTo>
                        <a:pt x="348" y="166"/>
                      </a:lnTo>
                      <a:lnTo>
                        <a:pt x="348" y="157"/>
                      </a:lnTo>
                      <a:lnTo>
                        <a:pt x="339" y="152"/>
                      </a:lnTo>
                      <a:lnTo>
                        <a:pt x="295" y="121"/>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sp>
              <p:nvSpPr>
                <p:cNvPr id="53" name="Freeform 29"/>
                <p:cNvSpPr>
                  <a:spLocks/>
                </p:cNvSpPr>
                <p:nvPr userDrawn="1"/>
              </p:nvSpPr>
              <p:spPr bwMode="white">
                <a:xfrm>
                  <a:off x="1232" y="534"/>
                  <a:ext cx="264" cy="235"/>
                </a:xfrm>
                <a:custGeom>
                  <a:avLst/>
                  <a:gdLst>
                    <a:gd name="T0" fmla="*/ 0 w 263"/>
                    <a:gd name="T1" fmla="*/ 116 h 228"/>
                    <a:gd name="T2" fmla="*/ 49 w 263"/>
                    <a:gd name="T3" fmla="*/ 67 h 228"/>
                    <a:gd name="T4" fmla="*/ 67 w 263"/>
                    <a:gd name="T5" fmla="*/ 0 h 228"/>
                    <a:gd name="T6" fmla="*/ 134 w 263"/>
                    <a:gd name="T7" fmla="*/ 23 h 228"/>
                    <a:gd name="T8" fmla="*/ 201 w 263"/>
                    <a:gd name="T9" fmla="*/ 0 h 228"/>
                    <a:gd name="T10" fmla="*/ 214 w 263"/>
                    <a:gd name="T11" fmla="*/ 67 h 228"/>
                    <a:gd name="T12" fmla="*/ 263 w 263"/>
                    <a:gd name="T13" fmla="*/ 116 h 228"/>
                    <a:gd name="T14" fmla="*/ 214 w 263"/>
                    <a:gd name="T15" fmla="*/ 161 h 228"/>
                    <a:gd name="T16" fmla="*/ 201 w 263"/>
                    <a:gd name="T17" fmla="*/ 228 h 228"/>
                    <a:gd name="T18" fmla="*/ 134 w 263"/>
                    <a:gd name="T19" fmla="*/ 210 h 228"/>
                    <a:gd name="T20" fmla="*/ 67 w 263"/>
                    <a:gd name="T21" fmla="*/ 228 h 228"/>
                    <a:gd name="T22" fmla="*/ 49 w 263"/>
                    <a:gd name="T23" fmla="*/ 161 h 228"/>
                    <a:gd name="T24" fmla="*/ 0 w 263"/>
                    <a:gd name="T25" fmla="*/ 116 h 2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3"/>
                    <a:gd name="T40" fmla="*/ 0 h 228"/>
                    <a:gd name="T41" fmla="*/ 263 w 263"/>
                    <a:gd name="T42" fmla="*/ 228 h 2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3" h="228">
                      <a:moveTo>
                        <a:pt x="0" y="116"/>
                      </a:moveTo>
                      <a:lnTo>
                        <a:pt x="49" y="67"/>
                      </a:lnTo>
                      <a:lnTo>
                        <a:pt x="67" y="0"/>
                      </a:lnTo>
                      <a:lnTo>
                        <a:pt x="134" y="23"/>
                      </a:lnTo>
                      <a:lnTo>
                        <a:pt x="201" y="0"/>
                      </a:lnTo>
                      <a:lnTo>
                        <a:pt x="214" y="67"/>
                      </a:lnTo>
                      <a:lnTo>
                        <a:pt x="263" y="116"/>
                      </a:lnTo>
                      <a:lnTo>
                        <a:pt x="214" y="161"/>
                      </a:lnTo>
                      <a:lnTo>
                        <a:pt x="201" y="228"/>
                      </a:lnTo>
                      <a:lnTo>
                        <a:pt x="134" y="210"/>
                      </a:lnTo>
                      <a:lnTo>
                        <a:pt x="67" y="228"/>
                      </a:lnTo>
                      <a:lnTo>
                        <a:pt x="49" y="161"/>
                      </a:lnTo>
                      <a:lnTo>
                        <a:pt x="0" y="116"/>
                      </a:lnTo>
                      <a:close/>
                    </a:path>
                  </a:pathLst>
                </a:custGeom>
                <a:solidFill>
                  <a:srgbClr val="FFFFFF"/>
                </a:solidFill>
                <a:ln w="9525">
                  <a:noFill/>
                  <a:round/>
                  <a:headEnd/>
                  <a:tailEnd/>
                </a:ln>
              </p:spPr>
              <p:txBody>
                <a:bodyPr/>
                <a:lstStyle/>
                <a:p>
                  <a:pPr fontAlgn="auto">
                    <a:spcBef>
                      <a:spcPts val="0"/>
                    </a:spcBef>
                    <a:spcAft>
                      <a:spcPts val="0"/>
                    </a:spcAft>
                    <a:defRPr/>
                  </a:pPr>
                  <a:endParaRPr kumimoji="0" lang="ko-KR" altLang="en-US">
                    <a:latin typeface="Arial" charset="0"/>
                    <a:ea typeface="+mn-ea"/>
                  </a:endParaRPr>
                </a:p>
              </p:txBody>
            </p:sp>
          </p:grpSp>
        </p:grpSp>
        <p:sp>
          <p:nvSpPr>
            <p:cNvPr id="43" name="Rectangle 30"/>
            <p:cNvSpPr>
              <a:spLocks noChangeArrowheads="1"/>
            </p:cNvSpPr>
            <p:nvPr userDrawn="1"/>
          </p:nvSpPr>
          <p:spPr bwMode="auto">
            <a:xfrm flipV="1">
              <a:off x="1" y="1309"/>
              <a:ext cx="5760" cy="61"/>
            </a:xfrm>
            <a:prstGeom prst="rect">
              <a:avLst/>
            </a:prstGeom>
            <a:solidFill>
              <a:srgbClr val="003399"/>
            </a:solidFill>
            <a:ln w="9525">
              <a:noFill/>
              <a:miter lim="800000"/>
              <a:headEnd/>
              <a:tailEnd/>
            </a:ln>
          </p:spPr>
          <p:txBody>
            <a:bodyPr wrap="none" anchor="ctr"/>
            <a:lstStyle/>
            <a:p>
              <a:pPr fontAlgn="auto">
                <a:spcBef>
                  <a:spcPts val="0"/>
                </a:spcBef>
                <a:spcAft>
                  <a:spcPts val="0"/>
                </a:spcAft>
                <a:defRPr/>
              </a:pPr>
              <a:endParaRPr kumimoji="0" lang="ko-KR" altLang="en-US">
                <a:latin typeface="Arial" charset="0"/>
                <a:ea typeface="+mn-ea"/>
              </a:endParaRPr>
            </a:p>
          </p:txBody>
        </p:sp>
      </p:grpSp>
      <p:pic>
        <p:nvPicPr>
          <p:cNvPr id="68" name="그림 61" descr="logo_small.jpg"/>
          <p:cNvPicPr>
            <a:picLocks noChangeAspect="1"/>
          </p:cNvPicPr>
          <p:nvPr userDrawn="1"/>
        </p:nvPicPr>
        <p:blipFill>
          <a:blip r:embed="rId2" cstate="print"/>
          <a:srcRect/>
          <a:stretch>
            <a:fillRect/>
          </a:stretch>
        </p:blipFill>
        <p:spPr bwMode="auto">
          <a:xfrm>
            <a:off x="8405813" y="-1"/>
            <a:ext cx="1500187" cy="1616723"/>
          </a:xfrm>
          <a:prstGeom prst="rect">
            <a:avLst/>
          </a:prstGeom>
          <a:noFill/>
          <a:ln w="9525">
            <a:noFill/>
            <a:miter lim="800000"/>
            <a:headEnd/>
            <a:tailEnd/>
          </a:ln>
        </p:spPr>
      </p:pic>
      <p:pic>
        <p:nvPicPr>
          <p:cNvPr id="69" name="Picture 2"/>
          <p:cNvPicPr>
            <a:picLocks noChangeAspect="1" noChangeArrowheads="1"/>
          </p:cNvPicPr>
          <p:nvPr userDrawn="1"/>
        </p:nvPicPr>
        <p:blipFill>
          <a:blip r:embed="rId3" cstate="print"/>
          <a:srcRect/>
          <a:stretch>
            <a:fillRect/>
          </a:stretch>
        </p:blipFill>
        <p:spPr bwMode="auto">
          <a:xfrm>
            <a:off x="192160" y="104054"/>
            <a:ext cx="1482725" cy="1428750"/>
          </a:xfrm>
          <a:prstGeom prst="rect">
            <a:avLst/>
          </a:prstGeom>
          <a:noFill/>
          <a:ln w="9525">
            <a:noFill/>
            <a:miter lim="800000"/>
            <a:headEnd/>
            <a:tailEnd/>
          </a:ln>
        </p:spPr>
      </p:pic>
      <p:sp>
        <p:nvSpPr>
          <p:cNvPr id="70" name="TextBox 5"/>
          <p:cNvSpPr txBox="1">
            <a:spLocks noChangeArrowheads="1"/>
          </p:cNvSpPr>
          <p:nvPr userDrawn="1"/>
        </p:nvSpPr>
        <p:spPr bwMode="auto">
          <a:xfrm>
            <a:off x="2133599" y="4876800"/>
            <a:ext cx="4814010" cy="1077218"/>
          </a:xfrm>
          <a:prstGeom prst="rect">
            <a:avLst/>
          </a:prstGeom>
          <a:noFill/>
          <a:ln w="9525">
            <a:noFill/>
            <a:miter lim="800000"/>
            <a:headEnd/>
            <a:tailEnd/>
          </a:ln>
        </p:spPr>
        <p:txBody>
          <a:bodyPr wrap="none">
            <a:spAutoFit/>
          </a:bodyPr>
          <a:lstStyle/>
          <a:p>
            <a:pPr algn="l"/>
            <a:r>
              <a:rPr kumimoji="0" lang="en-US" altLang="ko-KR" sz="1600" b="1" dirty="0" err="1" smtClean="0">
                <a:solidFill>
                  <a:schemeClr val="tx1"/>
                </a:solidFill>
                <a:latin typeface="Arial" pitchFamily="34" charset="0"/>
                <a:ea typeface="HY헤드라인M" pitchFamily="18" charset="-127"/>
                <a:cs typeface="Arial" pitchFamily="34" charset="0"/>
              </a:rPr>
              <a:t>Dae-ki</a:t>
            </a:r>
            <a:r>
              <a:rPr kumimoji="0" lang="en-US" altLang="ko-KR" sz="1600" b="1" dirty="0" smtClean="0">
                <a:solidFill>
                  <a:schemeClr val="tx1"/>
                </a:solidFill>
                <a:latin typeface="Arial" pitchFamily="34" charset="0"/>
                <a:ea typeface="HY헤드라인M" pitchFamily="18" charset="-127"/>
                <a:cs typeface="Arial" pitchFamily="34" charset="0"/>
              </a:rPr>
              <a:t> Kim</a:t>
            </a:r>
          </a:p>
          <a:p>
            <a:pPr algn="l"/>
            <a:r>
              <a:rPr kumimoji="0" lang="en-US" altLang="ko-KR" sz="1600" b="1" dirty="0" smtClean="0">
                <a:solidFill>
                  <a:schemeClr val="tx1"/>
                </a:solidFill>
                <a:latin typeface="Arial" pitchFamily="34" charset="0"/>
                <a:ea typeface="HY헤드라인M" pitchFamily="18" charset="-127"/>
                <a:cs typeface="Arial" pitchFamily="34" charset="0"/>
              </a:rPr>
              <a:t>National Representative,</a:t>
            </a:r>
            <a:r>
              <a:rPr kumimoji="0" lang="en-US" altLang="ko-KR" sz="1600" b="1" baseline="0" dirty="0" smtClean="0">
                <a:solidFill>
                  <a:schemeClr val="tx1"/>
                </a:solidFill>
                <a:latin typeface="Arial" pitchFamily="34" charset="0"/>
                <a:ea typeface="HY헤드라인M" pitchFamily="18" charset="-127"/>
                <a:cs typeface="Arial" pitchFamily="34" charset="0"/>
              </a:rPr>
              <a:t> Korea</a:t>
            </a:r>
          </a:p>
          <a:p>
            <a:pPr algn="l"/>
            <a:r>
              <a:rPr kumimoji="0" lang="en-US" altLang="ko-KR" sz="1600" b="1" baseline="0" dirty="0" smtClean="0">
                <a:solidFill>
                  <a:schemeClr val="tx1"/>
                </a:solidFill>
                <a:latin typeface="Arial" pitchFamily="34" charset="0"/>
                <a:ea typeface="HY헤드라인M" pitchFamily="18" charset="-127"/>
                <a:cs typeface="Arial" pitchFamily="34" charset="0"/>
              </a:rPr>
              <a:t>Director, Space &amp; Nuclear Cooperation Division</a:t>
            </a:r>
          </a:p>
          <a:p>
            <a:pPr algn="l"/>
            <a:r>
              <a:rPr kumimoji="0" lang="en-US" altLang="ko-KR" sz="1600" b="1" baseline="0" dirty="0" smtClean="0">
                <a:solidFill>
                  <a:schemeClr val="tx1"/>
                </a:solidFill>
                <a:latin typeface="Arial" pitchFamily="34" charset="0"/>
                <a:ea typeface="HY헤드라인M" pitchFamily="18" charset="-127"/>
                <a:cs typeface="Arial" pitchFamily="34" charset="0"/>
              </a:rPr>
              <a:t>Ministry of </a:t>
            </a:r>
            <a:r>
              <a:rPr kumimoji="1" lang="en-US" altLang="ko-KR" sz="1600" b="1" kern="1200" dirty="0" smtClean="0">
                <a:solidFill>
                  <a:schemeClr val="tx1"/>
                </a:solidFill>
                <a:latin typeface="Arial" pitchFamily="34" charset="0"/>
                <a:ea typeface="굴림" charset="-127"/>
                <a:cs typeface="Arial" pitchFamily="34" charset="0"/>
              </a:rPr>
              <a:t>Science, ICT and Future Planning</a:t>
            </a:r>
            <a:endParaRPr kumimoji="0" lang="ko-KR" altLang="en-US" sz="1600" b="1" dirty="0">
              <a:solidFill>
                <a:schemeClr val="tx1"/>
              </a:solidFill>
              <a:latin typeface="Arial" pitchFamily="34" charset="0"/>
              <a:ea typeface="HY헤드라인M" pitchFamily="18" charset="-127"/>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제목 슬라이드">
    <p:spTree>
      <p:nvGrpSpPr>
        <p:cNvPr id="1" name=""/>
        <p:cNvGrpSpPr/>
        <p:nvPr/>
      </p:nvGrpSpPr>
      <p:grpSpPr>
        <a:xfrm>
          <a:off x="0" y="0"/>
          <a:ext cx="0" cy="0"/>
          <a:chOff x="0" y="0"/>
          <a:chExt cx="0" cy="0"/>
        </a:xfrm>
      </p:grpSpPr>
      <p:sp>
        <p:nvSpPr>
          <p:cNvPr id="2" name="TextBox 8"/>
          <p:cNvSpPr txBox="1"/>
          <p:nvPr userDrawn="1"/>
        </p:nvSpPr>
        <p:spPr>
          <a:xfrm>
            <a:off x="2895600" y="695326"/>
            <a:ext cx="6172200" cy="369888"/>
          </a:xfrm>
          <a:prstGeom prst="rect">
            <a:avLst/>
          </a:prstGeom>
        </p:spPr>
        <p:txBody>
          <a:bodyPr anchor="ctr"/>
          <a:lstStyle/>
          <a:p>
            <a:pPr fontAlgn="auto">
              <a:spcAft>
                <a:spcPts val="0"/>
              </a:spcAft>
              <a:defRPr/>
            </a:pPr>
            <a:r>
              <a:rPr kumimoji="0" lang="en-US" altLang="ko-KR" sz="2000" b="1" dirty="0">
                <a:latin typeface="Trebuchet MS" pitchFamily="34" charset="0"/>
                <a:ea typeface="가는각진제목체" pitchFamily="18" charset="-127"/>
                <a:cs typeface="+mj-cs"/>
              </a:rPr>
              <a:t>CONTENTS</a:t>
            </a:r>
            <a:endParaRPr kumimoji="0" lang="ko-KR" altLang="en-US" sz="2000" b="1" dirty="0">
              <a:latin typeface="Trebuchet MS" pitchFamily="34" charset="0"/>
              <a:ea typeface="가는각진제목체" pitchFamily="18" charset="-127"/>
              <a:cs typeface="+mj-cs"/>
            </a:endParaRPr>
          </a:p>
        </p:txBody>
      </p:sp>
      <p:cxnSp>
        <p:nvCxnSpPr>
          <p:cNvPr id="3" name="직선 연결선 12"/>
          <p:cNvCxnSpPr/>
          <p:nvPr userDrawn="1"/>
        </p:nvCxnSpPr>
        <p:spPr>
          <a:xfrm>
            <a:off x="2895600" y="1065214"/>
            <a:ext cx="6858000" cy="1588"/>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nchor="ctr"/>
          <a:lstStyle>
            <a:lvl1pPr>
              <a:defRPr baseline="0">
                <a:ea typeface="가는각진제목체" pitchFamily="18" charset="-127"/>
              </a:defRPr>
            </a:lvl1pPr>
          </a:lstStyle>
          <a:p>
            <a:r>
              <a:rPr lang="ko-KR" altLang="en-US" dirty="0" smtClean="0"/>
              <a:t>마스터 제목 스타일 편집</a:t>
            </a:r>
            <a:endParaRPr lang="ko-KR" altLang="en-US" dirty="0"/>
          </a:p>
        </p:txBody>
      </p:sp>
      <p:cxnSp>
        <p:nvCxnSpPr>
          <p:cNvPr id="6" name="직선 연결선 5"/>
          <p:cNvCxnSpPr/>
          <p:nvPr userDrawn="1"/>
        </p:nvCxnSpPr>
        <p:spPr>
          <a:xfrm>
            <a:off x="152400" y="455612"/>
            <a:ext cx="9601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슬라이드 번호 개체 틀 12"/>
          <p:cNvSpPr>
            <a:spLocks noGrp="1"/>
          </p:cNvSpPr>
          <p:nvPr>
            <p:ph type="sldNum" sz="quarter" idx="10"/>
          </p:nvPr>
        </p:nvSpPr>
        <p:spPr>
          <a:xfrm>
            <a:off x="9220200" y="6553200"/>
            <a:ext cx="533400" cy="228600"/>
          </a:xfrm>
          <a:prstGeom prst="rect">
            <a:avLst/>
          </a:prstGeom>
        </p:spPr>
        <p:txBody>
          <a:bodyPr/>
          <a:lstStyle>
            <a:lvl1pPr>
              <a:defRPr sz="900" baseline="0">
                <a:ea typeface="가는각진제목체" pitchFamily="18" charset="-127"/>
              </a:defRPr>
            </a:lvl1pPr>
          </a:lstStyle>
          <a:p>
            <a:pPr>
              <a:defRPr/>
            </a:pPr>
            <a:fld id="{8E3CF2F8-1BC1-4B68-A5C0-86A6E5FAD30E}" type="slidenum">
              <a:rPr lang="ko-KR" altLang="en-US" smtClean="0"/>
              <a:pPr>
                <a:defRPr/>
              </a:pPr>
              <a:t>‹#›</a:t>
            </a:fld>
            <a:endParaRPr lang="ko-KR" altLang="en-US" dirty="0"/>
          </a:p>
        </p:txBody>
      </p:sp>
      <p:pic>
        <p:nvPicPr>
          <p:cNvPr id="8" name="Picture 2"/>
          <p:cNvPicPr>
            <a:picLocks noChangeAspect="1" noChangeArrowheads="1"/>
          </p:cNvPicPr>
          <p:nvPr userDrawn="1"/>
        </p:nvPicPr>
        <p:blipFill>
          <a:blip r:embed="rId2" cstate="print"/>
          <a:srcRect/>
          <a:stretch>
            <a:fillRect/>
          </a:stretch>
        </p:blipFill>
        <p:spPr bwMode="auto">
          <a:xfrm>
            <a:off x="0" y="6172200"/>
            <a:ext cx="1017396" cy="685800"/>
          </a:xfrm>
          <a:prstGeom prst="rect">
            <a:avLst/>
          </a:prstGeom>
          <a:noFill/>
          <a:ln w="9525">
            <a:noFill/>
            <a:miter lim="800000"/>
            <a:headEnd/>
            <a:tailEnd/>
          </a:ln>
        </p:spPr>
      </p:pic>
      <p:sp>
        <p:nvSpPr>
          <p:cNvPr id="9" name="Rectangle 34"/>
          <p:cNvSpPr txBox="1">
            <a:spLocks noChangeArrowheads="1"/>
          </p:cNvSpPr>
          <p:nvPr userDrawn="1"/>
        </p:nvSpPr>
        <p:spPr>
          <a:xfrm>
            <a:off x="762000" y="6410325"/>
            <a:ext cx="2895600" cy="285750"/>
          </a:xfrm>
          <a:prstGeom prst="rect">
            <a:avLst/>
          </a:prstGeom>
        </p:spPr>
        <p:txBody>
          <a:bodyPr anchor="ctr"/>
          <a:lstStyle>
            <a:lvl1pPr algn="l">
              <a:defRPr sz="1500" b="1">
                <a:solidFill>
                  <a:srgbClr val="003366"/>
                </a:solidFill>
                <a:effectLst>
                  <a:outerShdw blurRad="38100" dist="38100" dir="2700000" algn="tl">
                    <a:srgbClr val="000000">
                      <a:alpha val="43137"/>
                    </a:srgbClr>
                  </a:outerShdw>
                </a:effectLst>
                <a:latin typeface="AvantGarde" pitchFamily="34" charset="0"/>
                <a:ea typeface="휴먼둥근헤드라인" pitchFamily="18" charset="-127"/>
              </a:defRPr>
            </a:lvl1pPr>
          </a:lstStyle>
          <a:p>
            <a:pPr fontAlgn="auto">
              <a:spcBef>
                <a:spcPts val="0"/>
              </a:spcBef>
              <a:spcAft>
                <a:spcPts val="0"/>
              </a:spcAft>
              <a:defRPr/>
            </a:pPr>
            <a:r>
              <a:rPr kumimoji="0" lang="en-US" altLang="ko-KR" dirty="0" smtClean="0"/>
              <a:t>RCA</a:t>
            </a:r>
            <a:endParaRPr kumimoji="0" lang="en-US" altLang="ko-KR" dirty="0"/>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제목 슬라이드">
    <p:spTree>
      <p:nvGrpSpPr>
        <p:cNvPr id="1" name=""/>
        <p:cNvGrpSpPr/>
        <p:nvPr/>
      </p:nvGrpSpPr>
      <p:grpSpPr>
        <a:xfrm>
          <a:off x="0" y="0"/>
          <a:ext cx="0" cy="0"/>
          <a:chOff x="0" y="0"/>
          <a:chExt cx="0" cy="0"/>
        </a:xfrm>
      </p:grpSpPr>
      <p:sp>
        <p:nvSpPr>
          <p:cNvPr id="2" name="Rectangle 4"/>
          <p:cNvSpPr>
            <a:spLocks noChangeArrowheads="1"/>
          </p:cNvSpPr>
          <p:nvPr userDrawn="1"/>
        </p:nvSpPr>
        <p:spPr bwMode="gray">
          <a:xfrm>
            <a:off x="304800" y="5486400"/>
            <a:ext cx="9296400" cy="1143000"/>
          </a:xfrm>
          <a:prstGeom prst="rect">
            <a:avLst/>
          </a:prstGeom>
          <a:noFill/>
          <a:ln w="9525">
            <a:noFill/>
            <a:miter lim="800000"/>
            <a:headEnd/>
            <a:tailEnd/>
          </a:ln>
        </p:spPr>
        <p:txBody>
          <a:bodyPr lIns="0" tIns="0" rIns="0" bIns="0" anchor="ctr"/>
          <a:lstStyle/>
          <a:p>
            <a:pPr fontAlgn="ctr">
              <a:lnSpc>
                <a:spcPct val="120000"/>
              </a:lnSpc>
              <a:spcBef>
                <a:spcPts val="0"/>
              </a:spcBef>
              <a:spcAft>
                <a:spcPts val="0"/>
              </a:spcAft>
              <a:defRPr/>
            </a:pPr>
            <a:endParaRPr kumimoji="0" lang="en-US" altLang="ko-KR" sz="1800" i="0" dirty="0">
              <a:latin typeface="Arial" pitchFamily="34" charset="0"/>
              <a:ea typeface="돋움" pitchFamily="50" charset="-127"/>
              <a:cs typeface="Arial" pitchFamily="34" charset="0"/>
            </a:endParaRPr>
          </a:p>
        </p:txBody>
      </p:sp>
      <p:sp>
        <p:nvSpPr>
          <p:cNvPr id="7" name="Rectangle 5"/>
          <p:cNvSpPr>
            <a:spLocks noChangeArrowheads="1"/>
          </p:cNvSpPr>
          <p:nvPr userDrawn="1"/>
        </p:nvSpPr>
        <p:spPr bwMode="auto">
          <a:xfrm>
            <a:off x="2438400" y="685801"/>
            <a:ext cx="4572000" cy="534987"/>
          </a:xfrm>
          <a:prstGeom prst="rect">
            <a:avLst/>
          </a:prstGeom>
          <a:solidFill>
            <a:schemeClr val="bg1"/>
          </a:solidFill>
          <a:ln w="12700" algn="ctr">
            <a:noFill/>
            <a:miter lim="800000"/>
            <a:headEnd/>
            <a:tailEnd/>
          </a:ln>
        </p:spPr>
        <p:txBody>
          <a:bodyPr lIns="0" tIns="0" rIns="0" bIns="0" anchor="ctr"/>
          <a:lstStyle/>
          <a:p>
            <a:pPr marL="82550" indent="-82550" algn="ctr" fontAlgn="auto">
              <a:spcBef>
                <a:spcPts val="0"/>
              </a:spcBef>
              <a:spcAft>
                <a:spcPts val="0"/>
              </a:spcAft>
              <a:buFont typeface="Wingdings" pitchFamily="2" charset="2"/>
              <a:buNone/>
              <a:defRPr/>
            </a:pPr>
            <a:r>
              <a:rPr kumimoji="0" lang="en-US" altLang="ko-KR" sz="3500" b="1" dirty="0" smtClean="0">
                <a:latin typeface="Trebuchet MS" pitchFamily="34" charset="0"/>
                <a:ea typeface="HY그래픽M" pitchFamily="18" charset="-127"/>
                <a:cs typeface="Arial" charset="0"/>
              </a:rPr>
              <a:t>Thank You</a:t>
            </a:r>
            <a:endParaRPr kumimoji="0" lang="en-US" altLang="ko-KR" sz="3500" b="1" dirty="0">
              <a:latin typeface="Trebuchet MS" pitchFamily="34" charset="0"/>
              <a:ea typeface="HY그래픽M" pitchFamily="18" charset="-127"/>
              <a:cs typeface="Arial" charset="0"/>
            </a:endParaRPr>
          </a:p>
        </p:txBody>
      </p:sp>
      <p:cxnSp>
        <p:nvCxnSpPr>
          <p:cNvPr id="8" name="직선 연결선 10"/>
          <p:cNvCxnSpPr/>
          <p:nvPr userDrawn="1"/>
        </p:nvCxnSpPr>
        <p:spPr>
          <a:xfrm>
            <a:off x="381000" y="1219200"/>
            <a:ext cx="9109075"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11"/>
          <p:cNvCxnSpPr/>
          <p:nvPr userDrawn="1"/>
        </p:nvCxnSpPr>
        <p:spPr>
          <a:xfrm>
            <a:off x="381000" y="5029200"/>
            <a:ext cx="9109075"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03" name="Picture 2" descr="DSC_0020"/>
          <p:cNvPicPr>
            <a:picLocks noChangeAspect="1" noChangeArrowheads="1"/>
          </p:cNvPicPr>
          <p:nvPr userDrawn="1"/>
        </p:nvPicPr>
        <p:blipFill>
          <a:blip r:embed="rId2" cstate="print"/>
          <a:srcRect/>
          <a:stretch>
            <a:fillRect/>
          </a:stretch>
        </p:blipFill>
        <p:spPr bwMode="auto">
          <a:xfrm>
            <a:off x="0" y="1522412"/>
            <a:ext cx="9906000" cy="3278188"/>
          </a:xfrm>
          <a:prstGeom prst="rect">
            <a:avLst/>
          </a:prstGeom>
          <a:noFill/>
          <a:ln w="9525">
            <a:noFill/>
            <a:miter lim="800000"/>
            <a:headEnd/>
            <a:tailEnd/>
          </a:ln>
        </p:spPr>
      </p:pic>
      <p:pic>
        <p:nvPicPr>
          <p:cNvPr id="24581" name="Picture 5"/>
          <p:cNvPicPr>
            <a:picLocks noChangeAspect="1" noChangeArrowheads="1"/>
          </p:cNvPicPr>
          <p:nvPr userDrawn="1"/>
        </p:nvPicPr>
        <p:blipFill>
          <a:blip r:embed="rId3" cstate="print"/>
          <a:srcRect/>
          <a:stretch>
            <a:fillRect/>
          </a:stretch>
        </p:blipFill>
        <p:spPr bwMode="auto">
          <a:xfrm>
            <a:off x="381000" y="5257800"/>
            <a:ext cx="771473" cy="912812"/>
          </a:xfrm>
          <a:prstGeom prst="rect">
            <a:avLst/>
          </a:prstGeom>
          <a:noFill/>
          <a:ln w="9525">
            <a:noFill/>
            <a:miter lim="800000"/>
            <a:headEnd/>
            <a:tailEnd/>
          </a:ln>
          <a:effec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152400" y="0"/>
            <a:ext cx="96012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cxnSp>
        <p:nvCxnSpPr>
          <p:cNvPr id="7" name="직선 연결선 5"/>
          <p:cNvCxnSpPr/>
          <p:nvPr userDrawn="1"/>
        </p:nvCxnSpPr>
        <p:spPr>
          <a:xfrm>
            <a:off x="152400" y="504918"/>
            <a:ext cx="9601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5"/>
          <p:cNvCxnSpPr/>
          <p:nvPr userDrawn="1"/>
        </p:nvCxnSpPr>
        <p:spPr>
          <a:xfrm>
            <a:off x="152400" y="455612"/>
            <a:ext cx="9601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슬라이드 번호 개체 틀 12"/>
          <p:cNvSpPr>
            <a:spLocks noGrp="1"/>
          </p:cNvSpPr>
          <p:nvPr>
            <p:ph type="sldNum" sz="quarter" idx="4"/>
          </p:nvPr>
        </p:nvSpPr>
        <p:spPr>
          <a:xfrm>
            <a:off x="9220200" y="6553200"/>
            <a:ext cx="533400" cy="228600"/>
          </a:xfrm>
          <a:prstGeom prst="rect">
            <a:avLst/>
          </a:prstGeom>
        </p:spPr>
        <p:txBody>
          <a:bodyPr/>
          <a:lstStyle>
            <a:lvl1pPr algn="r">
              <a:defRPr sz="900" b="1">
                <a:latin typeface="Arial" pitchFamily="34" charset="0"/>
                <a:cs typeface="Arial" pitchFamily="34" charset="0"/>
              </a:defRPr>
            </a:lvl1pPr>
          </a:lstStyle>
          <a:p>
            <a:pPr>
              <a:defRPr/>
            </a:pPr>
            <a:fld id="{8E3CF2F8-1BC1-4B68-A5C0-86A6E5FAD30E}" type="slidenum">
              <a:rPr lang="ko-KR" altLang="en-US" smtClean="0"/>
              <a:pPr>
                <a:defRPr/>
              </a:pPr>
              <a:t>‹#›</a:t>
            </a:fld>
            <a:endParaRPr lang="ko-KR" altLang="en-US" dirty="0"/>
          </a:p>
        </p:txBody>
      </p:sp>
      <p:sp>
        <p:nvSpPr>
          <p:cNvPr id="15" name="바닥글 개체 틀 13"/>
          <p:cNvSpPr>
            <a:spLocks noGrp="1"/>
          </p:cNvSpPr>
          <p:nvPr>
            <p:ph type="ftr" sz="quarter" idx="3"/>
          </p:nvPr>
        </p:nvSpPr>
        <p:spPr>
          <a:xfrm>
            <a:off x="152400" y="6553200"/>
            <a:ext cx="4800600" cy="228600"/>
          </a:xfrm>
          <a:prstGeom prst="rect">
            <a:avLst/>
          </a:prstGeom>
        </p:spPr>
        <p:txBody>
          <a:bodyPr/>
          <a:lstStyle>
            <a:lvl1pPr algn="l">
              <a:defRPr sz="900" b="1">
                <a:latin typeface="Arial" pitchFamily="34" charset="0"/>
                <a:cs typeface="Arial" pitchFamily="34" charset="0"/>
              </a:defRPr>
            </a:lvl1pPr>
          </a:lstStyle>
          <a:p>
            <a:pPr>
              <a:defRPr/>
            </a:pPr>
            <a:r>
              <a:rPr lang="en-US" altLang="ko-KR" dirty="0" smtClean="0">
                <a:ea typeface="Tahoma" pitchFamily="34" charset="0"/>
              </a:rPr>
              <a:t>AIMBN Holdings (M)  - </a:t>
            </a:r>
            <a:r>
              <a:rPr lang="en-US" altLang="ko-KR" dirty="0" err="1" smtClean="0">
                <a:ea typeface="Tahoma" pitchFamily="34" charset="0"/>
              </a:rPr>
              <a:t>QuestMark</a:t>
            </a:r>
            <a:r>
              <a:rPr lang="en-US" altLang="ko-KR" dirty="0" smtClean="0">
                <a:ea typeface="Tahoma" pitchFamily="34" charset="0"/>
              </a:rPr>
              <a:t> Capital Management</a:t>
            </a:r>
            <a:endParaRPr lang="ko-KR" altLang="en-US"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dt="0"/>
  <p:txStyles>
    <p:titleStyle>
      <a:lvl1pPr algn="l" rtl="0" fontAlgn="base" latinLnBrk="1">
        <a:spcBef>
          <a:spcPct val="0"/>
        </a:spcBef>
        <a:spcAft>
          <a:spcPct val="0"/>
        </a:spcAft>
        <a:defRPr b="1" kern="1200" baseline="0">
          <a:solidFill>
            <a:schemeClr val="tx1"/>
          </a:solidFill>
          <a:latin typeface="Trebuchet MS" pitchFamily="34" charset="0"/>
          <a:ea typeface="맑은 고딕" pitchFamily="50" charset="-127"/>
          <a:cs typeface="가는각진제목체"/>
        </a:defRPr>
      </a:lvl1pPr>
      <a:lvl2pPr algn="l" rtl="0" fontAlgn="base" latinLnBrk="1">
        <a:spcBef>
          <a:spcPct val="0"/>
        </a:spcBef>
        <a:spcAft>
          <a:spcPct val="0"/>
        </a:spcAft>
        <a:defRPr b="1">
          <a:solidFill>
            <a:schemeClr val="tx1"/>
          </a:solidFill>
          <a:latin typeface="Trebuchet MS" pitchFamily="34" charset="0"/>
          <a:ea typeface="가는각진제목체"/>
          <a:cs typeface="가는각진제목체"/>
        </a:defRPr>
      </a:lvl2pPr>
      <a:lvl3pPr algn="l" rtl="0" fontAlgn="base" latinLnBrk="1">
        <a:spcBef>
          <a:spcPct val="0"/>
        </a:spcBef>
        <a:spcAft>
          <a:spcPct val="0"/>
        </a:spcAft>
        <a:defRPr b="1">
          <a:solidFill>
            <a:schemeClr val="tx1"/>
          </a:solidFill>
          <a:latin typeface="Trebuchet MS" pitchFamily="34" charset="0"/>
          <a:ea typeface="가는각진제목체"/>
          <a:cs typeface="가는각진제목체"/>
        </a:defRPr>
      </a:lvl3pPr>
      <a:lvl4pPr algn="l" rtl="0" fontAlgn="base" latinLnBrk="1">
        <a:spcBef>
          <a:spcPct val="0"/>
        </a:spcBef>
        <a:spcAft>
          <a:spcPct val="0"/>
        </a:spcAft>
        <a:defRPr b="1">
          <a:solidFill>
            <a:schemeClr val="tx1"/>
          </a:solidFill>
          <a:latin typeface="Trebuchet MS" pitchFamily="34" charset="0"/>
          <a:ea typeface="가는각진제목체"/>
          <a:cs typeface="가는각진제목체"/>
        </a:defRPr>
      </a:lvl4pPr>
      <a:lvl5pPr algn="l" rtl="0" fontAlgn="base" latinLnBrk="1">
        <a:spcBef>
          <a:spcPct val="0"/>
        </a:spcBef>
        <a:spcAft>
          <a:spcPct val="0"/>
        </a:spcAft>
        <a:defRPr b="1">
          <a:solidFill>
            <a:schemeClr val="tx1"/>
          </a:solidFill>
          <a:latin typeface="Trebuchet MS" pitchFamily="34" charset="0"/>
          <a:ea typeface="가는각진제목체"/>
          <a:cs typeface="가는각진제목체"/>
        </a:defRPr>
      </a:lvl5pPr>
      <a:lvl6pPr marL="457200" algn="l" rtl="0" fontAlgn="base" latinLnBrk="1">
        <a:spcBef>
          <a:spcPct val="0"/>
        </a:spcBef>
        <a:spcAft>
          <a:spcPct val="0"/>
        </a:spcAft>
        <a:defRPr b="1">
          <a:solidFill>
            <a:schemeClr val="tx1"/>
          </a:solidFill>
          <a:latin typeface="Trebuchet MS" pitchFamily="34" charset="0"/>
          <a:ea typeface="가는각진제목체"/>
          <a:cs typeface="가는각진제목체"/>
        </a:defRPr>
      </a:lvl6pPr>
      <a:lvl7pPr marL="914400" algn="l" rtl="0" fontAlgn="base" latinLnBrk="1">
        <a:spcBef>
          <a:spcPct val="0"/>
        </a:spcBef>
        <a:spcAft>
          <a:spcPct val="0"/>
        </a:spcAft>
        <a:defRPr b="1">
          <a:solidFill>
            <a:schemeClr val="tx1"/>
          </a:solidFill>
          <a:latin typeface="Trebuchet MS" pitchFamily="34" charset="0"/>
          <a:ea typeface="가는각진제목체"/>
          <a:cs typeface="가는각진제목체"/>
        </a:defRPr>
      </a:lvl7pPr>
      <a:lvl8pPr marL="1371600" algn="l" rtl="0" fontAlgn="base" latinLnBrk="1">
        <a:spcBef>
          <a:spcPct val="0"/>
        </a:spcBef>
        <a:spcAft>
          <a:spcPct val="0"/>
        </a:spcAft>
        <a:defRPr b="1">
          <a:solidFill>
            <a:schemeClr val="tx1"/>
          </a:solidFill>
          <a:latin typeface="Trebuchet MS" pitchFamily="34" charset="0"/>
          <a:ea typeface="가는각진제목체"/>
          <a:cs typeface="가는각진제목체"/>
        </a:defRPr>
      </a:lvl8pPr>
      <a:lvl9pPr marL="1828800" algn="l" rtl="0" fontAlgn="base" latinLnBrk="1">
        <a:spcBef>
          <a:spcPct val="0"/>
        </a:spcBef>
        <a:spcAft>
          <a:spcPct val="0"/>
        </a:spcAft>
        <a:defRPr b="1">
          <a:solidFill>
            <a:schemeClr val="tx1"/>
          </a:solidFill>
          <a:latin typeface="Trebuchet MS" pitchFamily="34" charset="0"/>
          <a:ea typeface="가는각진제목체"/>
          <a:cs typeface="가는각진제목체"/>
        </a:defRPr>
      </a:lvl9pPr>
    </p:titleStyle>
    <p:body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Box 3"/>
          <p:cNvSpPr txBox="1">
            <a:spLocks noChangeArrowheads="1"/>
          </p:cNvSpPr>
          <p:nvPr/>
        </p:nvSpPr>
        <p:spPr bwMode="auto">
          <a:xfrm>
            <a:off x="2133600" y="2747565"/>
            <a:ext cx="7620000" cy="937332"/>
          </a:xfrm>
          <a:prstGeom prst="rect">
            <a:avLst/>
          </a:prstGeom>
          <a:noFill/>
          <a:ln w="9525">
            <a:noFill/>
            <a:miter lim="800000"/>
            <a:headEnd/>
            <a:tailEnd/>
          </a:ln>
        </p:spPr>
        <p:txBody>
          <a:bodyPr wrap="square" anchor="ctr">
            <a:noAutofit/>
          </a:bodyPr>
          <a:lstStyle/>
          <a:p>
            <a:r>
              <a:rPr lang="en-US" altLang="ko-KR" sz="2800" b="1" dirty="0" smtClean="0">
                <a:latin typeface="Arial" pitchFamily="34" charset="0"/>
                <a:cs typeface="Arial" pitchFamily="34" charset="0"/>
              </a:rPr>
              <a:t> Review of the RCA Agreement</a:t>
            </a:r>
            <a:endParaRPr lang="en-US" altLang="ko-KR" sz="2800" b="1" dirty="0">
              <a:latin typeface="Arial" pitchFamily="34" charset="0"/>
              <a:cs typeface="Arial" pitchFamily="34" charset="0"/>
            </a:endParaRPr>
          </a:p>
        </p:txBody>
      </p:sp>
      <p:sp>
        <p:nvSpPr>
          <p:cNvPr id="5" name="TextBox 4"/>
          <p:cNvSpPr txBox="1"/>
          <p:nvPr/>
        </p:nvSpPr>
        <p:spPr>
          <a:xfrm>
            <a:off x="2286000" y="3518948"/>
            <a:ext cx="2209800" cy="353943"/>
          </a:xfrm>
          <a:prstGeom prst="rect">
            <a:avLst/>
          </a:prstGeom>
          <a:noFill/>
        </p:spPr>
        <p:txBody>
          <a:bodyPr wrap="square" rtlCol="0" anchor="ctr">
            <a:spAutoFit/>
          </a:bodyPr>
          <a:lstStyle/>
          <a:p>
            <a:pPr algn="ctr"/>
            <a:r>
              <a:rPr kumimoji="0" lang="en-US" altLang="ko-KR" sz="1700" b="1" dirty="0" smtClean="0">
                <a:latin typeface="Calibri" pitchFamily="34" charset="0"/>
                <a:ea typeface="HY헤드라인M" pitchFamily="18" charset="-127"/>
                <a:cs typeface="Arial" charset="0"/>
              </a:rPr>
              <a:t>8 August 2013, Seoul</a:t>
            </a:r>
            <a:endParaRPr kumimoji="0" lang="en-US" altLang="ko-KR" sz="1700" b="1" dirty="0">
              <a:latin typeface="Calibri" pitchFamily="34" charset="0"/>
              <a:ea typeface="HY헤드라인M" pitchFamily="18" charset="-127"/>
              <a:cs typeface="Arial" charset="0"/>
            </a:endParaRPr>
          </a:p>
        </p:txBody>
      </p:sp>
      <p:sp>
        <p:nvSpPr>
          <p:cNvPr id="7" name="직사각형 3"/>
          <p:cNvSpPr>
            <a:spLocks noChangeArrowheads="1"/>
          </p:cNvSpPr>
          <p:nvPr/>
        </p:nvSpPr>
        <p:spPr bwMode="auto">
          <a:xfrm>
            <a:off x="2133600" y="304800"/>
            <a:ext cx="5945273" cy="1015663"/>
          </a:xfrm>
          <a:prstGeom prst="rect">
            <a:avLst/>
          </a:prstGeom>
          <a:noFill/>
          <a:ln w="9525">
            <a:noFill/>
            <a:miter lim="800000"/>
            <a:headEnd/>
            <a:tailEnd/>
          </a:ln>
        </p:spPr>
        <p:txBody>
          <a:bodyPr wrap="square">
            <a:spAutoFit/>
          </a:bodyPr>
          <a:lstStyle/>
          <a:p>
            <a:pPr algn="ctr"/>
            <a:r>
              <a:rPr lang="en-US" altLang="ko-KR" sz="2000" dirty="0" smtClean="0">
                <a:latin typeface="Arial" pitchFamily="34" charset="0"/>
                <a:cs typeface="Arial" pitchFamily="34" charset="0"/>
              </a:rPr>
              <a:t>2013 RCARO WORKSHOP ON</a:t>
            </a:r>
            <a:endParaRPr lang="ko-KR" altLang="ko-KR" sz="2000" dirty="0" smtClean="0">
              <a:latin typeface="Arial" pitchFamily="34" charset="0"/>
              <a:cs typeface="Arial" pitchFamily="34" charset="0"/>
            </a:endParaRPr>
          </a:p>
          <a:p>
            <a:pPr algn="ctr"/>
            <a:r>
              <a:rPr lang="en-US" altLang="ko-KR" sz="2000" b="1" dirty="0" smtClean="0">
                <a:latin typeface="Arial" pitchFamily="34" charset="0"/>
                <a:cs typeface="Arial" pitchFamily="34" charset="0"/>
              </a:rPr>
              <a:t>Strengthening the RCA/RCARO Activities and its Efficiency</a:t>
            </a:r>
            <a:endParaRPr kumimoji="0" lang="ko-KR" altLang="en-US" sz="2000" b="1" dirty="0">
              <a:solidFill>
                <a:srgbClr val="10253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971800" y="1357952"/>
            <a:ext cx="6781800" cy="457200"/>
          </a:xfrm>
          <a:prstGeom prst="rect">
            <a:avLst/>
          </a:pr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a:solidFill>
                <a:schemeClr val="tx1"/>
              </a:solidFill>
              <a:latin typeface="Arial" pitchFamily="34" charset="0"/>
              <a:ea typeface="가는각진제목체" pitchFamily="18" charset="-127"/>
            </a:endParaRPr>
          </a:p>
        </p:txBody>
      </p:sp>
      <p:sp>
        <p:nvSpPr>
          <p:cNvPr id="5" name="TextBox 1"/>
          <p:cNvSpPr txBox="1">
            <a:spLocks noChangeArrowheads="1"/>
          </p:cNvSpPr>
          <p:nvPr/>
        </p:nvSpPr>
        <p:spPr bwMode="auto">
          <a:xfrm>
            <a:off x="2971800" y="1350778"/>
            <a:ext cx="6781800" cy="2109808"/>
          </a:xfrm>
          <a:prstGeom prst="rect">
            <a:avLst/>
          </a:prstGeom>
          <a:noFill/>
          <a:ln w="9525">
            <a:noFill/>
            <a:miter lim="800000"/>
            <a:headEnd/>
            <a:tailEnd/>
          </a:ln>
        </p:spPr>
        <p:txBody>
          <a:bodyPr wrap="square">
            <a:spAutoFit/>
          </a:bodyPr>
          <a:lstStyle/>
          <a:p>
            <a:pPr marL="347663" indent="-347663">
              <a:lnSpc>
                <a:spcPct val="130000"/>
              </a:lnSpc>
              <a:spcBef>
                <a:spcPts val="1500"/>
              </a:spcBef>
              <a:buFont typeface="맑은 고딕" pitchFamily="50" charset="-127"/>
              <a:buAutoNum type="romanUcPeriod"/>
            </a:pPr>
            <a:r>
              <a:rPr kumimoji="0" lang="en-US" altLang="ko-KR" b="1" dirty="0" smtClean="0">
                <a:solidFill>
                  <a:schemeClr val="bg1"/>
                </a:solidFill>
                <a:latin typeface="Trebuchet MS" pitchFamily="34" charset="0"/>
                <a:ea typeface="HY헤드라인M" pitchFamily="18" charset="-127"/>
                <a:cs typeface="Arial" charset="0"/>
              </a:rPr>
              <a:t>Background</a:t>
            </a:r>
            <a:endParaRPr kumimoji="0" lang="en-US" altLang="ko-KR" b="1" dirty="0" smtClean="0">
              <a:solidFill>
                <a:schemeClr val="bg1"/>
              </a:solidFill>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Rationale for Agreement Revision</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Articles to be Revised</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pPr>
            <a:r>
              <a:rPr kumimoji="0" lang="en-US" altLang="ko-KR" b="1" dirty="0" smtClean="0">
                <a:latin typeface="Trebuchet MS" pitchFamily="34" charset="0"/>
                <a:ea typeface="HY헤드라인M" pitchFamily="18" charset="-127"/>
                <a:cs typeface="Arial" charset="0"/>
              </a:rPr>
              <a:t>IV. Draft Amendment </a:t>
            </a:r>
            <a:endParaRPr kumimoji="0" lang="en-US" altLang="ko-KR" b="1" dirty="0" smtClean="0">
              <a:latin typeface="Trebuchet MS" pitchFamily="34" charset="0"/>
              <a:ea typeface="가는각진제목체" pitchFamily="18" charset="-127"/>
              <a:cs typeface="가는각진제목체"/>
            </a:endParaRPr>
          </a:p>
        </p:txBody>
      </p:sp>
    </p:spTree>
  </p:cSld>
  <p:clrMapOvr>
    <a:masterClrMapping/>
  </p:clrMapOvr>
  <p:transition spd="med">
    <p:cover dir="r"/>
    <p:sndAc>
      <p:stSnd>
        <p:snd r:embed="rId2" name="push.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Background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2</a:t>
            </a:fld>
            <a:endParaRPr lang="ko-KR" altLang="en-US" dirty="0"/>
          </a:p>
        </p:txBody>
      </p:sp>
      <p:sp>
        <p:nvSpPr>
          <p:cNvPr id="4" name="한쪽 모서리가 잘린 사각형 3"/>
          <p:cNvSpPr/>
          <p:nvPr/>
        </p:nvSpPr>
        <p:spPr>
          <a:xfrm>
            <a:off x="529371" y="646906"/>
            <a:ext cx="3317875" cy="4572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6" name="TextBox 24"/>
          <p:cNvSpPr txBox="1">
            <a:spLocks noChangeArrowheads="1"/>
          </p:cNvSpPr>
          <p:nvPr/>
        </p:nvSpPr>
        <p:spPr bwMode="auto">
          <a:xfrm>
            <a:off x="619859" y="646906"/>
            <a:ext cx="1316771" cy="734560"/>
          </a:xfrm>
          <a:prstGeom prst="rect">
            <a:avLst/>
          </a:prstGeom>
          <a:noFill/>
          <a:ln w="9525">
            <a:noFill/>
            <a:miter lim="800000"/>
            <a:headEnd/>
            <a:tailEnd/>
          </a:ln>
        </p:spPr>
        <p:txBody>
          <a:bodyPr wrap="none">
            <a:spAutoFit/>
          </a:bodyPr>
          <a:lstStyle/>
          <a:p>
            <a:pPr marL="95250" lvl="0" indent="-95250" defTabSz="1030288">
              <a:lnSpc>
                <a:spcPct val="120000"/>
              </a:lnSpc>
              <a:spcBef>
                <a:spcPts val="400"/>
              </a:spcBef>
            </a:pPr>
            <a:r>
              <a:rPr lang="en-US" altLang="ko-KR" b="1" dirty="0" smtClean="0">
                <a:solidFill>
                  <a:schemeClr val="bg1"/>
                </a:solidFill>
                <a:latin typeface="Calibri" pitchFamily="34" charset="0"/>
                <a:ea typeface="휴먼명조" pitchFamily="2" charset="-127"/>
                <a:cs typeface="Arial" pitchFamily="34" charset="0"/>
              </a:rPr>
              <a:t>Background</a:t>
            </a:r>
            <a:endParaRPr lang="ko-KR" altLang="en-US" dirty="0" smtClean="0">
              <a:solidFill>
                <a:schemeClr val="bg1"/>
              </a:solidFill>
              <a:latin typeface="Calibri" pitchFamily="34" charset="0"/>
              <a:ea typeface="굴림" pitchFamily="50" charset="-127"/>
              <a:cs typeface="Arial" pitchFamily="34" charset="0"/>
            </a:endParaRPr>
          </a:p>
          <a:p>
            <a:pPr marL="95250" indent="-95250" defTabSz="1030288" eaLnBrk="1" latinLnBrk="1" hangingPunct="1">
              <a:lnSpc>
                <a:spcPct val="120000"/>
              </a:lnSpc>
              <a:spcBef>
                <a:spcPts val="400"/>
              </a:spcBef>
            </a:pPr>
            <a:r>
              <a:rPr lang="en-US" altLang="ko-KR" sz="1400" dirty="0" smtClean="0">
                <a:ea typeface="맑은 고딕" pitchFamily="50" charset="-127"/>
              </a:rPr>
              <a:t>  </a:t>
            </a:r>
            <a:endParaRPr lang="en-US" altLang="ko-KR" sz="1400" dirty="0">
              <a:ea typeface="맑은 고딕" pitchFamily="50" charset="-127"/>
            </a:endParaRPr>
          </a:p>
        </p:txBody>
      </p:sp>
      <p:sp>
        <p:nvSpPr>
          <p:cNvPr id="7" name="직사각형 6"/>
          <p:cNvSpPr/>
          <p:nvPr/>
        </p:nvSpPr>
        <p:spPr>
          <a:xfrm>
            <a:off x="529371" y="1104106"/>
            <a:ext cx="8439150" cy="1181894"/>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ts val="1800"/>
              </a:lnSpc>
              <a:buFont typeface="Arial" pitchFamily="34" charset="0"/>
              <a:buChar char="•"/>
            </a:pPr>
            <a:r>
              <a:rPr lang="en-US" altLang="ko-KR" sz="1600" b="1" dirty="0" smtClean="0">
                <a:solidFill>
                  <a:srgbClr val="000000"/>
                </a:solidFill>
                <a:latin typeface="Calibri" pitchFamily="34" charset="0"/>
                <a:ea typeface="휴먼명조" pitchFamily="2" charset="-127"/>
                <a:cs typeface="Arial" pitchFamily="34" charset="0"/>
              </a:rPr>
              <a:t> The 35</a:t>
            </a:r>
            <a:r>
              <a:rPr lang="en-US" altLang="ko-KR" sz="1600" b="1" baseline="30000" dirty="0" smtClean="0">
                <a:solidFill>
                  <a:srgbClr val="000000"/>
                </a:solidFill>
                <a:latin typeface="Calibri" pitchFamily="34" charset="0"/>
                <a:ea typeface="휴먼명조" pitchFamily="2" charset="-127"/>
                <a:cs typeface="Arial" pitchFamily="34" charset="0"/>
              </a:rPr>
              <a:t>th</a:t>
            </a:r>
            <a:r>
              <a:rPr lang="en-US" altLang="ko-KR" sz="1600" b="1" dirty="0" smtClean="0">
                <a:solidFill>
                  <a:srgbClr val="000000"/>
                </a:solidFill>
                <a:latin typeface="Calibri" pitchFamily="34" charset="0"/>
                <a:ea typeface="휴먼명조" pitchFamily="2" charset="-127"/>
                <a:cs typeface="Arial" pitchFamily="34" charset="0"/>
              </a:rPr>
              <a:t> NRM</a:t>
            </a:r>
            <a:r>
              <a:rPr lang="ko-KR" altLang="en-US" sz="1600" b="1" dirty="0" smtClean="0">
                <a:solidFill>
                  <a:srgbClr val="000000"/>
                </a:solidFill>
                <a:latin typeface="Calibri" pitchFamily="34" charset="0"/>
                <a:ea typeface="휴먼명조" pitchFamily="2" charset="-127"/>
                <a:cs typeface="Arial" pitchFamily="34" charset="0"/>
              </a:rPr>
              <a:t> </a:t>
            </a:r>
            <a:r>
              <a:rPr lang="en-US" altLang="ko-KR" sz="1600" b="1" dirty="0" smtClean="0">
                <a:solidFill>
                  <a:srgbClr val="000000"/>
                </a:solidFill>
                <a:latin typeface="Calibri" pitchFamily="34" charset="0"/>
                <a:ea typeface="휴먼명조" pitchFamily="2" charset="-127"/>
                <a:cs typeface="Arial" pitchFamily="34" charset="0"/>
              </a:rPr>
              <a:t>held in April 2013, Myanmar agreed to table any proposals for revisions of RCA</a:t>
            </a:r>
          </a:p>
          <a:p>
            <a:pPr lvl="0">
              <a:lnSpc>
                <a:spcPts val="1800"/>
              </a:lnSpc>
            </a:pPr>
            <a:r>
              <a:rPr lang="en-US" altLang="ko-KR" sz="1600" b="1" dirty="0" smtClean="0">
                <a:solidFill>
                  <a:srgbClr val="000000"/>
                </a:solidFill>
                <a:latin typeface="Calibri" pitchFamily="34" charset="0"/>
                <a:ea typeface="휴먼명조" pitchFamily="2" charset="-127"/>
                <a:cs typeface="Arial" pitchFamily="34" charset="0"/>
              </a:rPr>
              <a:t>   agreement to GCM</a:t>
            </a:r>
            <a:r>
              <a:rPr lang="ko-KR" altLang="en-US" sz="1600" b="1" dirty="0" smtClean="0">
                <a:solidFill>
                  <a:srgbClr val="000000"/>
                </a:solidFill>
                <a:latin typeface="Calibri" pitchFamily="34" charset="0"/>
                <a:ea typeface="휴먼명조" pitchFamily="2" charset="-127"/>
                <a:cs typeface="Arial" pitchFamily="34" charset="0"/>
              </a:rPr>
              <a:t> </a:t>
            </a:r>
            <a:r>
              <a:rPr lang="en-US" altLang="ko-KR" sz="1600" b="1" dirty="0" smtClean="0">
                <a:solidFill>
                  <a:srgbClr val="000000"/>
                </a:solidFill>
                <a:latin typeface="Calibri" pitchFamily="34" charset="0"/>
                <a:ea typeface="휴먼명조" pitchFamily="2" charset="-127"/>
                <a:cs typeface="Arial" pitchFamily="34" charset="0"/>
              </a:rPr>
              <a:t>in September 2013.</a:t>
            </a:r>
          </a:p>
          <a:p>
            <a:pPr lvl="0">
              <a:lnSpc>
                <a:spcPts val="1800"/>
              </a:lnSpc>
            </a:pPr>
            <a:r>
              <a:rPr lang="en-US" altLang="ko-KR" sz="1600" b="1" dirty="0" smtClean="0">
                <a:solidFill>
                  <a:srgbClr val="000000"/>
                </a:solidFill>
                <a:latin typeface="Calibri" pitchFamily="34" charset="0"/>
                <a:ea typeface="휴먼명조" pitchFamily="2" charset="-127"/>
                <a:cs typeface="Arial" pitchFamily="34" charset="0"/>
              </a:rPr>
              <a:t> - This presentation is intended to share the revisions and incorporate the opinions/suggestions to</a:t>
            </a:r>
            <a:br>
              <a:rPr lang="en-US" altLang="ko-KR" sz="1600" b="1" dirty="0" smtClean="0">
                <a:solidFill>
                  <a:srgbClr val="000000"/>
                </a:solidFill>
                <a:latin typeface="Calibri" pitchFamily="34" charset="0"/>
                <a:ea typeface="휴먼명조" pitchFamily="2" charset="-127"/>
                <a:cs typeface="Arial" pitchFamily="34" charset="0"/>
              </a:rPr>
            </a:br>
            <a:r>
              <a:rPr lang="en-US" altLang="ko-KR" sz="1600" b="1" dirty="0" smtClean="0">
                <a:solidFill>
                  <a:srgbClr val="000000"/>
                </a:solidFill>
                <a:latin typeface="Calibri" pitchFamily="34" charset="0"/>
                <a:ea typeface="휴먼명조" pitchFamily="2" charset="-127"/>
                <a:cs typeface="Arial" pitchFamily="34" charset="0"/>
              </a:rPr>
              <a:t>    the revised agreement.</a:t>
            </a:r>
            <a:endParaRPr lang="ko-KR" altLang="en-US" sz="1600" b="1" dirty="0" smtClean="0">
              <a:solidFill>
                <a:prstClr val="black"/>
              </a:solidFill>
              <a:latin typeface="Calibri" pitchFamily="34" charset="0"/>
              <a:ea typeface="굴림" pitchFamily="50" charset="-127"/>
              <a:cs typeface="Arial" pitchFamily="34" charset="0"/>
            </a:endParaRPr>
          </a:p>
          <a:p>
            <a:pPr lvl="0" eaLnBrk="0" latinLnBrk="0" hangingPunct="0">
              <a:lnSpc>
                <a:spcPts val="1800"/>
              </a:lnSpc>
            </a:pPr>
            <a:r>
              <a:rPr lang="en-US" altLang="ko-KR" sz="1600" b="1" dirty="0" smtClean="0">
                <a:solidFill>
                  <a:srgbClr val="000000"/>
                </a:solidFill>
                <a:latin typeface="Calibri" pitchFamily="34" charset="0"/>
                <a:ea typeface="휴먼명조" pitchFamily="2" charset="-127"/>
                <a:cs typeface="Arial" pitchFamily="34" charset="0"/>
              </a:rPr>
              <a:t>-  Revisions needs to be shared among RCA Member States and generate support from IAEA</a:t>
            </a:r>
            <a:endParaRPr lang="ko-KR" altLang="en-US" sz="1600" b="1" dirty="0">
              <a:solidFill>
                <a:schemeClr val="tx1"/>
              </a:solidFill>
              <a:latin typeface="Arial" pitchFamily="34" charset="0"/>
              <a:ea typeface="맑은 고딕" pitchFamily="50" charset="-127"/>
            </a:endParaRPr>
          </a:p>
        </p:txBody>
      </p:sp>
      <p:sp>
        <p:nvSpPr>
          <p:cNvPr id="9" name="한쪽 모서리가 잘린 사각형 8"/>
          <p:cNvSpPr/>
          <p:nvPr/>
        </p:nvSpPr>
        <p:spPr>
          <a:xfrm>
            <a:off x="529371" y="2362200"/>
            <a:ext cx="4148138" cy="3810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11" name="TextBox 39"/>
          <p:cNvSpPr txBox="1">
            <a:spLocks noChangeArrowheads="1"/>
          </p:cNvSpPr>
          <p:nvPr/>
        </p:nvSpPr>
        <p:spPr bwMode="auto">
          <a:xfrm>
            <a:off x="619859" y="2362201"/>
            <a:ext cx="2327432"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Calibri" pitchFamily="34" charset="0"/>
                <a:ea typeface="휴먼명조" pitchFamily="2" charset="-127"/>
                <a:cs typeface="Arial" pitchFamily="34" charset="0"/>
              </a:rPr>
              <a:t>Progress &amp; Agreement</a:t>
            </a:r>
            <a:endParaRPr lang="ko-KR" altLang="en-US" dirty="0" smtClean="0">
              <a:solidFill>
                <a:schemeClr val="bg1"/>
              </a:solidFill>
            </a:endParaRP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12" name="직사각형 11"/>
          <p:cNvSpPr/>
          <p:nvPr/>
        </p:nvSpPr>
        <p:spPr>
          <a:xfrm>
            <a:off x="529371" y="2895601"/>
            <a:ext cx="8439150" cy="914399"/>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eaLnBrk="0" latinLnBrk="0" hangingPunct="0">
              <a:lnSpc>
                <a:spcPts val="1800"/>
              </a:lnSpc>
            </a:pPr>
            <a:r>
              <a:rPr lang="en-US" altLang="ko-KR" sz="1600" b="1" dirty="0" smtClean="0">
                <a:solidFill>
                  <a:srgbClr val="000000"/>
                </a:solidFill>
                <a:latin typeface="Calibri" pitchFamily="34" charset="0"/>
                <a:ea typeface="휴먼명조" pitchFamily="2" charset="-127"/>
                <a:cs typeface="Arial" pitchFamily="34" charset="0"/>
              </a:rPr>
              <a:t>Attributing international legal status to RCA Office in the region is to be considered and reflected when making revisions on the existing agreement.</a:t>
            </a:r>
            <a:endParaRPr lang="ko-KR" altLang="en-US" sz="1600" b="1" dirty="0" smtClean="0">
              <a:latin typeface="Calibri" pitchFamily="34" charset="0"/>
              <a:ea typeface="굴림" pitchFamily="50" charset="-127"/>
              <a:cs typeface="Arial" pitchFamily="34" charset="0"/>
            </a:endParaRPr>
          </a:p>
          <a:p>
            <a:pPr marL="179388" indent="-179388">
              <a:lnSpc>
                <a:spcPts val="1800"/>
              </a:lnSpc>
              <a:spcBef>
                <a:spcPct val="20000"/>
              </a:spcBef>
              <a:buFont typeface="Wingdings" pitchFamily="2" charset="2"/>
              <a:buChar char="Ø"/>
              <a:defRPr/>
            </a:pPr>
            <a:r>
              <a:rPr lang="en-US" altLang="ko-KR" sz="1600" b="1" i="1" dirty="0" smtClean="0">
                <a:solidFill>
                  <a:srgbClr val="800000"/>
                </a:solidFill>
                <a:latin typeface="Calibri" pitchFamily="34" charset="0"/>
                <a:ea typeface="휴먼명조" pitchFamily="2" charset="-127"/>
                <a:cs typeface="Arial" pitchFamily="34" charset="0"/>
              </a:rPr>
              <a:t> Focus is on identifying articles which require revision and then specifying the basis of RCA office in the region.</a:t>
            </a:r>
          </a:p>
        </p:txBody>
      </p:sp>
      <p:sp>
        <p:nvSpPr>
          <p:cNvPr id="14" name="한쪽 모서리가 잘린 사각형 13"/>
          <p:cNvSpPr/>
          <p:nvPr/>
        </p:nvSpPr>
        <p:spPr>
          <a:xfrm>
            <a:off x="529371" y="3930134"/>
            <a:ext cx="4918075" cy="337066"/>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16" name="TextBox 45"/>
          <p:cNvSpPr txBox="1">
            <a:spLocks noChangeArrowheads="1"/>
          </p:cNvSpPr>
          <p:nvPr/>
        </p:nvSpPr>
        <p:spPr bwMode="auto">
          <a:xfrm>
            <a:off x="619859" y="3930134"/>
            <a:ext cx="1060547" cy="369332"/>
          </a:xfrm>
          <a:prstGeom prst="rect">
            <a:avLst/>
          </a:prstGeom>
          <a:noFill/>
          <a:ln w="9525">
            <a:noFill/>
            <a:miter lim="800000"/>
            <a:headEnd/>
            <a:tailEnd/>
          </a:ln>
        </p:spPr>
        <p:txBody>
          <a:bodyPr wrap="square">
            <a:spAutoFit/>
          </a:bodyPr>
          <a:lstStyle/>
          <a:p>
            <a:r>
              <a:rPr lang="en-US" altLang="ko-KR" b="1" dirty="0" smtClean="0">
                <a:solidFill>
                  <a:schemeClr val="bg1"/>
                </a:solidFill>
                <a:latin typeface="Calibri" pitchFamily="34" charset="0"/>
                <a:ea typeface="휴먼명조" pitchFamily="2" charset="-127"/>
                <a:cs typeface="Arial" pitchFamily="34" charset="0"/>
              </a:rPr>
              <a:t>Direction</a:t>
            </a:r>
            <a:endParaRPr lang="ko-KR" altLang="en-US" dirty="0">
              <a:solidFill>
                <a:schemeClr val="bg1"/>
              </a:solidFill>
            </a:endParaRPr>
          </a:p>
        </p:txBody>
      </p:sp>
      <p:sp>
        <p:nvSpPr>
          <p:cNvPr id="17" name="직사각형 16"/>
          <p:cNvSpPr/>
          <p:nvPr/>
        </p:nvSpPr>
        <p:spPr>
          <a:xfrm>
            <a:off x="529371" y="4299466"/>
            <a:ext cx="8439150" cy="2025134"/>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eaLnBrk="0" latinLnBrk="0" hangingPunct="0">
              <a:lnSpc>
                <a:spcPts val="1500"/>
              </a:lnSpc>
              <a:buFont typeface="Wingdings" pitchFamily="2" charset="2"/>
              <a:buChar char="Ø"/>
            </a:pPr>
            <a:r>
              <a:rPr lang="en-US" altLang="ko-KR" sz="1600" b="1" dirty="0" smtClean="0">
                <a:solidFill>
                  <a:srgbClr val="800000"/>
                </a:solidFill>
                <a:latin typeface="Calibri" pitchFamily="34" charset="0"/>
                <a:ea typeface="휴먼명조" pitchFamily="2" charset="-127"/>
                <a:cs typeface="Arial" pitchFamily="34" charset="0"/>
              </a:rPr>
              <a:t> Revision to a minimum</a:t>
            </a:r>
          </a:p>
          <a:p>
            <a:pPr lvl="0" eaLnBrk="0" latinLnBrk="0" hangingPunct="0">
              <a:lnSpc>
                <a:spcPts val="1500"/>
              </a:lnSpc>
            </a:pPr>
            <a:r>
              <a:rPr lang="en-US" altLang="ko-KR" sz="1600" b="1" dirty="0" smtClean="0">
                <a:solidFill>
                  <a:srgbClr val="000000"/>
                </a:solidFill>
                <a:latin typeface="Calibri" pitchFamily="34" charset="0"/>
                <a:ea typeface="휴먼명조" pitchFamily="2" charset="-127"/>
                <a:cs typeface="Arial" pitchFamily="34" charset="0"/>
              </a:rPr>
              <a:t>     After the revision in 1987,  further revision is called for but needs to be kept to a minimum to</a:t>
            </a:r>
            <a:br>
              <a:rPr lang="en-US" altLang="ko-KR" sz="1600" b="1" dirty="0" smtClean="0">
                <a:solidFill>
                  <a:srgbClr val="000000"/>
                </a:solidFill>
                <a:latin typeface="Calibri" pitchFamily="34" charset="0"/>
                <a:ea typeface="휴먼명조" pitchFamily="2" charset="-127"/>
                <a:cs typeface="Arial" pitchFamily="34" charset="0"/>
              </a:rPr>
            </a:br>
            <a:r>
              <a:rPr lang="en-US" altLang="ko-KR" sz="1600" b="1" dirty="0" smtClean="0">
                <a:solidFill>
                  <a:srgbClr val="000000"/>
                </a:solidFill>
                <a:latin typeface="Calibri" pitchFamily="34" charset="0"/>
                <a:ea typeface="휴먼명조" pitchFamily="2" charset="-127"/>
                <a:cs typeface="Arial" pitchFamily="34" charset="0"/>
              </a:rPr>
              <a:t>     ease concerns about complexity in revising. </a:t>
            </a:r>
            <a:endParaRPr lang="ko-KR" altLang="en-US" sz="1600" b="1" dirty="0" smtClean="0">
              <a:latin typeface="Calibri" pitchFamily="34" charset="0"/>
              <a:ea typeface="굴림" pitchFamily="50" charset="-127"/>
              <a:cs typeface="Arial" pitchFamily="34" charset="0"/>
            </a:endParaRPr>
          </a:p>
          <a:p>
            <a:pPr marL="179388" indent="-179388">
              <a:lnSpc>
                <a:spcPts val="1500"/>
              </a:lnSpc>
              <a:spcBef>
                <a:spcPct val="20000"/>
              </a:spcBef>
              <a:buFont typeface="Wingdings" pitchFamily="2" charset="2"/>
              <a:buChar char="Ø"/>
              <a:defRPr/>
            </a:pPr>
            <a:r>
              <a:rPr lang="en-US" altLang="ko-KR" sz="1600" b="1" dirty="0" smtClean="0">
                <a:solidFill>
                  <a:srgbClr val="800000"/>
                </a:solidFill>
                <a:latin typeface="Calibri" pitchFamily="34" charset="0"/>
                <a:ea typeface="휴먼명조" pitchFamily="2" charset="-127"/>
                <a:cs typeface="Arial" pitchFamily="34" charset="0"/>
              </a:rPr>
              <a:t> Essential revisions</a:t>
            </a:r>
          </a:p>
          <a:p>
            <a:pPr marL="179388" indent="-1588">
              <a:lnSpc>
                <a:spcPts val="1500"/>
              </a:lnSpc>
              <a:spcBef>
                <a:spcPct val="20000"/>
              </a:spcBef>
              <a:buFont typeface="Arial" pitchFamily="34" charset="0"/>
              <a:buChar char="•"/>
              <a:defRPr/>
            </a:pPr>
            <a:r>
              <a:rPr lang="en-US" altLang="ko-KR" sz="1600" b="1" dirty="0" smtClean="0">
                <a:solidFill>
                  <a:srgbClr val="000000"/>
                </a:solidFill>
                <a:latin typeface="Calibri" pitchFamily="34" charset="0"/>
                <a:ea typeface="휴먼명조" pitchFamily="2" charset="-127"/>
                <a:cs typeface="Arial" pitchFamily="34" charset="0"/>
              </a:rPr>
              <a:t> Specifying commissioning basis of GOR, RCA Framework such RCA Chair, NRM, GCM, quorum.</a:t>
            </a:r>
          </a:p>
          <a:p>
            <a:pPr marL="179388" indent="-1588">
              <a:lnSpc>
                <a:spcPts val="1500"/>
              </a:lnSpc>
              <a:spcBef>
                <a:spcPct val="20000"/>
              </a:spcBef>
              <a:buFont typeface="Arial" pitchFamily="34" charset="0"/>
              <a:buChar char="•"/>
              <a:defRPr/>
            </a:pPr>
            <a:r>
              <a:rPr lang="en-US" altLang="ko-KR" sz="1600" b="1" dirty="0" smtClean="0">
                <a:solidFill>
                  <a:srgbClr val="000000"/>
                </a:solidFill>
                <a:latin typeface="Calibri" pitchFamily="34" charset="0"/>
                <a:ea typeface="휴먼명조" pitchFamily="2" charset="-127"/>
                <a:cs typeface="Arial" pitchFamily="34" charset="0"/>
              </a:rPr>
              <a:t> Defining Government Parties to undertake other relevant activities and events  besides co- </a:t>
            </a:r>
          </a:p>
          <a:p>
            <a:pPr marL="179388" indent="-1588">
              <a:lnSpc>
                <a:spcPts val="1500"/>
              </a:lnSpc>
              <a:spcBef>
                <a:spcPct val="20000"/>
              </a:spcBef>
              <a:defRPr/>
            </a:pPr>
            <a:r>
              <a:rPr lang="en-US" altLang="ko-KR" sz="1600" b="1" dirty="0" smtClean="0">
                <a:solidFill>
                  <a:srgbClr val="000000"/>
                </a:solidFill>
                <a:latin typeface="Calibri" pitchFamily="34" charset="0"/>
                <a:ea typeface="휴먼명조" pitchFamily="2" charset="-127"/>
                <a:cs typeface="Arial" pitchFamily="34" charset="0"/>
              </a:rPr>
              <a:t>   operative projects.  </a:t>
            </a:r>
          </a:p>
          <a:p>
            <a:pPr marL="179388" indent="-1588">
              <a:lnSpc>
                <a:spcPts val="1500"/>
              </a:lnSpc>
              <a:spcBef>
                <a:spcPct val="20000"/>
              </a:spcBef>
              <a:defRPr/>
            </a:pPr>
            <a:r>
              <a:rPr lang="en-US" altLang="ko-KR" sz="1600" b="1" dirty="0" smtClean="0">
                <a:solidFill>
                  <a:srgbClr val="000000"/>
                </a:solidFill>
                <a:latin typeface="Calibri" pitchFamily="34" charset="0"/>
                <a:ea typeface="휴먼명조" pitchFamily="2" charset="-127"/>
                <a:cs typeface="Arial" pitchFamily="34" charset="0"/>
              </a:rPr>
              <a:t>Defining entry into Agreement &amp; enactment procedure of amended Agreement, etc</a:t>
            </a:r>
          </a:p>
          <a:p>
            <a:pPr marL="179388" indent="-1588">
              <a:lnSpc>
                <a:spcPts val="1500"/>
              </a:lnSpc>
              <a:spcBef>
                <a:spcPct val="20000"/>
              </a:spcBef>
              <a:defRPr/>
            </a:pPr>
            <a:endParaRPr lang="en-US" altLang="ko-KR" sz="1600" b="1" dirty="0" smtClean="0">
              <a:solidFill>
                <a:srgbClr val="000000"/>
              </a:solidFill>
              <a:latin typeface="Calibri" pitchFamily="34" charset="0"/>
              <a:ea typeface="휴먼명조" pitchFamily="2" charset="-127"/>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971800" y="1905000"/>
            <a:ext cx="6781800" cy="457200"/>
          </a:xfrm>
          <a:prstGeom prst="rect">
            <a:avLst/>
          </a:pr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a:solidFill>
                <a:schemeClr val="tx1"/>
              </a:solidFill>
              <a:latin typeface="Arial" pitchFamily="34" charset="0"/>
              <a:ea typeface="가는각진제목체" pitchFamily="18" charset="-127"/>
            </a:endParaRPr>
          </a:p>
        </p:txBody>
      </p:sp>
      <p:sp>
        <p:nvSpPr>
          <p:cNvPr id="5" name="TextBox 1"/>
          <p:cNvSpPr txBox="1">
            <a:spLocks noChangeArrowheads="1"/>
          </p:cNvSpPr>
          <p:nvPr/>
        </p:nvSpPr>
        <p:spPr bwMode="auto">
          <a:xfrm>
            <a:off x="2971800" y="1371600"/>
            <a:ext cx="6781800" cy="2109808"/>
          </a:xfrm>
          <a:prstGeom prst="rect">
            <a:avLst/>
          </a:prstGeom>
          <a:noFill/>
          <a:ln w="9525">
            <a:noFill/>
            <a:miter lim="800000"/>
            <a:headEnd/>
            <a:tailEnd/>
          </a:ln>
        </p:spPr>
        <p:txBody>
          <a:bodyPr wrap="square">
            <a:spAutoFit/>
          </a:bodyPr>
          <a:lstStyle/>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Background</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solidFill>
                  <a:schemeClr val="bg1"/>
                </a:solidFill>
                <a:latin typeface="Trebuchet MS" pitchFamily="34" charset="0"/>
                <a:ea typeface="HY헤드라인M" pitchFamily="18" charset="-127"/>
                <a:cs typeface="Arial" charset="0"/>
              </a:rPr>
              <a:t>Rationale for Agreement Revision</a:t>
            </a: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Articled to be Revised</a:t>
            </a:r>
            <a:endParaRPr kumimoji="0" lang="en-US" altLang="ko-KR" b="1" dirty="0" smtClean="0">
              <a:solidFill>
                <a:schemeClr val="bg1"/>
              </a:solidFill>
              <a:latin typeface="Trebuchet MS" pitchFamily="34" charset="0"/>
              <a:ea typeface="HY헤드라인M" pitchFamily="18" charset="-127"/>
              <a:cs typeface="Arial" charset="0"/>
            </a:endParaRP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Draft Amendment</a:t>
            </a:r>
            <a:endParaRPr kumimoji="0" lang="en-US" altLang="ko-KR" b="1" dirty="0" smtClean="0">
              <a:latin typeface="Trebuchet MS" pitchFamily="34" charset="0"/>
              <a:ea typeface="가는각진제목체" pitchFamily="18" charset="-127"/>
              <a:cs typeface="가는각진제목체"/>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Rationale for Agreement Revision</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4</a:t>
            </a:fld>
            <a:endParaRPr lang="ko-KR" altLang="en-US" dirty="0"/>
          </a:p>
        </p:txBody>
      </p:sp>
      <p:sp>
        <p:nvSpPr>
          <p:cNvPr id="9" name="오각형 8"/>
          <p:cNvSpPr/>
          <p:nvPr/>
        </p:nvSpPr>
        <p:spPr>
          <a:xfrm>
            <a:off x="0" y="838200"/>
            <a:ext cx="3962400" cy="1036320"/>
          </a:xfrm>
          <a:prstGeom prst="homePlate">
            <a:avLst>
              <a:gd name="adj" fmla="val 0"/>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spcBef>
                <a:spcPts val="200"/>
              </a:spcBef>
            </a:pPr>
            <a:r>
              <a:rPr lang="en-US" altLang="ko-KR" sz="1600" b="1" dirty="0" smtClean="0">
                <a:latin typeface="Calibri" pitchFamily="34" charset="0"/>
                <a:ea typeface="가는각진제목체" pitchFamily="18" charset="-127"/>
              </a:rPr>
              <a:t>Social  &amp; Economic Change</a:t>
            </a:r>
            <a:endParaRPr lang="ko-KR" altLang="en-US" sz="1600" b="1" dirty="0" smtClean="0">
              <a:latin typeface="Calibri" pitchFamily="34" charset="0"/>
              <a:ea typeface="가는각진제목체" pitchFamily="18" charset="-127"/>
            </a:endParaRPr>
          </a:p>
        </p:txBody>
      </p:sp>
      <p:sp>
        <p:nvSpPr>
          <p:cNvPr id="10" name="오각형 9"/>
          <p:cNvSpPr/>
          <p:nvPr/>
        </p:nvSpPr>
        <p:spPr>
          <a:xfrm>
            <a:off x="0" y="3767635"/>
            <a:ext cx="3962400" cy="943443"/>
          </a:xfrm>
          <a:prstGeom prst="homePlate">
            <a:avLst>
              <a:gd name="adj" fmla="val 0"/>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spcBef>
                <a:spcPts val="200"/>
              </a:spcBef>
            </a:pPr>
            <a:r>
              <a:rPr lang="en-US" altLang="ko-KR" sz="1600" b="1" dirty="0" smtClean="0">
                <a:latin typeface="Calibri" pitchFamily="34" charset="0"/>
                <a:ea typeface="가는각진제목체" pitchFamily="18" charset="-127"/>
              </a:rPr>
              <a:t>Legitimacy of GOR</a:t>
            </a:r>
            <a:endParaRPr lang="ko-KR" altLang="en-US" sz="1600" b="1" dirty="0" smtClean="0">
              <a:latin typeface="Calibri" pitchFamily="34" charset="0"/>
              <a:ea typeface="가는각진제목체" pitchFamily="18" charset="-127"/>
            </a:endParaRPr>
          </a:p>
        </p:txBody>
      </p:sp>
      <p:sp>
        <p:nvSpPr>
          <p:cNvPr id="11" name="오각형 10"/>
          <p:cNvSpPr/>
          <p:nvPr/>
        </p:nvSpPr>
        <p:spPr>
          <a:xfrm>
            <a:off x="0" y="5052658"/>
            <a:ext cx="3962400" cy="1043342"/>
          </a:xfrm>
          <a:prstGeom prst="homePlate">
            <a:avLst>
              <a:gd name="adj" fmla="val 0"/>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spcBef>
                <a:spcPts val="200"/>
              </a:spcBef>
            </a:pPr>
            <a:r>
              <a:rPr lang="en-US" altLang="ko-KR" sz="1600" b="1" dirty="0" smtClean="0">
                <a:latin typeface="Calibri" pitchFamily="34" charset="0"/>
                <a:ea typeface="가는각진제목체" pitchFamily="18" charset="-127"/>
              </a:rPr>
              <a:t>Miscellaneous</a:t>
            </a:r>
            <a:endParaRPr lang="ko-KR" altLang="en-US" sz="1600" b="1" dirty="0" smtClean="0">
              <a:latin typeface="Calibri" pitchFamily="34" charset="0"/>
              <a:ea typeface="가는각진제목체" pitchFamily="18" charset="-127"/>
            </a:endParaRPr>
          </a:p>
        </p:txBody>
      </p:sp>
      <p:sp>
        <p:nvSpPr>
          <p:cNvPr id="12" name="오각형 11"/>
          <p:cNvSpPr/>
          <p:nvPr/>
        </p:nvSpPr>
        <p:spPr>
          <a:xfrm>
            <a:off x="0" y="2302918"/>
            <a:ext cx="3962400" cy="1049882"/>
          </a:xfrm>
          <a:prstGeom prst="homePlate">
            <a:avLst>
              <a:gd name="adj" fmla="val 0"/>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spcBef>
                <a:spcPts val="200"/>
              </a:spcBef>
            </a:pPr>
            <a:r>
              <a:rPr lang="en-US" altLang="ko-KR" sz="1600" b="1" dirty="0" smtClean="0">
                <a:latin typeface="Calibri" pitchFamily="34" charset="0"/>
                <a:ea typeface="가는각진제목체" pitchFamily="18" charset="-127"/>
              </a:rPr>
              <a:t>Definition of RCA Framework </a:t>
            </a:r>
            <a:endParaRPr lang="ko-KR" altLang="en-US" sz="1600" b="1" dirty="0" smtClean="0">
              <a:latin typeface="Calibri" pitchFamily="34" charset="0"/>
              <a:ea typeface="가는각진제목체" pitchFamily="18" charset="-127"/>
            </a:endParaRPr>
          </a:p>
        </p:txBody>
      </p:sp>
      <p:graphicFrame>
        <p:nvGraphicFramePr>
          <p:cNvPr id="14" name="표 13"/>
          <p:cNvGraphicFramePr>
            <a:graphicFrameLocks noGrp="1"/>
          </p:cNvGraphicFramePr>
          <p:nvPr/>
        </p:nvGraphicFramePr>
        <p:xfrm>
          <a:off x="3124198" y="838200"/>
          <a:ext cx="6324601" cy="1036320"/>
        </p:xfrm>
        <a:graphic>
          <a:graphicData uri="http://schemas.openxmlformats.org/drawingml/2006/table">
            <a:tbl>
              <a:tblPr firstRow="1" bandRow="1">
                <a:tableStyleId>{5C22544A-7EE6-4342-B048-85BDC9FD1C3A}</a:tableStyleId>
              </a:tblPr>
              <a:tblGrid>
                <a:gridCol w="6324601"/>
              </a:tblGrid>
              <a:tr h="431823">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Since the </a:t>
                      </a:r>
                      <a:r>
                        <a:rPr lang="en-US" altLang="ko-KR" sz="1400" b="1" baseline="0" dirty="0" smtClean="0">
                          <a:solidFill>
                            <a:schemeClr val="tx1"/>
                          </a:solidFill>
                          <a:latin typeface="Calibri" pitchFamily="34" charset="0"/>
                          <a:cs typeface="Calibri" pitchFamily="34" charset="0"/>
                        </a:rPr>
                        <a:t>revision in 1987, changes have occurred not only in society and economy but in the way of international nuclear cooperation for its peaceful use. </a:t>
                      </a:r>
                      <a:endParaRPr lang="ko-KR" altLang="en-US" sz="1400" b="1" dirty="0">
                        <a:solidFill>
                          <a:schemeClr val="tx1"/>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31823">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Need</a:t>
                      </a:r>
                      <a:r>
                        <a:rPr lang="en-US" altLang="ko-KR" sz="1400" b="1" baseline="0" dirty="0" smtClean="0">
                          <a:solidFill>
                            <a:schemeClr val="tx1"/>
                          </a:solidFill>
                          <a:latin typeface="Calibri" pitchFamily="34" charset="0"/>
                          <a:cs typeface="Calibri" pitchFamily="34" charset="0"/>
                        </a:rPr>
                        <a:t> to expand from educational training to more activities with impact on the economic &amp; social development </a:t>
                      </a:r>
                      <a:endParaRPr lang="ko-KR" altLang="en-US" sz="1400" b="1" dirty="0">
                        <a:solidFill>
                          <a:schemeClr val="tx1"/>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19" name="표 18"/>
          <p:cNvGraphicFramePr>
            <a:graphicFrameLocks noGrp="1"/>
          </p:cNvGraphicFramePr>
          <p:nvPr/>
        </p:nvGraphicFramePr>
        <p:xfrm>
          <a:off x="3124200" y="2299648"/>
          <a:ext cx="6096000" cy="1053152"/>
        </p:xfrm>
        <a:graphic>
          <a:graphicData uri="http://schemas.openxmlformats.org/drawingml/2006/table">
            <a:tbl>
              <a:tblPr firstRow="1" bandRow="1">
                <a:tableStyleId>{5C22544A-7EE6-4342-B048-85BDC9FD1C3A}</a:tableStyleId>
              </a:tblPr>
              <a:tblGrid>
                <a:gridCol w="6096000"/>
              </a:tblGrid>
              <a:tr h="1053152">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The current agreement lacks the basic</a:t>
                      </a:r>
                      <a:r>
                        <a:rPr lang="en-US" altLang="ko-KR" sz="1400" b="1" baseline="0" dirty="0" smtClean="0">
                          <a:solidFill>
                            <a:schemeClr val="tx1"/>
                          </a:solidFill>
                          <a:latin typeface="Calibri" pitchFamily="34" charset="0"/>
                          <a:cs typeface="Calibri" pitchFamily="34" charset="0"/>
                        </a:rPr>
                        <a:t> frame such as NRM, GCM, RCA chair, decision-making process, and quorum.</a:t>
                      </a:r>
                      <a:endParaRPr lang="ko-KR" altLang="en-US" sz="1400" b="1" i="1" u="sng" dirty="0">
                        <a:solidFill>
                          <a:srgbClr val="800000"/>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28" name="표 27"/>
          <p:cNvGraphicFramePr>
            <a:graphicFrameLocks noGrp="1"/>
          </p:cNvGraphicFramePr>
          <p:nvPr/>
        </p:nvGraphicFramePr>
        <p:xfrm>
          <a:off x="3124200" y="3761096"/>
          <a:ext cx="6096000" cy="949983"/>
        </p:xfrm>
        <a:graphic>
          <a:graphicData uri="http://schemas.openxmlformats.org/drawingml/2006/table">
            <a:tbl>
              <a:tblPr firstRow="1" bandRow="1">
                <a:tableStyleId>{5C22544A-7EE6-4342-B048-85BDC9FD1C3A}</a:tableStyleId>
              </a:tblPr>
              <a:tblGrid>
                <a:gridCol w="6096000"/>
              </a:tblGrid>
              <a:tr h="431823">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RCA Guideline and Operating rules</a:t>
                      </a:r>
                      <a:r>
                        <a:rPr lang="en-US" altLang="ko-KR" sz="1400" b="1" baseline="0" dirty="0" smtClean="0">
                          <a:solidFill>
                            <a:schemeClr val="tx1"/>
                          </a:solidFill>
                          <a:latin typeface="Calibri" pitchFamily="34" charset="0"/>
                          <a:cs typeface="Calibri" pitchFamily="34" charset="0"/>
                        </a:rPr>
                        <a:t> is baseless in the agreement </a:t>
                      </a:r>
                      <a:endParaRPr lang="ko-KR" altLang="en-US" sz="1400" b="1" i="1" u="sng" dirty="0">
                        <a:solidFill>
                          <a:srgbClr val="800000"/>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31823">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The agreement</a:t>
                      </a:r>
                      <a:r>
                        <a:rPr lang="en-US" altLang="ko-KR" sz="1400" b="1" baseline="0" dirty="0" smtClean="0">
                          <a:solidFill>
                            <a:schemeClr val="tx1"/>
                          </a:solidFill>
                          <a:latin typeface="Calibri" pitchFamily="34" charset="0"/>
                          <a:cs typeface="Calibri" pitchFamily="34" charset="0"/>
                        </a:rPr>
                        <a:t> should stipulate </a:t>
                      </a:r>
                      <a:r>
                        <a:rPr lang="en-US" altLang="ko-KR" sz="1400" b="1" dirty="0" smtClean="0">
                          <a:solidFill>
                            <a:schemeClr val="tx1"/>
                          </a:solidFill>
                          <a:latin typeface="Calibri" pitchFamily="34" charset="0"/>
                          <a:cs typeface="Calibri" pitchFamily="34" charset="0"/>
                        </a:rPr>
                        <a:t>NRs</a:t>
                      </a:r>
                      <a:r>
                        <a:rPr lang="en-US" altLang="ko-KR" sz="1400" b="1" baseline="0" dirty="0" smtClean="0">
                          <a:solidFill>
                            <a:schemeClr val="tx1"/>
                          </a:solidFill>
                          <a:latin typeface="Calibri" pitchFamily="34" charset="0"/>
                          <a:cs typeface="Calibri" pitchFamily="34" charset="0"/>
                        </a:rPr>
                        <a:t> are commissioned with authority of enactment for the binding force of GOR.</a:t>
                      </a:r>
                      <a:endParaRPr lang="ko-KR" altLang="en-US" sz="1400" b="1" dirty="0">
                        <a:solidFill>
                          <a:schemeClr val="tx1"/>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34" name="표 33"/>
          <p:cNvGraphicFramePr>
            <a:graphicFrameLocks noGrp="1"/>
          </p:cNvGraphicFramePr>
          <p:nvPr/>
        </p:nvGraphicFramePr>
        <p:xfrm>
          <a:off x="3124200" y="5052658"/>
          <a:ext cx="6096000" cy="1043342"/>
        </p:xfrm>
        <a:graphic>
          <a:graphicData uri="http://schemas.openxmlformats.org/drawingml/2006/table">
            <a:tbl>
              <a:tblPr firstRow="1" bandRow="1">
                <a:tableStyleId>{5C22544A-7EE6-4342-B048-85BDC9FD1C3A}</a:tableStyleId>
              </a:tblPr>
              <a:tblGrid>
                <a:gridCol w="6096000"/>
              </a:tblGrid>
              <a:tr h="1043342">
                <a:tc>
                  <a:txBody>
                    <a:bodyPr/>
                    <a:lstStyle/>
                    <a:p>
                      <a:pPr marL="177800" indent="-177800" latinLnBrk="1">
                        <a:buFont typeface="Wingdings" pitchFamily="2" charset="2"/>
                        <a:buChar char="Ø"/>
                      </a:pPr>
                      <a:r>
                        <a:rPr lang="en-US" altLang="ko-KR" sz="1400" b="1" dirty="0" smtClean="0">
                          <a:solidFill>
                            <a:schemeClr val="tx1"/>
                          </a:solidFill>
                          <a:latin typeface="Calibri" pitchFamily="34" charset="0"/>
                          <a:cs typeface="Calibri" pitchFamily="34" charset="0"/>
                        </a:rPr>
                        <a:t>RCARO foundation</a:t>
                      </a:r>
                      <a:r>
                        <a:rPr lang="en-US" altLang="ko-KR" sz="1400" b="1" baseline="0" dirty="0" smtClean="0">
                          <a:solidFill>
                            <a:schemeClr val="tx1"/>
                          </a:solidFill>
                          <a:latin typeface="Calibri" pitchFamily="34" charset="0"/>
                          <a:cs typeface="Calibri" pitchFamily="34" charset="0"/>
                        </a:rPr>
                        <a:t> basis should be specified and other articles for the efficient implementation of the agreement should be added. </a:t>
                      </a:r>
                      <a:endParaRPr lang="ko-KR" altLang="en-US" sz="1400" b="1" i="1" u="sng" dirty="0">
                        <a:solidFill>
                          <a:srgbClr val="800000"/>
                        </a:solidFill>
                        <a:latin typeface="Calibri" pitchFamily="34" charset="0"/>
                        <a:cs typeface="Calibri"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895600" y="2438400"/>
            <a:ext cx="6858000" cy="457200"/>
          </a:xfrm>
          <a:prstGeom prst="rect">
            <a:avLst/>
          </a:pr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a:solidFill>
                <a:schemeClr val="tx1"/>
              </a:solidFill>
              <a:latin typeface="Arial" pitchFamily="34" charset="0"/>
              <a:ea typeface="가는각진제목체" pitchFamily="18" charset="-127"/>
            </a:endParaRPr>
          </a:p>
        </p:txBody>
      </p:sp>
      <p:sp>
        <p:nvSpPr>
          <p:cNvPr id="5" name="TextBox 1"/>
          <p:cNvSpPr txBox="1">
            <a:spLocks noChangeArrowheads="1"/>
          </p:cNvSpPr>
          <p:nvPr/>
        </p:nvSpPr>
        <p:spPr bwMode="auto">
          <a:xfrm>
            <a:off x="2895600" y="1350778"/>
            <a:ext cx="6858000" cy="2109808"/>
          </a:xfrm>
          <a:prstGeom prst="rect">
            <a:avLst/>
          </a:prstGeom>
          <a:noFill/>
          <a:ln w="9525">
            <a:noFill/>
            <a:miter lim="800000"/>
            <a:headEnd/>
            <a:tailEnd/>
          </a:ln>
        </p:spPr>
        <p:txBody>
          <a:bodyPr wrap="square">
            <a:spAutoFit/>
          </a:bodyPr>
          <a:lstStyle/>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Background</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Rationale for Agreement Revision</a:t>
            </a:r>
          </a:p>
          <a:p>
            <a:pPr marL="347663" indent="-347663">
              <a:lnSpc>
                <a:spcPct val="130000"/>
              </a:lnSpc>
              <a:spcBef>
                <a:spcPts val="1500"/>
              </a:spcBef>
              <a:buFont typeface="맑은 고딕" pitchFamily="50" charset="-127"/>
              <a:buAutoNum type="romanUcPeriod"/>
            </a:pPr>
            <a:r>
              <a:rPr kumimoji="0" lang="en-US" altLang="ko-KR" b="1" dirty="0" smtClean="0">
                <a:solidFill>
                  <a:schemeClr val="bg1"/>
                </a:solidFill>
                <a:latin typeface="Trebuchet MS" pitchFamily="34" charset="0"/>
                <a:ea typeface="HY헤드라인M" pitchFamily="18" charset="-127"/>
                <a:cs typeface="Arial" charset="0"/>
              </a:rPr>
              <a:t>Articles to be Revised</a:t>
            </a: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Draft Amendment</a:t>
            </a:r>
            <a:endParaRPr kumimoji="0" lang="en-US" altLang="ko-KR" b="1" dirty="0" smtClean="0">
              <a:latin typeface="Trebuchet MS" pitchFamily="34" charset="0"/>
              <a:ea typeface="가는각진제목체" pitchFamily="18" charset="-127"/>
              <a:cs typeface="가는각진제목체"/>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6</a:t>
            </a:fld>
            <a:endParaRPr lang="ko-KR" altLang="en-US" dirty="0"/>
          </a:p>
        </p:txBody>
      </p:sp>
      <p:graphicFrame>
        <p:nvGraphicFramePr>
          <p:cNvPr id="13" name="표 12"/>
          <p:cNvGraphicFramePr>
            <a:graphicFrameLocks noGrp="1"/>
          </p:cNvGraphicFramePr>
          <p:nvPr/>
        </p:nvGraphicFramePr>
        <p:xfrm>
          <a:off x="457200" y="685800"/>
          <a:ext cx="8763000" cy="5257799"/>
        </p:xfrm>
        <a:graphic>
          <a:graphicData uri="http://schemas.openxmlformats.org/drawingml/2006/table">
            <a:tbl>
              <a:tblPr firstRow="1" bandRow="1">
                <a:tableStyleId>{5C22544A-7EE6-4342-B048-85BDC9FD1C3A}</a:tableStyleId>
              </a:tblPr>
              <a:tblGrid>
                <a:gridCol w="2895600"/>
                <a:gridCol w="2895600"/>
                <a:gridCol w="2971800"/>
              </a:tblGrid>
              <a:tr h="1280746">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I:</a:t>
                      </a:r>
                    </a:p>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Duty of Governments Parties </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3977053">
                <a:tc>
                  <a:txBody>
                    <a:bodyPr/>
                    <a:lstStyle/>
                    <a:p>
                      <a:pPr fontAlgn="base" latinLnBrk="1"/>
                      <a:r>
                        <a:rPr lang="en-US" altLang="ko-KR" sz="1600" kern="1200" dirty="0" smtClean="0">
                          <a:solidFill>
                            <a:schemeClr val="dk1"/>
                          </a:solidFill>
                          <a:latin typeface="Calibri" pitchFamily="34" charset="0"/>
                          <a:ea typeface="+mn-ea"/>
                          <a:cs typeface="+mn-cs"/>
                        </a:rPr>
                        <a:t>The Governments Parties undertake, in co-operation with each other and the Agency</a:t>
                      </a:r>
                      <a:r>
                        <a:rPr lang="en-US" altLang="ko-KR" sz="1600" b="1" kern="1200" dirty="0" smtClean="0">
                          <a:solidFill>
                            <a:schemeClr val="dk1"/>
                          </a:solidFill>
                          <a:latin typeface="Calibri" pitchFamily="34" charset="0"/>
                          <a:ea typeface="+mn-ea"/>
                          <a:cs typeface="+mn-cs"/>
                        </a:rPr>
                        <a:t>, </a:t>
                      </a:r>
                      <a:r>
                        <a:rPr lang="en-US" altLang="ko-KR" sz="1600" b="1" u="sng" kern="1200" dirty="0" smtClean="0">
                          <a:solidFill>
                            <a:schemeClr val="dk1"/>
                          </a:solidFill>
                          <a:latin typeface="Calibri" pitchFamily="34" charset="0"/>
                          <a:ea typeface="+mn-ea"/>
                          <a:cs typeface="+mn-cs"/>
                        </a:rPr>
                        <a:t>to promote and co-ordinate co-operative research, development and training projects</a:t>
                      </a:r>
                      <a:r>
                        <a:rPr lang="en-US" altLang="ko-KR" sz="1600" b="1" kern="1200" dirty="0" smtClean="0">
                          <a:solidFill>
                            <a:schemeClr val="dk1"/>
                          </a:solidFill>
                          <a:latin typeface="Calibri" pitchFamily="34" charset="0"/>
                          <a:ea typeface="+mn-ea"/>
                          <a:cs typeface="+mn-cs"/>
                        </a:rPr>
                        <a:t> </a:t>
                      </a:r>
                      <a:r>
                        <a:rPr lang="en-US" altLang="ko-KR" sz="1600" kern="1200" dirty="0" smtClean="0">
                          <a:solidFill>
                            <a:schemeClr val="dk1"/>
                          </a:solidFill>
                          <a:latin typeface="Calibri" pitchFamily="34" charset="0"/>
                          <a:ea typeface="+mn-ea"/>
                          <a:cs typeface="+mn-cs"/>
                        </a:rPr>
                        <a:t>in nuclear science and technology through their appropriate national </a:t>
                      </a:r>
                      <a:r>
                        <a:rPr lang="en-US" altLang="ko-KR" sz="1600" kern="1200" dirty="0" err="1" smtClean="0">
                          <a:solidFill>
                            <a:schemeClr val="dk1"/>
                          </a:solidFill>
                          <a:latin typeface="Calibri" pitchFamily="34" charset="0"/>
                          <a:ea typeface="+mn-ea"/>
                          <a:cs typeface="+mn-cs"/>
                        </a:rPr>
                        <a:t>institu</a:t>
                      </a:r>
                      <a:endParaRPr lang="en-US" altLang="ko-KR" sz="1600" kern="1200" dirty="0" smtClean="0">
                        <a:solidFill>
                          <a:schemeClr val="dk1"/>
                        </a:solidFill>
                        <a:latin typeface="Calibri" pitchFamily="34" charset="0"/>
                        <a:ea typeface="+mn-ea"/>
                        <a:cs typeface="+mn-cs"/>
                      </a:endParaRPr>
                    </a:p>
                    <a:p>
                      <a:pPr fontAlgn="base" latinLnBrk="1"/>
                      <a:r>
                        <a:rPr lang="en-US" altLang="ko-KR" sz="1600" kern="1200" dirty="0" err="1" smtClean="0">
                          <a:solidFill>
                            <a:schemeClr val="dk1"/>
                          </a:solidFill>
                          <a:latin typeface="Calibri" pitchFamily="34" charset="0"/>
                          <a:ea typeface="+mn-ea"/>
                          <a:cs typeface="+mn-cs"/>
                        </a:rPr>
                        <a:t>tions</a:t>
                      </a:r>
                      <a:r>
                        <a:rPr lang="en-US" altLang="ko-KR" sz="1600" kern="1200" dirty="0" smtClean="0">
                          <a:solidFill>
                            <a:schemeClr val="dk1"/>
                          </a:solidFill>
                          <a:latin typeface="Calibri" pitchFamily="34" charset="0"/>
                          <a:ea typeface="+mn-ea"/>
                          <a:cs typeface="+mn-cs"/>
                        </a:rPr>
                        <a:t>.</a:t>
                      </a:r>
                      <a:endParaRPr lang="en-US" altLang="ko-KR" sz="1600"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600" kern="1200" dirty="0" smtClean="0">
                          <a:solidFill>
                            <a:schemeClr val="dk1"/>
                          </a:solidFill>
                          <a:latin typeface="Calibri" pitchFamily="34" charset="0"/>
                          <a:ea typeface="+mn-ea"/>
                          <a:cs typeface="+mn-cs"/>
                        </a:rPr>
                        <a:t>The Governments Parties undertake, in co-operation with each other and the Agency</a:t>
                      </a:r>
                      <a:r>
                        <a:rPr lang="en-US" altLang="ko-KR" sz="1600" b="1" kern="1200" dirty="0" smtClean="0">
                          <a:solidFill>
                            <a:schemeClr val="dk1"/>
                          </a:solidFill>
                          <a:latin typeface="Calibri" pitchFamily="34" charset="0"/>
                          <a:ea typeface="+mn-ea"/>
                          <a:cs typeface="+mn-cs"/>
                        </a:rPr>
                        <a:t>, </a:t>
                      </a:r>
                      <a:r>
                        <a:rPr lang="en-US" altLang="ko-KR" sz="1600" b="1" u="sng" kern="1200" dirty="0" smtClean="0">
                          <a:solidFill>
                            <a:schemeClr val="dk1"/>
                          </a:solidFill>
                          <a:latin typeface="Calibri" pitchFamily="34" charset="0"/>
                          <a:ea typeface="+mn-ea"/>
                          <a:cs typeface="+mn-cs"/>
                        </a:rPr>
                        <a:t>to promote and co-ordinate co-operative research, development and training projects  </a:t>
                      </a:r>
                      <a:r>
                        <a:rPr lang="en-US" altLang="ko-KR" sz="1600" b="1" kern="1200" dirty="0" smtClean="0">
                          <a:solidFill>
                            <a:srgbClr val="FF0000"/>
                          </a:solidFill>
                          <a:latin typeface="Calibri" pitchFamily="34" charset="0"/>
                          <a:ea typeface="+mn-ea"/>
                          <a:cs typeface="+mn-cs"/>
                        </a:rPr>
                        <a:t>or activities and events </a:t>
                      </a:r>
                      <a:r>
                        <a:rPr lang="en-US" altLang="ko-KR" sz="1600" kern="1200" dirty="0" smtClean="0">
                          <a:solidFill>
                            <a:schemeClr val="dk1"/>
                          </a:solidFill>
                          <a:latin typeface="Calibri" pitchFamily="34" charset="0"/>
                          <a:ea typeface="+mn-ea"/>
                          <a:cs typeface="+mn-cs"/>
                        </a:rPr>
                        <a:t>in nuclear science and technology through their appropriate national institutions.</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600" kern="1200" dirty="0" smtClean="0">
                          <a:solidFill>
                            <a:srgbClr val="0033CC"/>
                          </a:solidFill>
                          <a:latin typeface="Calibri" pitchFamily="34" charset="0"/>
                          <a:ea typeface="+mn-ea"/>
                          <a:cs typeface="+mn-cs"/>
                        </a:rPr>
                        <a:t>Need to enlarge the scope of Government Parties' promotional efforts, being confined to co-operative projects, to RCA activities &amp; events for the activating implementation of this Agreement.</a:t>
                      </a:r>
                    </a:p>
                    <a:p>
                      <a:pPr marL="263525" lvl="0" indent="-263525">
                        <a:lnSpc>
                          <a:spcPts val="1900"/>
                        </a:lnSpc>
                        <a:buFont typeface="Wingdings" pitchFamily="2" charset="2"/>
                        <a:buChar char="Ø"/>
                      </a:pPr>
                      <a:endParaRPr lang="en-GB" altLang="ko-KR" sz="1600" i="1" dirty="0" smtClean="0">
                        <a:latin typeface="Calibri" pitchFamily="34" charset="0"/>
                      </a:endParaRPr>
                    </a:p>
                    <a:p>
                      <a:pPr marL="263525" lvl="0" indent="-263525">
                        <a:lnSpc>
                          <a:spcPts val="1900"/>
                        </a:lnSpc>
                        <a:buFont typeface="Wingdings" pitchFamily="2" charset="2"/>
                        <a:buNone/>
                      </a:pPr>
                      <a:endParaRPr lang="en-GB" altLang="ko-KR" sz="1600" i="1" dirty="0" smtClean="0">
                        <a:latin typeface="Calibri" pitchFamily="34" charset="0"/>
                      </a:endParaRPr>
                    </a:p>
                    <a:p>
                      <a:pPr marL="263525" lvl="0" indent="-263525">
                        <a:lnSpc>
                          <a:spcPts val="1900"/>
                        </a:lnSpc>
                        <a:buFont typeface="Wingdings" pitchFamily="2" charset="2"/>
                        <a:buNone/>
                      </a:pPr>
                      <a:endParaRPr lang="en-GB" altLang="ko-KR" sz="1600" i="1" dirty="0" smtClean="0">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7</a:t>
            </a:fld>
            <a:endParaRPr lang="ko-KR" altLang="en-US" dirty="0"/>
          </a:p>
        </p:txBody>
      </p:sp>
      <p:graphicFrame>
        <p:nvGraphicFramePr>
          <p:cNvPr id="4" name="표 3"/>
          <p:cNvGraphicFramePr>
            <a:graphicFrameLocks noGrp="1"/>
          </p:cNvGraphicFramePr>
          <p:nvPr/>
        </p:nvGraphicFramePr>
        <p:xfrm>
          <a:off x="457200" y="685801"/>
          <a:ext cx="8763000" cy="5580769"/>
        </p:xfrm>
        <a:graphic>
          <a:graphicData uri="http://schemas.openxmlformats.org/drawingml/2006/table">
            <a:tbl>
              <a:tblPr firstRow="1" bandRow="1">
                <a:tableStyleId>{5C22544A-7EE6-4342-B048-85BDC9FD1C3A}</a:tableStyleId>
              </a:tblPr>
              <a:tblGrid>
                <a:gridCol w="2895600"/>
                <a:gridCol w="2895600"/>
                <a:gridCol w="2971800"/>
              </a:tblGrid>
              <a:tr h="399169">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II: NRM</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1265937">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b="0" kern="1200" dirty="0" smtClean="0">
                          <a:solidFill>
                            <a:schemeClr val="dk1"/>
                          </a:solidFill>
                          <a:latin typeface="Calibri" pitchFamily="34" charset="0"/>
                          <a:ea typeface="+mn-ea"/>
                          <a:cs typeface="+mn-cs"/>
                        </a:rPr>
                        <a:t>1. There shall be a meeting</a:t>
                      </a:r>
                      <a:r>
                        <a:rPr lang="en-US" altLang="ko-KR" sz="1400" b="0" kern="1200" baseline="0" dirty="0" smtClean="0">
                          <a:solidFill>
                            <a:schemeClr val="dk1"/>
                          </a:solidFill>
                          <a:latin typeface="Calibri" pitchFamily="34" charset="0"/>
                          <a:ea typeface="+mn-ea"/>
                          <a:cs typeface="+mn-cs"/>
                        </a:rPr>
                        <a:t> </a:t>
                      </a:r>
                      <a:r>
                        <a:rPr lang="en-US" altLang="ko-KR" sz="1400" b="0" kern="1200" dirty="0" smtClean="0">
                          <a:solidFill>
                            <a:schemeClr val="dk1"/>
                          </a:solidFill>
                          <a:latin typeface="Calibri" pitchFamily="34" charset="0"/>
                          <a:ea typeface="+mn-ea"/>
                          <a:cs typeface="+mn-cs"/>
                        </a:rPr>
                        <a:t>................ to be convened by the Agency. The Meeting of Representatives shall be held as required and, at least,</a:t>
                      </a:r>
                      <a:r>
                        <a:rPr lang="en-US" altLang="ko-KR" sz="1400" b="0" u="none" kern="1200" baseline="0" dirty="0" smtClean="0">
                          <a:solidFill>
                            <a:schemeClr val="dk1"/>
                          </a:solidFill>
                          <a:latin typeface="Calibri" pitchFamily="34" charset="0"/>
                          <a:ea typeface="+mn-ea"/>
                          <a:cs typeface="+mn-cs"/>
                        </a:rPr>
                        <a:t> </a:t>
                      </a:r>
                      <a:r>
                        <a:rPr lang="en-US" altLang="ko-KR" sz="1400" b="1" u="sng" kern="1200" dirty="0" smtClean="0">
                          <a:solidFill>
                            <a:schemeClr val="dk1"/>
                          </a:solidFill>
                          <a:latin typeface="Calibri" pitchFamily="34" charset="0"/>
                          <a:ea typeface="+mn-ea"/>
                          <a:cs typeface="+mn-cs"/>
                        </a:rPr>
                        <a:t>once every year</a:t>
                      </a:r>
                      <a:r>
                        <a:rPr lang="en-US" altLang="ko-KR" sz="1400" b="1" kern="1200" dirty="0" smtClean="0">
                          <a:solidFill>
                            <a:schemeClr val="dk1"/>
                          </a:solidFill>
                          <a:latin typeface="Calibri" pitchFamily="34" charset="0"/>
                          <a:ea typeface="+mn-ea"/>
                          <a:cs typeface="+mn-cs"/>
                        </a:rPr>
                        <a:t>.</a:t>
                      </a: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b="0" kern="1200" dirty="0" smtClean="0">
                          <a:solidFill>
                            <a:schemeClr val="dk1"/>
                          </a:solidFill>
                          <a:latin typeface="Calibri" pitchFamily="34" charset="0"/>
                          <a:ea typeface="+mn-ea"/>
                          <a:cs typeface="+mn-cs"/>
                        </a:rPr>
                        <a:t>1. There shall be a meeting</a:t>
                      </a:r>
                      <a:r>
                        <a:rPr lang="en-US" altLang="ko-KR" sz="1400" b="0" kern="1200" baseline="0" dirty="0" smtClean="0">
                          <a:solidFill>
                            <a:schemeClr val="dk1"/>
                          </a:solidFill>
                          <a:latin typeface="Calibri" pitchFamily="34" charset="0"/>
                          <a:ea typeface="+mn-ea"/>
                          <a:cs typeface="+mn-cs"/>
                        </a:rPr>
                        <a:t> </a:t>
                      </a:r>
                      <a:r>
                        <a:rPr lang="en-US" altLang="ko-KR" sz="1400" b="0" kern="1200" dirty="0" smtClean="0">
                          <a:solidFill>
                            <a:schemeClr val="dk1"/>
                          </a:solidFill>
                          <a:latin typeface="Calibri" pitchFamily="34" charset="0"/>
                          <a:ea typeface="+mn-ea"/>
                          <a:cs typeface="+mn-cs"/>
                        </a:rPr>
                        <a:t>................ to be convened by the Agency. The Meeting of Representatives shall be held as required and, at least</a:t>
                      </a:r>
                      <a:r>
                        <a:rPr lang="en-US" altLang="ko-KR" sz="1400" b="0" kern="1200" dirty="0" smtClean="0">
                          <a:solidFill>
                            <a:srgbClr val="FF0000"/>
                          </a:solidFill>
                          <a:latin typeface="Calibri" pitchFamily="34" charset="0"/>
                          <a:ea typeface="+mn-ea"/>
                          <a:cs typeface="+mn-cs"/>
                        </a:rPr>
                        <a:t>,</a:t>
                      </a:r>
                      <a:r>
                        <a:rPr lang="en-US" altLang="ko-KR" sz="1400" b="0" u="none" kern="1200" dirty="0" smtClean="0">
                          <a:solidFill>
                            <a:srgbClr val="FF0000"/>
                          </a:solidFill>
                          <a:latin typeface="Calibri" pitchFamily="34" charset="0"/>
                          <a:ea typeface="+mn-ea"/>
                          <a:cs typeface="+mn-cs"/>
                        </a:rPr>
                        <a:t> </a:t>
                      </a:r>
                      <a:r>
                        <a:rPr lang="en-US" altLang="ko-KR" sz="1400" b="1" u="sng" kern="1200" dirty="0" smtClean="0">
                          <a:solidFill>
                            <a:srgbClr val="FF0000"/>
                          </a:solidFill>
                          <a:latin typeface="Calibri" pitchFamily="34" charset="0"/>
                          <a:ea typeface="+mn-ea"/>
                          <a:cs typeface="+mn-cs"/>
                        </a:rPr>
                        <a:t>twice</a:t>
                      </a:r>
                      <a:r>
                        <a:rPr lang="en-US" altLang="ko-KR" sz="1400" b="1" kern="1200" dirty="0" smtClean="0">
                          <a:solidFill>
                            <a:srgbClr val="FF0000"/>
                          </a:solidFill>
                          <a:latin typeface="Calibri" pitchFamily="34" charset="0"/>
                          <a:ea typeface="+mn-ea"/>
                          <a:cs typeface="+mn-cs"/>
                        </a:rPr>
                        <a:t> every year; one in the Member State and the other in the Agency</a:t>
                      </a:r>
                      <a:r>
                        <a:rPr lang="en-US" altLang="ko-KR" sz="1400" b="1" kern="1200" dirty="0" smtClean="0">
                          <a:solidFill>
                            <a:schemeClr val="dk1"/>
                          </a:solidFill>
                          <a:latin typeface="Calibri" pitchFamily="34" charset="0"/>
                          <a:ea typeface="+mn-ea"/>
                          <a:cs typeface="+mn-cs"/>
                        </a:rPr>
                        <a:t>.</a:t>
                      </a:r>
                      <a:endParaRPr lang="en-US" altLang="ko-KR" sz="1400" b="0" kern="1200" dirty="0">
                        <a:solidFill>
                          <a:schemeClr val="dk1"/>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400" kern="1200" dirty="0" smtClean="0">
                          <a:solidFill>
                            <a:srgbClr val="0033CC"/>
                          </a:solidFill>
                          <a:latin typeface="Calibri" pitchFamily="34" charset="0"/>
                          <a:ea typeface="+mn-ea"/>
                          <a:cs typeface="+mn-cs"/>
                        </a:rPr>
                        <a:t>Need to update RCA structure. There is no definition of RCA Chair, NRM, GCM, etc.</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2644402">
                <a:tc>
                  <a:txBody>
                    <a:bodyPr/>
                    <a:lstStyle/>
                    <a:p>
                      <a:pPr fontAlgn="base" latinLnBrk="1"/>
                      <a:r>
                        <a:rPr lang="en-US" altLang="ko-KR" sz="1400" b="0" kern="1200" dirty="0" smtClean="0">
                          <a:solidFill>
                            <a:schemeClr val="dk1"/>
                          </a:solidFill>
                          <a:latin typeface="Calibri" pitchFamily="34" charset="0"/>
                          <a:ea typeface="+mn-ea"/>
                          <a:cs typeface="+mn-cs"/>
                        </a:rPr>
                        <a:t>2. The Meeting of Representatives shall have the authority:</a:t>
                      </a:r>
                    </a:p>
                    <a:p>
                      <a:pPr fontAlgn="base" latinLnBrk="1"/>
                      <a:r>
                        <a:rPr lang="en-US" altLang="ko-KR" sz="1400" kern="1200" dirty="0" smtClean="0">
                          <a:solidFill>
                            <a:schemeClr val="dk1"/>
                          </a:solidFill>
                          <a:latin typeface="Calibri" pitchFamily="34" charset="0"/>
                          <a:ea typeface="+mn-ea"/>
                          <a:cs typeface="+mn-cs"/>
                        </a:rPr>
                        <a:t>(d) to co-ordinate the activities of </a:t>
                      </a:r>
                      <a:r>
                        <a:rPr lang="en-US" altLang="ko-KR" sz="1400" b="1" u="sng" kern="1200" dirty="0" smtClean="0">
                          <a:solidFill>
                            <a:schemeClr val="dk1"/>
                          </a:solidFill>
                          <a:latin typeface="Calibri" pitchFamily="34" charset="0"/>
                          <a:ea typeface="+mn-ea"/>
                          <a:cs typeface="+mn-cs"/>
                        </a:rPr>
                        <a:t>the project committees</a:t>
                      </a:r>
                      <a:r>
                        <a:rPr lang="en-US" altLang="ko-KR" sz="1400" u="sng"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established in accordance with article VI;</a:t>
                      </a:r>
                    </a:p>
                    <a:p>
                      <a:pPr fontAlgn="base" latinLnBrk="1"/>
                      <a:endParaRPr lang="en-US" altLang="ko-KR" sz="1400" kern="1200" dirty="0" smtClean="0">
                        <a:solidFill>
                          <a:schemeClr val="dk1"/>
                        </a:solidFill>
                        <a:latin typeface="Calibri" pitchFamily="34" charset="0"/>
                        <a:ea typeface="+mn-ea"/>
                        <a:cs typeface="+mn-cs"/>
                      </a:endParaRPr>
                    </a:p>
                    <a:p>
                      <a:pPr fontAlgn="base" latinLnBrk="1"/>
                      <a:r>
                        <a:rPr lang="en-US" altLang="ko-KR" sz="1400" kern="1200" dirty="0" smtClean="0">
                          <a:solidFill>
                            <a:schemeClr val="dk1"/>
                          </a:solidFill>
                          <a:latin typeface="Calibri" pitchFamily="34" charset="0"/>
                          <a:ea typeface="+mn-ea"/>
                          <a:cs typeface="+mn-cs"/>
                        </a:rPr>
                        <a:t>(f) to consider any other matters related to or connected </a:t>
                      </a:r>
                      <a:r>
                        <a:rPr lang="en-US" altLang="ko-KR" sz="1400" b="1" u="sng" kern="1200" dirty="0" smtClean="0">
                          <a:solidFill>
                            <a:schemeClr val="dk1"/>
                          </a:solidFill>
                          <a:latin typeface="Calibri" pitchFamily="34" charset="0"/>
                          <a:ea typeface="+mn-ea"/>
                          <a:cs typeface="+mn-cs"/>
                        </a:rPr>
                        <a:t>with the promotion and coordination of co-operative projects</a:t>
                      </a:r>
                      <a:r>
                        <a:rPr lang="en-US" altLang="ko-KR" sz="1400" b="1"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for the purposes of this Agreement as set forth in article 1.</a:t>
                      </a: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b="0" kern="1200" dirty="0" smtClean="0">
                          <a:solidFill>
                            <a:schemeClr val="dk1"/>
                          </a:solidFill>
                          <a:latin typeface="Calibri" pitchFamily="34" charset="0"/>
                          <a:ea typeface="+mn-ea"/>
                          <a:cs typeface="+mn-cs"/>
                        </a:rPr>
                        <a:t>2. The Meeting of Representatives shall have the authority:</a:t>
                      </a: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chemeClr val="dk1"/>
                          </a:solidFill>
                          <a:latin typeface="Calibri" pitchFamily="34" charset="0"/>
                          <a:ea typeface="+mn-ea"/>
                          <a:cs typeface="+mn-cs"/>
                        </a:rPr>
                        <a:t>(d) to co-ordinate the activities of </a:t>
                      </a:r>
                      <a:r>
                        <a:rPr lang="en-US" altLang="ko-KR" sz="1400" b="1" u="sng" kern="1200" dirty="0" smtClean="0">
                          <a:solidFill>
                            <a:srgbClr val="FF0000"/>
                          </a:solidFill>
                          <a:latin typeface="Calibri" pitchFamily="34" charset="0"/>
                          <a:ea typeface="+mn-ea"/>
                          <a:cs typeface="+mn-cs"/>
                        </a:rPr>
                        <a:t>the working  group(or  Monitoring Committee) </a:t>
                      </a:r>
                      <a:r>
                        <a:rPr lang="en-US" altLang="ko-KR" sz="1400" kern="1200" dirty="0" smtClean="0">
                          <a:solidFill>
                            <a:schemeClr val="dk1"/>
                          </a:solidFill>
                          <a:latin typeface="Calibri" pitchFamily="34" charset="0"/>
                          <a:ea typeface="+mn-ea"/>
                          <a:cs typeface="+mn-cs"/>
                        </a:rPr>
                        <a:t>established in accordance with article VI;</a:t>
                      </a: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kern="1200" dirty="0" smtClean="0">
                        <a:solidFill>
                          <a:schemeClr val="dk1"/>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chemeClr val="dk1"/>
                          </a:solidFill>
                          <a:latin typeface="Calibri" pitchFamily="34" charset="0"/>
                          <a:ea typeface="+mn-ea"/>
                          <a:cs typeface="+mn-cs"/>
                        </a:rPr>
                        <a:t>(f) to consider any other matters related to or </a:t>
                      </a:r>
                      <a:r>
                        <a:rPr lang="en-US" altLang="ko-KR" sz="1400" b="0" kern="1200" dirty="0" smtClean="0">
                          <a:solidFill>
                            <a:schemeClr val="tx1"/>
                          </a:solidFill>
                          <a:latin typeface="Calibri" pitchFamily="34" charset="0"/>
                          <a:ea typeface="+mn-ea"/>
                          <a:cs typeface="+mn-cs"/>
                        </a:rPr>
                        <a:t>connected</a:t>
                      </a:r>
                      <a:r>
                        <a:rPr lang="en-US" altLang="ko-KR" sz="1400" b="1" kern="1200" dirty="0" smtClean="0">
                          <a:solidFill>
                            <a:srgbClr val="FF0000"/>
                          </a:solidFill>
                          <a:latin typeface="Calibri" pitchFamily="34" charset="0"/>
                          <a:ea typeface="+mn-ea"/>
                          <a:cs typeface="+mn-cs"/>
                        </a:rPr>
                        <a:t> </a:t>
                      </a:r>
                      <a:r>
                        <a:rPr lang="en-US" altLang="ko-KR" sz="1400" b="1" u="sng" kern="1200" dirty="0" smtClean="0">
                          <a:solidFill>
                            <a:schemeClr val="tx1"/>
                          </a:solidFill>
                          <a:latin typeface="Calibri" pitchFamily="34" charset="0"/>
                          <a:ea typeface="+mn-ea"/>
                          <a:cs typeface="+mn-cs"/>
                        </a:rPr>
                        <a:t>with the promotion and co-ordination of co-operative projects</a:t>
                      </a:r>
                      <a:r>
                        <a:rPr lang="en-US" altLang="ko-KR" sz="1400" b="1" u="sng" kern="1200" dirty="0" smtClean="0">
                          <a:solidFill>
                            <a:srgbClr val="FF0000"/>
                          </a:solidFill>
                          <a:latin typeface="Calibri" pitchFamily="34" charset="0"/>
                          <a:ea typeface="+mn-ea"/>
                          <a:cs typeface="+mn-cs"/>
                        </a:rPr>
                        <a:t> or activities and events </a:t>
                      </a:r>
                      <a:r>
                        <a:rPr lang="en-US" altLang="ko-KR" sz="1400" kern="1200" dirty="0" smtClean="0">
                          <a:solidFill>
                            <a:schemeClr val="dk1"/>
                          </a:solidFill>
                          <a:latin typeface="Calibri" pitchFamily="34" charset="0"/>
                          <a:ea typeface="+mn-ea"/>
                          <a:cs typeface="+mn-cs"/>
                        </a:rPr>
                        <a:t>for the purposes of the Agreement as set forth in article 1.</a:t>
                      </a:r>
                      <a:endParaRPr lang="en-US" altLang="ko-KR" sz="1400" b="0" kern="1200" dirty="0">
                        <a:solidFill>
                          <a:schemeClr val="dk1"/>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base" latinLnBrk="1" hangingPunct="1">
                        <a:lnSpc>
                          <a:spcPct val="100000"/>
                        </a:lnSpc>
                        <a:spcBef>
                          <a:spcPts val="0"/>
                        </a:spcBef>
                        <a:spcAft>
                          <a:spcPts val="0"/>
                        </a:spcAft>
                        <a:buClrTx/>
                        <a:buSzTx/>
                        <a:buFont typeface="Wingdings" pitchFamily="2" charset="2"/>
                        <a:buChar char="Ø"/>
                        <a:tabLst/>
                        <a:defRPr/>
                      </a:pPr>
                      <a:r>
                        <a:rPr lang="en-US" altLang="ko-KR" sz="1400" kern="1200" dirty="0" smtClean="0">
                          <a:solidFill>
                            <a:srgbClr val="0033CC"/>
                          </a:solidFill>
                          <a:latin typeface="Calibri" pitchFamily="34" charset="0"/>
                          <a:ea typeface="+mn-ea"/>
                          <a:cs typeface="+mn-cs"/>
                        </a:rPr>
                        <a:t> The</a:t>
                      </a:r>
                      <a:r>
                        <a:rPr lang="en-US" altLang="ko-KR" sz="1400" kern="1200" baseline="0" dirty="0" smtClean="0">
                          <a:solidFill>
                            <a:srgbClr val="0033CC"/>
                          </a:solidFill>
                          <a:latin typeface="Calibri" pitchFamily="34" charset="0"/>
                          <a:ea typeface="+mn-ea"/>
                          <a:cs typeface="+mn-cs"/>
                        </a:rPr>
                        <a:t> project committee is no longer valid</a:t>
                      </a:r>
                      <a:endParaRPr lang="en-US" altLang="ko-KR" sz="1400"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800" kern="1200" dirty="0" smtClean="0">
                        <a:solidFill>
                          <a:srgbClr val="0033CC"/>
                        </a:solidFill>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800" kern="1200" dirty="0" smtClean="0">
                        <a:solidFill>
                          <a:srgbClr val="0033CC"/>
                        </a:solidFill>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800" kern="1200" dirty="0" smtClean="0">
                        <a:solidFill>
                          <a:srgbClr val="0033CC"/>
                        </a:solidFill>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 typeface="Wingdings" pitchFamily="2" charset="2"/>
                        <a:buChar char="Ø"/>
                        <a:tabLst/>
                        <a:defRPr/>
                      </a:pPr>
                      <a:r>
                        <a:rPr lang="en-US" altLang="ko-KR" sz="1400" kern="1200" dirty="0" smtClean="0">
                          <a:solidFill>
                            <a:srgbClr val="0033CC"/>
                          </a:solidFill>
                          <a:latin typeface="Calibri" pitchFamily="34" charset="0"/>
                          <a:ea typeface="+mn-ea"/>
                          <a:cs typeface="+mn-cs"/>
                        </a:rPr>
                        <a:t> Need to consider not only the cooperative projects but the activities and events of RCA.</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872090">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400" b="1" i="1" kern="1200" dirty="0" smtClean="0">
                          <a:solidFill>
                            <a:srgbClr val="0033CC"/>
                          </a:solidFill>
                          <a:latin typeface="Calibri" pitchFamily="34" charset="0"/>
                          <a:ea typeface="+mn-ea"/>
                          <a:cs typeface="+mn-cs"/>
                        </a:rPr>
                        <a:t>To</a:t>
                      </a:r>
                      <a:r>
                        <a:rPr lang="en-US" altLang="ko-KR" sz="1400" b="1" i="1" kern="1200" baseline="0" dirty="0" smtClean="0">
                          <a:solidFill>
                            <a:srgbClr val="0033CC"/>
                          </a:solidFill>
                          <a:latin typeface="Calibri" pitchFamily="34" charset="0"/>
                          <a:ea typeface="+mn-ea"/>
                          <a:cs typeface="+mn-cs"/>
                        </a:rPr>
                        <a:t> be added</a:t>
                      </a:r>
                      <a:endParaRPr lang="en-US" altLang="ko-KR" sz="1400" b="1" i="1" kern="1200" dirty="0">
                        <a:solidFill>
                          <a:srgbClr val="0033CC"/>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b="1" u="sng" kern="1200" dirty="0" smtClean="0">
                          <a:solidFill>
                            <a:srgbClr val="FF0000"/>
                          </a:solidFill>
                          <a:latin typeface="Calibri" pitchFamily="34" charset="0"/>
                          <a:ea typeface="+mn-ea"/>
                          <a:cs typeface="+mn-cs"/>
                        </a:rPr>
                        <a:t>(g) to set up RCA strategies for the promotion of cooperative projects, or activities and events under this Agreement.</a:t>
                      </a:r>
                      <a:endParaRPr lang="en-US" altLang="ko-KR" sz="1400" b="0" kern="1200" dirty="0">
                        <a:solidFill>
                          <a:schemeClr val="dk1"/>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rgbClr val="0033CC"/>
                          </a:solidFill>
                          <a:latin typeface="Calibri" pitchFamily="34" charset="0"/>
                          <a:ea typeface="+mn-ea"/>
                          <a:cs typeface="+mn-cs"/>
                        </a:rPr>
                        <a:t>To</a:t>
                      </a:r>
                      <a:r>
                        <a:rPr lang="en-US" altLang="ko-KR" sz="1400" kern="1200" baseline="0" dirty="0" smtClean="0">
                          <a:solidFill>
                            <a:srgbClr val="0033CC"/>
                          </a:solidFill>
                          <a:latin typeface="Calibri" pitchFamily="34" charset="0"/>
                          <a:ea typeface="+mn-ea"/>
                          <a:cs typeface="+mn-cs"/>
                        </a:rPr>
                        <a:t> provide legal binding force and effectiveness to the m</a:t>
                      </a:r>
                      <a:r>
                        <a:rPr lang="en-US" altLang="ko-KR" sz="1400" kern="1200" dirty="0" smtClean="0">
                          <a:solidFill>
                            <a:srgbClr val="0033CC"/>
                          </a:solidFill>
                          <a:latin typeface="Calibri" pitchFamily="34" charset="0"/>
                          <a:ea typeface="+mn-ea"/>
                          <a:cs typeface="+mn-cs"/>
                        </a:rPr>
                        <a:t>id &amp; long term strategy of RCA </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8</a:t>
            </a:fld>
            <a:endParaRPr lang="ko-KR" altLang="en-US" dirty="0"/>
          </a:p>
        </p:txBody>
      </p:sp>
      <p:graphicFrame>
        <p:nvGraphicFramePr>
          <p:cNvPr id="4" name="표 3"/>
          <p:cNvGraphicFramePr>
            <a:graphicFrameLocks noGrp="1"/>
          </p:cNvGraphicFramePr>
          <p:nvPr/>
        </p:nvGraphicFramePr>
        <p:xfrm>
          <a:off x="457200" y="685800"/>
          <a:ext cx="8763000" cy="5410201"/>
        </p:xfrm>
        <a:graphic>
          <a:graphicData uri="http://schemas.openxmlformats.org/drawingml/2006/table">
            <a:tbl>
              <a:tblPr firstRow="1" bandRow="1">
                <a:tableStyleId>{5C22544A-7EE6-4342-B048-85BDC9FD1C3A}</a:tableStyleId>
              </a:tblPr>
              <a:tblGrid>
                <a:gridCol w="2895600"/>
                <a:gridCol w="2895600"/>
                <a:gridCol w="2971800"/>
              </a:tblGrid>
              <a:tr h="349991">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II: NRM</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2239940">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600" b="1" i="1" kern="1200" dirty="0" smtClean="0">
                          <a:solidFill>
                            <a:srgbClr val="0033CC"/>
                          </a:solidFill>
                          <a:latin typeface="Calibri" pitchFamily="34" charset="0"/>
                          <a:ea typeface="+mn-ea"/>
                          <a:cs typeface="+mn-cs"/>
                        </a:rPr>
                        <a:t>To</a:t>
                      </a:r>
                      <a:r>
                        <a:rPr lang="en-US" altLang="ko-KR" sz="1600" b="1" i="1" kern="1200" baseline="0" dirty="0" smtClean="0">
                          <a:solidFill>
                            <a:srgbClr val="0033CC"/>
                          </a:solidFill>
                          <a:latin typeface="Calibri" pitchFamily="34" charset="0"/>
                          <a:ea typeface="+mn-ea"/>
                          <a:cs typeface="+mn-cs"/>
                        </a:rPr>
                        <a:t> be added</a:t>
                      </a:r>
                      <a:endParaRPr lang="en-US" altLang="ko-KR" sz="1600" b="1" i="1"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6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600" b="1" kern="1200" dirty="0" smtClean="0">
                          <a:solidFill>
                            <a:srgbClr val="FF0000"/>
                          </a:solidFill>
                          <a:latin typeface="Calibri" pitchFamily="34" charset="0"/>
                          <a:ea typeface="+mn-ea"/>
                          <a:cs typeface="+mn-cs"/>
                        </a:rPr>
                        <a:t>3. The details of composition, function, Election of Chair, quorum, decision making procedures of the Meeting of Representatives shall be defined by the GOR.</a:t>
                      </a:r>
                      <a:endParaRPr lang="en-US" altLang="ko-KR" sz="1600" b="1"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600" kern="1200" dirty="0" smtClean="0">
                          <a:solidFill>
                            <a:srgbClr val="0033CC"/>
                          </a:solidFill>
                          <a:latin typeface="Calibri" pitchFamily="34" charset="0"/>
                          <a:ea typeface="+mn-ea"/>
                          <a:cs typeface="+mn-cs"/>
                        </a:rPr>
                        <a:t>Not stipulated in Agreement. To have legitimacy these should be described in Agreement.</a:t>
                      </a:r>
                    </a:p>
                    <a:p>
                      <a:pPr fontAlgn="base" latinLnBrk="1"/>
                      <a:endParaRPr lang="en-US" altLang="ko-KR" sz="16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2820270">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600" b="1" i="1" kern="1200" dirty="0" smtClean="0">
                          <a:solidFill>
                            <a:srgbClr val="0033CC"/>
                          </a:solidFill>
                          <a:latin typeface="Calibri" pitchFamily="34" charset="0"/>
                          <a:ea typeface="+mn-ea"/>
                          <a:cs typeface="+mn-cs"/>
                        </a:rPr>
                        <a:t>To</a:t>
                      </a:r>
                      <a:r>
                        <a:rPr lang="en-US" altLang="ko-KR" sz="1600" b="1" i="1" kern="1200" baseline="0" dirty="0" smtClean="0">
                          <a:solidFill>
                            <a:srgbClr val="0033CC"/>
                          </a:solidFill>
                          <a:latin typeface="Calibri" pitchFamily="34" charset="0"/>
                          <a:ea typeface="+mn-ea"/>
                          <a:cs typeface="+mn-cs"/>
                        </a:rPr>
                        <a:t> be added</a:t>
                      </a:r>
                      <a:endParaRPr lang="en-US" altLang="ko-KR" sz="1600" b="1" i="1"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6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600" b="1" kern="1200" dirty="0" smtClean="0">
                          <a:solidFill>
                            <a:srgbClr val="FF0000"/>
                          </a:solidFill>
                          <a:latin typeface="Calibri" pitchFamily="34" charset="0"/>
                          <a:ea typeface="+mn-ea"/>
                          <a:cs typeface="+mn-cs"/>
                        </a:rPr>
                        <a:t>4. the Guideline and Operating program(hereinafter referred to as the "GOR") shall be established for the promotion of the cooperative projects, or activities and events for the purpose of this Agreement.</a:t>
                      </a:r>
                      <a:endParaRPr lang="en-US" altLang="ko-KR" sz="1600" b="1"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600" kern="1200" dirty="0" smtClean="0">
                          <a:solidFill>
                            <a:srgbClr val="0033CC"/>
                          </a:solidFill>
                          <a:latin typeface="Calibri" pitchFamily="34" charset="0"/>
                          <a:ea typeface="+mn-ea"/>
                          <a:cs typeface="+mn-cs"/>
                        </a:rPr>
                        <a:t>Not stipulated in Agreement. Need to be commissioned to subordinate laws by the parent statute. Need to endow power and authority to NRs for enacting GOR.</a:t>
                      </a: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9</a:t>
            </a:fld>
            <a:endParaRPr lang="ko-KR" altLang="en-US" dirty="0"/>
          </a:p>
        </p:txBody>
      </p:sp>
      <p:graphicFrame>
        <p:nvGraphicFramePr>
          <p:cNvPr id="4" name="표 3"/>
          <p:cNvGraphicFramePr>
            <a:graphicFrameLocks noGrp="1"/>
          </p:cNvGraphicFramePr>
          <p:nvPr/>
        </p:nvGraphicFramePr>
        <p:xfrm>
          <a:off x="457200" y="685800"/>
          <a:ext cx="8763000" cy="5395314"/>
        </p:xfrm>
        <a:graphic>
          <a:graphicData uri="http://schemas.openxmlformats.org/drawingml/2006/table">
            <a:tbl>
              <a:tblPr firstRow="1" bandRow="1">
                <a:tableStyleId>{5C22544A-7EE6-4342-B048-85BDC9FD1C3A}</a:tableStyleId>
              </a:tblPr>
              <a:tblGrid>
                <a:gridCol w="2895600"/>
                <a:gridCol w="2895600"/>
                <a:gridCol w="2971800"/>
              </a:tblGrid>
              <a:tr h="419948">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III: </a:t>
                      </a:r>
                    </a:p>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Cooperative project proposal &amp; IAEA and NRM responsibilities </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2301240">
                <a:tc>
                  <a:txBody>
                    <a:bodyPr/>
                    <a:lstStyle/>
                    <a:p>
                      <a:pPr fontAlgn="base" latinLnBrk="1"/>
                      <a:r>
                        <a:rPr lang="en-US" altLang="ko-KR" sz="1400" kern="1200" dirty="0" smtClean="0">
                          <a:solidFill>
                            <a:schemeClr val="dk1"/>
                          </a:solidFill>
                          <a:latin typeface="Calibri" pitchFamily="34" charset="0"/>
                          <a:ea typeface="+mn-ea"/>
                          <a:cs typeface="+mn-cs"/>
                        </a:rPr>
                        <a:t>1.Any Government Party may submit a written proposal </a:t>
                      </a:r>
                      <a:r>
                        <a:rPr lang="en-US" altLang="ko-KR" sz="1400" b="1" u="sng" kern="1200" dirty="0" smtClean="0">
                          <a:solidFill>
                            <a:schemeClr val="dk1"/>
                          </a:solidFill>
                          <a:latin typeface="Calibri" pitchFamily="34" charset="0"/>
                          <a:ea typeface="+mn-ea"/>
                          <a:cs typeface="+mn-cs"/>
                        </a:rPr>
                        <a:t>for a co-operative project</a:t>
                      </a:r>
                      <a:r>
                        <a:rPr lang="en-US" altLang="ko-KR" sz="1400" b="1"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to the Agency, which shall, upon receipt thereof, notify </a:t>
                      </a:r>
                      <a:r>
                        <a:rPr lang="en-US" altLang="ko-KR" sz="1400" b="1" u="sng" kern="1200" dirty="0" smtClean="0">
                          <a:solidFill>
                            <a:schemeClr val="dk1"/>
                          </a:solidFill>
                          <a:latin typeface="Calibri" pitchFamily="34" charset="0"/>
                          <a:ea typeface="+mn-ea"/>
                          <a:cs typeface="+mn-cs"/>
                        </a:rPr>
                        <a:t>the other Governments Parties</a:t>
                      </a:r>
                      <a:r>
                        <a:rPr lang="en-US" altLang="ko-KR" sz="1400" kern="1200" dirty="0" smtClean="0">
                          <a:solidFill>
                            <a:schemeClr val="dk1"/>
                          </a:solidFill>
                          <a:latin typeface="Calibri" pitchFamily="34" charset="0"/>
                          <a:ea typeface="+mn-ea"/>
                          <a:cs typeface="+mn-cs"/>
                        </a:rPr>
                        <a:t> of such proposal.</a:t>
                      </a: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400" kern="1200" dirty="0" smtClean="0">
                          <a:solidFill>
                            <a:schemeClr val="dk1"/>
                          </a:solidFill>
                          <a:latin typeface="Calibri" pitchFamily="34" charset="0"/>
                          <a:ea typeface="+mn-ea"/>
                          <a:cs typeface="+mn-cs"/>
                        </a:rPr>
                        <a:t>Any Government Party may submit a written proposal </a:t>
                      </a:r>
                      <a:r>
                        <a:rPr lang="en-US" altLang="ko-KR" sz="1400" b="1" u="sng" kern="1200" dirty="0" smtClean="0">
                          <a:solidFill>
                            <a:schemeClr val="dk1"/>
                          </a:solidFill>
                          <a:latin typeface="Calibri" pitchFamily="34" charset="0"/>
                          <a:ea typeface="+mn-ea"/>
                          <a:cs typeface="+mn-cs"/>
                        </a:rPr>
                        <a:t>for a co-operative project</a:t>
                      </a:r>
                      <a:r>
                        <a:rPr lang="en-US" altLang="ko-KR" sz="1400" kern="1200" dirty="0" smtClean="0">
                          <a:solidFill>
                            <a:schemeClr val="dk1"/>
                          </a:solidFill>
                          <a:latin typeface="Calibri" pitchFamily="34" charset="0"/>
                          <a:ea typeface="+mn-ea"/>
                          <a:cs typeface="+mn-cs"/>
                        </a:rPr>
                        <a:t>, </a:t>
                      </a:r>
                      <a:r>
                        <a:rPr lang="en-US" altLang="ko-KR" sz="1400" b="1" u="sng" kern="1200" dirty="0" smtClean="0">
                          <a:solidFill>
                            <a:srgbClr val="FF0000"/>
                          </a:solidFill>
                          <a:latin typeface="Calibri" pitchFamily="34" charset="0"/>
                          <a:ea typeface="+mn-ea"/>
                          <a:cs typeface="+mn-cs"/>
                        </a:rPr>
                        <a:t>or cooperative activities and events</a:t>
                      </a:r>
                      <a:r>
                        <a:rPr lang="en-US" altLang="ko-KR" sz="1400" kern="1200" dirty="0" smtClean="0">
                          <a:solidFill>
                            <a:schemeClr val="dk1"/>
                          </a:solidFill>
                          <a:latin typeface="Calibri" pitchFamily="34" charset="0"/>
                          <a:ea typeface="+mn-ea"/>
                          <a:cs typeface="+mn-cs"/>
                        </a:rPr>
                        <a:t> to the Agency, which shall, upon receipt thereof, notify</a:t>
                      </a:r>
                      <a:r>
                        <a:rPr lang="en-US" altLang="ko-KR" sz="1400" b="1" u="sng" kern="1200" dirty="0" smtClean="0">
                          <a:solidFill>
                            <a:schemeClr val="dk1"/>
                          </a:solidFill>
                          <a:latin typeface="Calibri" pitchFamily="34" charset="0"/>
                          <a:ea typeface="+mn-ea"/>
                          <a:cs typeface="+mn-cs"/>
                        </a:rPr>
                        <a:t> the other Governments Parties</a:t>
                      </a:r>
                      <a:r>
                        <a:rPr lang="en-US" altLang="ko-KR" sz="1400" u="sng" kern="1200" dirty="0" smtClean="0">
                          <a:solidFill>
                            <a:schemeClr val="dk1"/>
                          </a:solidFill>
                          <a:latin typeface="Calibri" pitchFamily="34" charset="0"/>
                          <a:ea typeface="+mn-ea"/>
                          <a:cs typeface="+mn-cs"/>
                        </a:rPr>
                        <a:t>, </a:t>
                      </a:r>
                      <a:r>
                        <a:rPr lang="en-US" altLang="ko-KR" sz="1400" b="1" u="sng" kern="1200" dirty="0" smtClean="0">
                          <a:solidFill>
                            <a:srgbClr val="FF0000"/>
                          </a:solidFill>
                          <a:latin typeface="Calibri" pitchFamily="34" charset="0"/>
                          <a:ea typeface="+mn-ea"/>
                          <a:cs typeface="+mn-cs"/>
                        </a:rPr>
                        <a:t>International Organizations, other Governments and other relevant bodies</a:t>
                      </a:r>
                      <a:r>
                        <a:rPr lang="en-US" altLang="ko-KR" sz="1400" kern="1200" dirty="0" smtClean="0">
                          <a:solidFill>
                            <a:schemeClr val="dk1"/>
                          </a:solidFill>
                          <a:latin typeface="Calibri" pitchFamily="34" charset="0"/>
                          <a:ea typeface="+mn-ea"/>
                          <a:cs typeface="+mn-cs"/>
                        </a:rPr>
                        <a:t> of such proposal.</a:t>
                      </a:r>
                      <a:endParaRPr lang="en-US" altLang="ko-KR" sz="1400" kern="1200" dirty="0">
                        <a:solidFill>
                          <a:schemeClr val="dk1"/>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342900" indent="-342900" fontAlgn="base" latinLnBrk="1">
                        <a:buFont typeface="Wingdings" pitchFamily="2" charset="2"/>
                        <a:buChar char="Ø"/>
                      </a:pPr>
                      <a:r>
                        <a:rPr lang="en-US" altLang="ko-KR" sz="1400" kern="1200" dirty="0" smtClean="0">
                          <a:solidFill>
                            <a:srgbClr val="0033CC"/>
                          </a:solidFill>
                          <a:latin typeface="Calibri" pitchFamily="34" charset="0"/>
                          <a:ea typeface="+mn-ea"/>
                          <a:cs typeface="+mn-cs"/>
                        </a:rPr>
                        <a:t>Need not to confine only to a co-operative project</a:t>
                      </a:r>
                    </a:p>
                    <a:p>
                      <a:pPr marL="342900" indent="-342900" fontAlgn="base" latinLnBrk="1">
                        <a:buFont typeface="Wingdings" pitchFamily="2" charset="2"/>
                        <a:buChar char="Ø"/>
                      </a:pPr>
                      <a:endParaRPr lang="en-US" altLang="ko-KR" sz="1400" kern="1200" dirty="0" smtClean="0">
                        <a:solidFill>
                          <a:srgbClr val="0033CC"/>
                        </a:solidFill>
                        <a:latin typeface="Calibri" pitchFamily="34" charset="0"/>
                        <a:ea typeface="+mn-ea"/>
                        <a:cs typeface="+mn-cs"/>
                      </a:endParaRPr>
                    </a:p>
                    <a:p>
                      <a:pPr marL="342900" indent="-342900" fontAlgn="base" latinLnBrk="1">
                        <a:buFont typeface="Wingdings" pitchFamily="2" charset="2"/>
                        <a:buChar char="Ø"/>
                      </a:pPr>
                      <a:endParaRPr lang="en-US" altLang="ko-KR" sz="1400" kern="1200" dirty="0" smtClean="0">
                        <a:solidFill>
                          <a:srgbClr val="0033CC"/>
                        </a:solidFill>
                        <a:latin typeface="Calibri" pitchFamily="34" charset="0"/>
                        <a:ea typeface="+mn-ea"/>
                        <a:cs typeface="+mn-cs"/>
                      </a:endParaRPr>
                    </a:p>
                    <a:p>
                      <a:pPr marL="342900" indent="-342900" fontAlgn="base" latinLnBrk="1">
                        <a:buFont typeface="Wingdings" pitchFamily="2" charset="2"/>
                        <a:buChar char="Ø"/>
                      </a:pPr>
                      <a:endParaRPr lang="en-US" altLang="ko-KR" sz="1400" kern="1200" dirty="0" smtClean="0">
                        <a:solidFill>
                          <a:srgbClr val="0033CC"/>
                        </a:solidFill>
                        <a:latin typeface="Calibri" pitchFamily="34" charset="0"/>
                        <a:ea typeface="+mn-ea"/>
                        <a:cs typeface="+mn-cs"/>
                      </a:endParaRPr>
                    </a:p>
                    <a:p>
                      <a:pPr marL="342900" indent="-342900" fontAlgn="base" latinLnBrk="1">
                        <a:buFont typeface="Wingdings" pitchFamily="2" charset="2"/>
                        <a:buChar char="Ø"/>
                      </a:pPr>
                      <a:r>
                        <a:rPr lang="en-US" altLang="ko-KR" sz="1400" kern="1200" dirty="0" smtClean="0">
                          <a:solidFill>
                            <a:srgbClr val="0033CC"/>
                          </a:solidFill>
                          <a:latin typeface="Calibri" pitchFamily="34" charset="0"/>
                          <a:ea typeface="+mn-ea"/>
                          <a:cs typeface="+mn-cs"/>
                        </a:rPr>
                        <a:t>Better to enlarge the partnership </a:t>
                      </a:r>
                      <a:r>
                        <a:rPr lang="en-US" altLang="ko-KR" sz="1400" kern="1200" dirty="0" err="1" smtClean="0">
                          <a:solidFill>
                            <a:srgbClr val="0033CC"/>
                          </a:solidFill>
                          <a:latin typeface="Calibri" pitchFamily="34" charset="0"/>
                          <a:ea typeface="+mn-ea"/>
                          <a:cs typeface="+mn-cs"/>
                        </a:rPr>
                        <a:t>programmes</a:t>
                      </a:r>
                      <a:r>
                        <a:rPr lang="en-US" altLang="ko-KR" sz="1400" kern="1200" dirty="0" smtClean="0">
                          <a:solidFill>
                            <a:srgbClr val="0033CC"/>
                          </a:solidFill>
                          <a:latin typeface="Calibri" pitchFamily="34" charset="0"/>
                          <a:ea typeface="+mn-ea"/>
                          <a:cs typeface="+mn-cs"/>
                        </a:rPr>
                        <a:t> with many other organizations.</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58197">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VI: </a:t>
                      </a:r>
                    </a:p>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Project Committee</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1691994">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chemeClr val="dk1"/>
                          </a:solidFill>
                          <a:latin typeface="Calibri" pitchFamily="34" charset="0"/>
                          <a:ea typeface="+mn-ea"/>
                          <a:cs typeface="+mn-cs"/>
                        </a:rPr>
                        <a:t>1. There shall be established a project committee </a:t>
                      </a:r>
                      <a:r>
                        <a:rPr lang="en-US" altLang="ko-KR" sz="1400" b="1" u="sng" kern="1200" dirty="0" smtClean="0">
                          <a:solidFill>
                            <a:schemeClr val="dk1"/>
                          </a:solidFill>
                          <a:latin typeface="Calibri" pitchFamily="34" charset="0"/>
                          <a:ea typeface="+mn-ea"/>
                          <a:cs typeface="+mn-cs"/>
                        </a:rPr>
                        <a:t>for each co-operative project</a:t>
                      </a:r>
                      <a:r>
                        <a:rPr lang="en-US" altLang="ko-KR" sz="1400" b="1" kern="1200" dirty="0" smtClean="0">
                          <a:solidFill>
                            <a:schemeClr val="dk1"/>
                          </a:solidFill>
                          <a:latin typeface="Calibri" pitchFamily="34" charset="0"/>
                          <a:ea typeface="+mn-ea"/>
                          <a:cs typeface="+mn-cs"/>
                        </a:rPr>
                        <a:t>.</a:t>
                      </a: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chemeClr val="dk1"/>
                          </a:solidFill>
                          <a:latin typeface="Calibri" pitchFamily="34" charset="0"/>
                          <a:ea typeface="+mn-ea"/>
                          <a:cs typeface="+mn-cs"/>
                        </a:rPr>
                        <a:t>1. There shall be established </a:t>
                      </a:r>
                      <a:r>
                        <a:rPr lang="en-US" altLang="ko-KR" sz="1400" u="sng" kern="1200" dirty="0" smtClean="0">
                          <a:solidFill>
                            <a:schemeClr val="dk1"/>
                          </a:solidFill>
                          <a:latin typeface="Calibri" pitchFamily="34" charset="0"/>
                          <a:ea typeface="+mn-ea"/>
                          <a:cs typeface="+mn-cs"/>
                        </a:rPr>
                        <a:t>a project committee(a WG, or MC)</a:t>
                      </a:r>
                      <a:r>
                        <a:rPr lang="en-US" altLang="ko-KR" sz="1400" b="1" u="sng" kern="1200" dirty="0" smtClean="0">
                          <a:solidFill>
                            <a:srgbClr val="FF0000"/>
                          </a:solidFill>
                          <a:latin typeface="Calibri" pitchFamily="34" charset="0"/>
                          <a:ea typeface="+mn-ea"/>
                          <a:cs typeface="+mn-cs"/>
                        </a:rPr>
                        <a:t> for the effective implementation of the co-operative projects</a:t>
                      </a:r>
                      <a:r>
                        <a:rPr lang="en-US" altLang="ko-KR" sz="1400" b="1" kern="1200" dirty="0" smtClean="0">
                          <a:solidFill>
                            <a:srgbClr val="FF0000"/>
                          </a:solidFill>
                          <a:latin typeface="Calibri" pitchFamily="34" charset="0"/>
                          <a:ea typeface="+mn-ea"/>
                          <a:cs typeface="+mn-cs"/>
                        </a:rPr>
                        <a:t>.</a:t>
                      </a:r>
                    </a:p>
                    <a:p>
                      <a:pPr fontAlgn="base" latinLnBrk="1"/>
                      <a:endParaRPr lang="en-US" altLang="ko-KR" sz="1400" b="1"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kern="1200" dirty="0" smtClean="0">
                          <a:solidFill>
                            <a:srgbClr val="0033CC"/>
                          </a:solidFill>
                          <a:latin typeface="Calibri" pitchFamily="34" charset="0"/>
                          <a:ea typeface="+mn-ea"/>
                          <a:cs typeface="+mn-cs"/>
                        </a:rPr>
                        <a:t>Need to be corrected</a:t>
                      </a:r>
                    </a:p>
                    <a:p>
                      <a:pPr fontAlgn="base" latinLnBrk="1"/>
                      <a:endParaRPr lang="en-US" altLang="ko-KR" sz="1400" kern="1200" dirty="0" smtClean="0">
                        <a:solidFill>
                          <a:schemeClr val="dk1"/>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10</a:t>
            </a:fld>
            <a:endParaRPr lang="ko-KR" altLang="en-US" dirty="0"/>
          </a:p>
        </p:txBody>
      </p:sp>
      <p:graphicFrame>
        <p:nvGraphicFramePr>
          <p:cNvPr id="4" name="표 3"/>
          <p:cNvGraphicFramePr>
            <a:graphicFrameLocks noGrp="1"/>
          </p:cNvGraphicFramePr>
          <p:nvPr/>
        </p:nvGraphicFramePr>
        <p:xfrm>
          <a:off x="457200" y="685801"/>
          <a:ext cx="8763000" cy="5580621"/>
        </p:xfrm>
        <a:graphic>
          <a:graphicData uri="http://schemas.openxmlformats.org/drawingml/2006/table">
            <a:tbl>
              <a:tblPr firstRow="1" bandRow="1">
                <a:tableStyleId>{5C22544A-7EE6-4342-B048-85BDC9FD1C3A}</a:tableStyleId>
              </a:tblPr>
              <a:tblGrid>
                <a:gridCol w="2895600"/>
                <a:gridCol w="2895600"/>
                <a:gridCol w="2971800"/>
              </a:tblGrid>
              <a:tr h="368541">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VII:  IAEA R&amp;R</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4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4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3390589">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400" b="1" i="1" kern="1200" dirty="0" smtClean="0">
                          <a:solidFill>
                            <a:srgbClr val="0033CC"/>
                          </a:solidFill>
                          <a:latin typeface="Calibri" pitchFamily="34" charset="0"/>
                          <a:ea typeface="+mn-ea"/>
                          <a:cs typeface="+mn-cs"/>
                        </a:rPr>
                        <a:t>To</a:t>
                      </a:r>
                      <a:r>
                        <a:rPr lang="en-US" altLang="ko-KR" sz="1400" b="1" i="1" kern="1200" baseline="0" dirty="0" smtClean="0">
                          <a:solidFill>
                            <a:srgbClr val="0033CC"/>
                          </a:solidFill>
                          <a:latin typeface="Calibri" pitchFamily="34" charset="0"/>
                          <a:ea typeface="+mn-ea"/>
                          <a:cs typeface="+mn-cs"/>
                        </a:rPr>
                        <a:t> be added</a:t>
                      </a:r>
                      <a:endParaRPr lang="en-US" altLang="ko-KR" sz="1400" b="1" i="1"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400" b="1" u="sng" kern="1200" dirty="0" smtClean="0">
                          <a:solidFill>
                            <a:srgbClr val="FF0000"/>
                          </a:solidFill>
                          <a:latin typeface="Calibri" pitchFamily="34" charset="0"/>
                          <a:ea typeface="+mn-ea"/>
                          <a:cs typeface="+mn-cs"/>
                        </a:rPr>
                        <a:t>5. There shall be established an office in the region to undertake collaborative works with Agency's Secretariat duties to promote co-operative projects, or activities and events under this Agreement. The details on the establishment and operation of the regional office such as structure, personnel, accounting and budget including rights, privileges and immunities that are customarily accorded to shall be decided at the Meeting of Representatives and be stipulated by RCA GOR.</a:t>
                      </a:r>
                      <a:endParaRPr lang="en-US" altLang="ko-KR" sz="1400" b="1"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buFont typeface="Wingdings" pitchFamily="2" charset="2"/>
                        <a:buChar char="Ø"/>
                      </a:pPr>
                      <a:r>
                        <a:rPr lang="en-US" altLang="ko-KR" sz="1400" kern="1200" dirty="0" smtClean="0">
                          <a:solidFill>
                            <a:srgbClr val="0033CC"/>
                          </a:solidFill>
                          <a:latin typeface="Calibri" pitchFamily="34" charset="0"/>
                          <a:ea typeface="+mn-ea"/>
                          <a:cs typeface="+mn-cs"/>
                        </a:rPr>
                        <a:t>To enable RCARO to contribute to promoting RCA</a:t>
                      </a:r>
                      <a:r>
                        <a:rPr lang="ko-KR" altLang="en-US" sz="1400" kern="1200" baseline="0" dirty="0" smtClean="0">
                          <a:solidFill>
                            <a:srgbClr val="0033CC"/>
                          </a:solidFill>
                          <a:latin typeface="Calibri" pitchFamily="34" charset="0"/>
                          <a:ea typeface="+mn-ea"/>
                          <a:cs typeface="+mn-cs"/>
                        </a:rPr>
                        <a:t> </a:t>
                      </a:r>
                      <a:r>
                        <a:rPr lang="en-US" altLang="ko-KR" sz="1400" kern="1200" dirty="0" smtClean="0">
                          <a:solidFill>
                            <a:srgbClr val="0033CC"/>
                          </a:solidFill>
                          <a:latin typeface="Calibri" pitchFamily="34" charset="0"/>
                          <a:ea typeface="+mn-ea"/>
                          <a:cs typeface="+mn-cs"/>
                        </a:rPr>
                        <a:t>visibility and viability by expanding RCA </a:t>
                      </a:r>
                      <a:r>
                        <a:rPr lang="en-US" altLang="ko-KR" sz="1400" kern="1200" dirty="0" err="1" smtClean="0">
                          <a:solidFill>
                            <a:srgbClr val="0033CC"/>
                          </a:solidFill>
                          <a:latin typeface="Calibri" pitchFamily="34" charset="0"/>
                          <a:ea typeface="+mn-ea"/>
                          <a:cs typeface="+mn-cs"/>
                        </a:rPr>
                        <a:t>programmes</a:t>
                      </a:r>
                      <a:r>
                        <a:rPr lang="en-US" altLang="ko-KR" sz="1400" kern="1200" dirty="0" smtClean="0">
                          <a:solidFill>
                            <a:srgbClr val="0033CC"/>
                          </a:solidFill>
                          <a:latin typeface="Calibri" pitchFamily="34" charset="0"/>
                          <a:ea typeface="+mn-ea"/>
                          <a:cs typeface="+mn-cs"/>
                        </a:rPr>
                        <a:t> aiming at the preservation of nuclear knowledge, the fostering manpower of MSs for the peaceful uses of Nuclear Science and Technology. </a:t>
                      </a:r>
                    </a:p>
                    <a:p>
                      <a:pPr fontAlgn="base" latinLnBrk="1">
                        <a:buFont typeface="Wingdings" pitchFamily="2" charset="2"/>
                        <a:buChar char="Ø"/>
                      </a:pPr>
                      <a:endParaRPr lang="en-US" altLang="ko-KR" sz="1400" kern="1200" dirty="0" smtClean="0">
                        <a:solidFill>
                          <a:srgbClr val="0033CC"/>
                        </a:solidFill>
                        <a:latin typeface="Calibri" pitchFamily="34" charset="0"/>
                        <a:ea typeface="+mn-ea"/>
                        <a:cs typeface="+mn-cs"/>
                      </a:endParaRPr>
                    </a:p>
                    <a:p>
                      <a:pPr fontAlgn="base" latinLnBrk="1">
                        <a:buFont typeface="Wingdings" pitchFamily="2" charset="2"/>
                        <a:buChar char="Ø"/>
                      </a:pPr>
                      <a:r>
                        <a:rPr lang="en-US" altLang="ko-KR" sz="1400" kern="1200" baseline="0" dirty="0" smtClean="0">
                          <a:solidFill>
                            <a:srgbClr val="0033CC"/>
                          </a:solidFill>
                          <a:latin typeface="Calibri" pitchFamily="34" charset="0"/>
                          <a:ea typeface="+mn-ea"/>
                          <a:cs typeface="+mn-cs"/>
                        </a:rPr>
                        <a:t> Setting </a:t>
                      </a:r>
                      <a:r>
                        <a:rPr lang="en-US" altLang="ko-KR" sz="1400" kern="1200" dirty="0" smtClean="0">
                          <a:solidFill>
                            <a:srgbClr val="0033CC"/>
                          </a:solidFill>
                          <a:latin typeface="Calibri" pitchFamily="34" charset="0"/>
                          <a:ea typeface="+mn-ea"/>
                          <a:cs typeface="+mn-cs"/>
                        </a:rPr>
                        <a:t>up the ground in the Agreement shall provide RCARO with the stable operation and opportunities to get many partnerships and fund resources possible from international organizations, other governments and other relevant bodies.</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324317">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VIII: Funding</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1326752">
                <a:tc>
                  <a:txBody>
                    <a:bodyPr/>
                    <a:lstStyle/>
                    <a:p>
                      <a:pPr fontAlgn="base" latinLnBrk="0"/>
                      <a:r>
                        <a:rPr lang="en-US" altLang="ko-KR" sz="1400" kern="1200" dirty="0" smtClean="0">
                          <a:solidFill>
                            <a:schemeClr val="dk1"/>
                          </a:solidFill>
                          <a:latin typeface="Calibri" pitchFamily="34" charset="0"/>
                          <a:ea typeface="+mn-ea"/>
                          <a:cs typeface="+mn-cs"/>
                        </a:rPr>
                        <a:t>1. …</a:t>
                      </a:r>
                      <a:r>
                        <a:rPr lang="en-US" altLang="ko-KR" sz="1400" b="1" u="sng" kern="1200" dirty="0" smtClean="0">
                          <a:solidFill>
                            <a:schemeClr val="dk1"/>
                          </a:solidFill>
                          <a:latin typeface="Calibri" pitchFamily="34" charset="0"/>
                          <a:ea typeface="+mn-ea"/>
                          <a:cs typeface="+mn-cs"/>
                        </a:rPr>
                        <a:t>the Agency may invite any Member State other than the Participating Governments or appropriate international organizations</a:t>
                      </a:r>
                      <a:r>
                        <a:rPr lang="en-US" altLang="ko-KR" sz="1400" kern="1200" dirty="0" smtClean="0">
                          <a:solidFill>
                            <a:schemeClr val="dk1"/>
                          </a:solidFill>
                          <a:latin typeface="Calibri" pitchFamily="34" charset="0"/>
                          <a:ea typeface="+mn-ea"/>
                          <a:cs typeface="+mn-cs"/>
                        </a:rPr>
                        <a:t> to contribute financially…</a:t>
                      </a: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0"/>
                      <a:r>
                        <a:rPr lang="en-US" altLang="ko-KR" sz="1400" kern="1200" dirty="0" smtClean="0">
                          <a:solidFill>
                            <a:schemeClr val="dk1"/>
                          </a:solidFill>
                          <a:latin typeface="Calibri" pitchFamily="34" charset="0"/>
                          <a:ea typeface="+mn-ea"/>
                          <a:cs typeface="+mn-cs"/>
                        </a:rPr>
                        <a:t>1. …</a:t>
                      </a:r>
                      <a:r>
                        <a:rPr lang="en-US" altLang="ko-KR" sz="1400" b="1" u="sng" kern="1200" dirty="0" smtClean="0">
                          <a:solidFill>
                            <a:schemeClr val="dk1"/>
                          </a:solidFill>
                          <a:latin typeface="Calibri" pitchFamily="34" charset="0"/>
                          <a:ea typeface="+mn-ea"/>
                          <a:cs typeface="+mn-cs"/>
                        </a:rPr>
                        <a:t>the Agency </a:t>
                      </a:r>
                      <a:r>
                        <a:rPr lang="en-US" altLang="ko-KR" sz="1400" b="1" u="sng" kern="1200" dirty="0" smtClean="0">
                          <a:solidFill>
                            <a:srgbClr val="FF0000"/>
                          </a:solidFill>
                          <a:latin typeface="Calibri" pitchFamily="34" charset="0"/>
                          <a:ea typeface="+mn-ea"/>
                          <a:cs typeface="+mn-cs"/>
                        </a:rPr>
                        <a:t>and Office in the region </a:t>
                      </a:r>
                      <a:r>
                        <a:rPr lang="en-US" altLang="ko-KR" sz="1400" b="1" kern="1200" dirty="0" smtClean="0">
                          <a:solidFill>
                            <a:srgbClr val="FF0000"/>
                          </a:solidFill>
                          <a:latin typeface="Calibri" pitchFamily="34" charset="0"/>
                          <a:ea typeface="+mn-ea"/>
                          <a:cs typeface="+mn-cs"/>
                        </a:rPr>
                        <a:t> </a:t>
                      </a:r>
                      <a:r>
                        <a:rPr lang="en-US" altLang="ko-KR" sz="1400" b="1" u="sng" kern="1200" dirty="0" smtClean="0">
                          <a:solidFill>
                            <a:schemeClr val="dk1"/>
                          </a:solidFill>
                          <a:latin typeface="Calibri" pitchFamily="34" charset="0"/>
                          <a:ea typeface="+mn-ea"/>
                          <a:cs typeface="+mn-cs"/>
                        </a:rPr>
                        <a:t>may invite any Member State other than the Participating Governments or appropriate international organizations, </a:t>
                      </a:r>
                      <a:r>
                        <a:rPr lang="en-US" altLang="ko-KR" sz="1400" b="1" u="sng" kern="1200" dirty="0" smtClean="0">
                          <a:solidFill>
                            <a:srgbClr val="FF0000"/>
                          </a:solidFill>
                          <a:latin typeface="Calibri" pitchFamily="34" charset="0"/>
                          <a:ea typeface="+mn-ea"/>
                          <a:cs typeface="+mn-cs"/>
                        </a:rPr>
                        <a:t>or any other relevant bodies...</a:t>
                      </a:r>
                      <a:endParaRPr lang="en-US" altLang="ko-KR" sz="1400" b="1" u="sng"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400" kern="1200" dirty="0" smtClean="0">
                          <a:solidFill>
                            <a:srgbClr val="0033CC"/>
                          </a:solidFill>
                          <a:latin typeface="Calibri" pitchFamily="34" charset="0"/>
                          <a:ea typeface="+mn-ea"/>
                          <a:cs typeface="+mn-cs"/>
                        </a:rPr>
                        <a:t>Seeking</a:t>
                      </a:r>
                      <a:r>
                        <a:rPr lang="en-US" altLang="ko-KR" sz="1400" kern="1200" baseline="0" dirty="0" smtClean="0">
                          <a:solidFill>
                            <a:srgbClr val="0033CC"/>
                          </a:solidFill>
                          <a:latin typeface="Calibri" pitchFamily="34" charset="0"/>
                          <a:ea typeface="+mn-ea"/>
                          <a:cs typeface="+mn-cs"/>
                        </a:rPr>
                        <a:t> </a:t>
                      </a:r>
                      <a:r>
                        <a:rPr lang="en-US" altLang="ko-KR" sz="1400" kern="1200" dirty="0" smtClean="0">
                          <a:solidFill>
                            <a:srgbClr val="0033CC"/>
                          </a:solidFill>
                          <a:latin typeface="Calibri" pitchFamily="34" charset="0"/>
                          <a:ea typeface="+mn-ea"/>
                          <a:cs typeface="+mn-cs"/>
                        </a:rPr>
                        <a:t>funding resources is one of the main mission of RCARO</a:t>
                      </a:r>
                    </a:p>
                    <a:p>
                      <a:pPr fontAlgn="base" latinLnBrk="1"/>
                      <a:endParaRPr lang="en-US" altLang="ko-KR" sz="1400" kern="1200" dirty="0" smtClean="0">
                        <a:solidFill>
                          <a:schemeClr val="dk1"/>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11</a:t>
            </a:fld>
            <a:endParaRPr lang="ko-KR" altLang="en-US" dirty="0"/>
          </a:p>
        </p:txBody>
      </p:sp>
      <p:graphicFrame>
        <p:nvGraphicFramePr>
          <p:cNvPr id="4" name="표 3"/>
          <p:cNvGraphicFramePr>
            <a:graphicFrameLocks noGrp="1"/>
          </p:cNvGraphicFramePr>
          <p:nvPr/>
        </p:nvGraphicFramePr>
        <p:xfrm>
          <a:off x="457200" y="685801"/>
          <a:ext cx="8763000" cy="5580621"/>
        </p:xfrm>
        <a:graphic>
          <a:graphicData uri="http://schemas.openxmlformats.org/drawingml/2006/table">
            <a:tbl>
              <a:tblPr firstRow="1" bandRow="1">
                <a:tableStyleId>{5C22544A-7EE6-4342-B048-85BDC9FD1C3A}</a:tableStyleId>
              </a:tblPr>
              <a:tblGrid>
                <a:gridCol w="2895600"/>
                <a:gridCol w="2895600"/>
                <a:gridCol w="2971800"/>
              </a:tblGrid>
              <a:tr h="368541">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X</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4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4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2069858">
                <a:tc>
                  <a:txBody>
                    <a:bodyPr/>
                    <a:lstStyle/>
                    <a:p>
                      <a:pPr fontAlgn="base" latinLnBrk="1"/>
                      <a:r>
                        <a:rPr lang="en-US" altLang="ko-KR" sz="1400" b="1" u="sng" kern="1200" dirty="0" smtClean="0">
                          <a:solidFill>
                            <a:schemeClr val="dk1"/>
                          </a:solidFill>
                          <a:latin typeface="Calibri" pitchFamily="34" charset="0"/>
                          <a:ea typeface="+mn-ea"/>
                          <a:cs typeface="+mn-cs"/>
                        </a:rPr>
                        <a:t>Any Government Party to this Agreement and the Agency</a:t>
                      </a:r>
                      <a:r>
                        <a:rPr lang="en-US" altLang="ko-KR" sz="1400" b="1"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may, where appropriate and in consultation with each other, make cooperative arrangements </a:t>
                      </a:r>
                      <a:r>
                        <a:rPr lang="en-US" altLang="ko-KR" sz="1400" b="1" u="sng" kern="1200" dirty="0" smtClean="0">
                          <a:solidFill>
                            <a:schemeClr val="dk1"/>
                          </a:solidFill>
                          <a:latin typeface="Calibri" pitchFamily="34" charset="0"/>
                          <a:ea typeface="+mn-ea"/>
                          <a:cs typeface="+mn-cs"/>
                        </a:rPr>
                        <a:t>with appropriate international organizations</a:t>
                      </a:r>
                      <a:r>
                        <a:rPr lang="en-US" altLang="ko-KR" sz="1400" b="1"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for the promotion and development of co-operative projects in the areas covered by this Agreement.</a:t>
                      </a: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400" b="1" u="sng" kern="1200" dirty="0" smtClean="0">
                          <a:solidFill>
                            <a:schemeClr val="dk1"/>
                          </a:solidFill>
                          <a:latin typeface="Calibri" pitchFamily="34" charset="0"/>
                          <a:ea typeface="+mn-ea"/>
                          <a:cs typeface="+mn-cs"/>
                        </a:rPr>
                        <a:t>Any Government Party to this Agreement, the Agency </a:t>
                      </a:r>
                      <a:r>
                        <a:rPr lang="en-US" altLang="ko-KR" sz="1400" b="1" u="sng" kern="1200" dirty="0" smtClean="0">
                          <a:solidFill>
                            <a:srgbClr val="FF0000"/>
                          </a:solidFill>
                          <a:latin typeface="Calibri" pitchFamily="34" charset="0"/>
                          <a:ea typeface="+mn-ea"/>
                          <a:cs typeface="+mn-cs"/>
                        </a:rPr>
                        <a:t>and RCARO </a:t>
                      </a:r>
                      <a:r>
                        <a:rPr lang="en-US" altLang="ko-KR" sz="1400" kern="1200" dirty="0" smtClean="0">
                          <a:solidFill>
                            <a:schemeClr val="dk1"/>
                          </a:solidFill>
                          <a:latin typeface="Calibri" pitchFamily="34" charset="0"/>
                          <a:ea typeface="+mn-ea"/>
                          <a:cs typeface="+mn-cs"/>
                        </a:rPr>
                        <a:t>may, where appropriate and in consultation with each other, make cooperative arrangements </a:t>
                      </a:r>
                      <a:r>
                        <a:rPr lang="en-US" altLang="ko-KR" sz="1400" b="1" u="sng" kern="1200" dirty="0" smtClean="0">
                          <a:solidFill>
                            <a:schemeClr val="dk1"/>
                          </a:solidFill>
                          <a:latin typeface="Calibri" pitchFamily="34" charset="0"/>
                          <a:ea typeface="+mn-ea"/>
                          <a:cs typeface="+mn-cs"/>
                        </a:rPr>
                        <a:t>with appropriate international organizations</a:t>
                      </a:r>
                      <a:r>
                        <a:rPr lang="en-US" altLang="ko-KR" sz="1400" u="sng" kern="1200" dirty="0" smtClean="0">
                          <a:solidFill>
                            <a:schemeClr val="dk1"/>
                          </a:solidFill>
                          <a:latin typeface="Calibri" pitchFamily="34" charset="0"/>
                          <a:ea typeface="+mn-ea"/>
                          <a:cs typeface="+mn-cs"/>
                        </a:rPr>
                        <a:t>, </a:t>
                      </a:r>
                      <a:r>
                        <a:rPr lang="en-US" altLang="ko-KR" sz="1400" b="1" u="sng" kern="1200" dirty="0" smtClean="0">
                          <a:solidFill>
                            <a:srgbClr val="FF0000"/>
                          </a:solidFill>
                          <a:latin typeface="Calibri" pitchFamily="34" charset="0"/>
                          <a:ea typeface="+mn-ea"/>
                          <a:cs typeface="+mn-cs"/>
                        </a:rPr>
                        <a:t>or other relevant bodies </a:t>
                      </a:r>
                      <a:r>
                        <a:rPr lang="en-US" altLang="ko-KR" sz="1400" kern="1200" dirty="0" smtClean="0">
                          <a:solidFill>
                            <a:schemeClr val="dk1"/>
                          </a:solidFill>
                          <a:latin typeface="Calibri" pitchFamily="34" charset="0"/>
                          <a:ea typeface="+mn-ea"/>
                          <a:cs typeface="+mn-cs"/>
                        </a:rPr>
                        <a:t>...</a:t>
                      </a:r>
                      <a:endParaRPr lang="en-US" altLang="ko-KR" sz="1400" kern="1200" dirty="0">
                        <a:solidFill>
                          <a:schemeClr val="dk1"/>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400" kern="1200" dirty="0" smtClean="0">
                          <a:solidFill>
                            <a:srgbClr val="0033CC"/>
                          </a:solidFill>
                          <a:latin typeface="Calibri" pitchFamily="34" charset="0"/>
                          <a:ea typeface="+mn-ea"/>
                          <a:cs typeface="+mn-cs"/>
                        </a:rPr>
                        <a:t>Need to provide RCARO with authorization to make cooperative arrangements with various entities to seek any fund resources available.</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324317">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XII</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1326752">
                <a:tc>
                  <a:txBody>
                    <a:bodyPr/>
                    <a:lstStyle/>
                    <a:p>
                      <a:pPr fontAlgn="base" latinLnBrk="1"/>
                      <a:r>
                        <a:rPr lang="en-US" altLang="ko-KR" sz="1400" kern="1200" dirty="0" smtClean="0">
                          <a:solidFill>
                            <a:schemeClr val="dk1"/>
                          </a:solidFill>
                          <a:latin typeface="Calibri" pitchFamily="34" charset="0"/>
                          <a:ea typeface="+mn-ea"/>
                          <a:cs typeface="+mn-cs"/>
                        </a:rPr>
                        <a:t>Any Member State of the Agency in the area of </a:t>
                      </a:r>
                      <a:r>
                        <a:rPr lang="en-US" altLang="ko-KR" sz="1400" b="1" u="sng" kern="1200" dirty="0" smtClean="0">
                          <a:solidFill>
                            <a:schemeClr val="dk1"/>
                          </a:solidFill>
                          <a:latin typeface="Calibri" pitchFamily="34" charset="0"/>
                          <a:ea typeface="+mn-ea"/>
                          <a:cs typeface="+mn-cs"/>
                        </a:rPr>
                        <a:t>South Asia, South East Asia and the Pacific or the Far East</a:t>
                      </a:r>
                      <a:r>
                        <a:rPr lang="en-US" altLang="ko-KR" sz="1400" b="1" kern="1200" dirty="0" smtClean="0">
                          <a:solidFill>
                            <a:schemeClr val="dk1"/>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according to the Statute of the Agency may become a Party to this Agreement by notifying its acceptance thereof to the Director General of the Agency.</a:t>
                      </a:r>
                      <a:endParaRPr lang="en-US" altLang="ko-KR" sz="1400"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400" kern="1200" dirty="0" smtClean="0">
                          <a:solidFill>
                            <a:schemeClr val="dk1"/>
                          </a:solidFill>
                          <a:latin typeface="Calibri" pitchFamily="34" charset="0"/>
                          <a:ea typeface="+mn-ea"/>
                          <a:cs typeface="+mn-cs"/>
                        </a:rPr>
                        <a:t>Any Member State of the Agency in the area </a:t>
                      </a:r>
                      <a:r>
                        <a:rPr lang="en-US" altLang="ko-KR" sz="1400" b="1" u="sng" kern="1200" dirty="0" smtClean="0">
                          <a:solidFill>
                            <a:schemeClr val="dk1"/>
                          </a:solidFill>
                          <a:latin typeface="Calibri" pitchFamily="34" charset="0"/>
                          <a:ea typeface="+mn-ea"/>
                          <a:cs typeface="+mn-cs"/>
                        </a:rPr>
                        <a:t>of South Asia, South East Asia and the Pacific or the Far East</a:t>
                      </a:r>
                      <a:r>
                        <a:rPr lang="en-US" altLang="ko-KR" sz="1400" kern="1200" dirty="0" smtClean="0">
                          <a:solidFill>
                            <a:schemeClr val="dk1"/>
                          </a:solidFill>
                          <a:latin typeface="Calibri" pitchFamily="34" charset="0"/>
                          <a:ea typeface="+mn-ea"/>
                          <a:cs typeface="+mn-cs"/>
                        </a:rPr>
                        <a:t>, </a:t>
                      </a:r>
                      <a:r>
                        <a:rPr lang="en-US" altLang="ko-KR" sz="1400" b="1" u="sng" kern="1200" dirty="0" smtClean="0">
                          <a:solidFill>
                            <a:srgbClr val="FF0000"/>
                          </a:solidFill>
                          <a:latin typeface="Calibri" pitchFamily="34" charset="0"/>
                          <a:ea typeface="+mn-ea"/>
                          <a:cs typeface="+mn-cs"/>
                        </a:rPr>
                        <a:t>Central Asia</a:t>
                      </a:r>
                      <a:r>
                        <a:rPr lang="en-US" altLang="ko-KR" sz="1400" b="1" kern="1200" dirty="0" smtClean="0">
                          <a:solidFill>
                            <a:srgbClr val="FF0000"/>
                          </a:solidFill>
                          <a:latin typeface="Calibri" pitchFamily="34" charset="0"/>
                          <a:ea typeface="+mn-ea"/>
                          <a:cs typeface="+mn-cs"/>
                        </a:rPr>
                        <a:t> </a:t>
                      </a:r>
                      <a:r>
                        <a:rPr lang="en-US" altLang="ko-KR" sz="1400" kern="1200" dirty="0" smtClean="0">
                          <a:solidFill>
                            <a:schemeClr val="dk1"/>
                          </a:solidFill>
                          <a:latin typeface="Calibri" pitchFamily="34" charset="0"/>
                          <a:ea typeface="+mn-ea"/>
                          <a:cs typeface="+mn-cs"/>
                        </a:rPr>
                        <a:t>according to the Statute of the Agency may become a Party to this Agreement by notifying its acceptance thereof to the Director General of the Agency. </a:t>
                      </a:r>
                      <a:r>
                        <a:rPr lang="en-US" altLang="ko-KR" sz="1400" b="1" u="sng" kern="1200" dirty="0" smtClean="0">
                          <a:solidFill>
                            <a:srgbClr val="FF0000"/>
                          </a:solidFill>
                          <a:latin typeface="Calibri" pitchFamily="34" charset="0"/>
                          <a:ea typeface="+mn-ea"/>
                          <a:cs typeface="+mn-cs"/>
                        </a:rPr>
                        <a:t>The Agency shall, upon receipt thereof, notify all the Government Parties to this Agreement of the date of each notification of the acceptance.</a:t>
                      </a:r>
                      <a:endParaRPr lang="en-US" altLang="ko-KR" sz="1400" b="1" u="sng"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buFont typeface="Wingdings" pitchFamily="2" charset="2"/>
                        <a:buChar char="Ø"/>
                      </a:pPr>
                      <a:r>
                        <a:rPr lang="en-US" altLang="ko-KR" sz="1400" kern="1200" dirty="0" smtClean="0">
                          <a:solidFill>
                            <a:srgbClr val="0033CC"/>
                          </a:solidFill>
                          <a:latin typeface="Calibri" pitchFamily="34" charset="0"/>
                          <a:ea typeface="+mn-ea"/>
                          <a:cs typeface="+mn-cs"/>
                        </a:rPr>
                        <a:t>Better open the doors of RCA to many Governments to fulfill the Agreement</a:t>
                      </a:r>
                    </a:p>
                    <a:p>
                      <a:pPr fontAlgn="base" latinLnBrk="1">
                        <a:buFont typeface="Wingdings" pitchFamily="2" charset="2"/>
                        <a:buChar char="Ø"/>
                      </a:pPr>
                      <a:endParaRPr lang="en-US" altLang="ko-KR" sz="1400" kern="1200" dirty="0" smtClean="0">
                        <a:solidFill>
                          <a:srgbClr val="0033CC"/>
                        </a:solidFill>
                        <a:latin typeface="Calibri" pitchFamily="34" charset="0"/>
                        <a:ea typeface="+mn-ea"/>
                        <a:cs typeface="+mn-cs"/>
                      </a:endParaRPr>
                    </a:p>
                    <a:p>
                      <a:pPr fontAlgn="base" latinLnBrk="1">
                        <a:buFont typeface="Wingdings" pitchFamily="2" charset="2"/>
                        <a:buChar char="Ø"/>
                      </a:pPr>
                      <a:r>
                        <a:rPr lang="en-US" altLang="ko-KR" sz="1400" kern="1200" dirty="0" smtClean="0">
                          <a:solidFill>
                            <a:srgbClr val="0033CC"/>
                          </a:solidFill>
                          <a:latin typeface="Calibri" pitchFamily="34" charset="0"/>
                          <a:ea typeface="+mn-ea"/>
                          <a:cs typeface="+mn-cs"/>
                        </a:rPr>
                        <a:t>Need for the NRs to have opportunities to review the entry of MS into Agreement.</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prstClr val="black"/>
                </a:solidFill>
              </a:rPr>
              <a:t>Articles to be Revised</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12</a:t>
            </a:fld>
            <a:endParaRPr lang="ko-KR" altLang="en-US" dirty="0"/>
          </a:p>
        </p:txBody>
      </p:sp>
      <p:graphicFrame>
        <p:nvGraphicFramePr>
          <p:cNvPr id="4" name="표 3"/>
          <p:cNvGraphicFramePr>
            <a:graphicFrameLocks noGrp="1"/>
          </p:cNvGraphicFramePr>
          <p:nvPr/>
        </p:nvGraphicFramePr>
        <p:xfrm>
          <a:off x="457200" y="609601"/>
          <a:ext cx="8763000" cy="7351163"/>
        </p:xfrm>
        <a:graphic>
          <a:graphicData uri="http://schemas.openxmlformats.org/drawingml/2006/table">
            <a:tbl>
              <a:tblPr firstRow="1" bandRow="1">
                <a:tableStyleId>{5C22544A-7EE6-4342-B048-85BDC9FD1C3A}</a:tableStyleId>
              </a:tblPr>
              <a:tblGrid>
                <a:gridCol w="2895600"/>
                <a:gridCol w="2895600"/>
                <a:gridCol w="2971800"/>
              </a:tblGrid>
              <a:tr h="301575">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XIII</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1041803">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400" b="1" i="1" kern="1200" dirty="0" smtClean="0">
                          <a:solidFill>
                            <a:srgbClr val="0033CC"/>
                          </a:solidFill>
                          <a:latin typeface="Calibri" pitchFamily="34" charset="0"/>
                          <a:ea typeface="+mn-ea"/>
                          <a:cs typeface="+mn-cs"/>
                        </a:rPr>
                        <a:t>To</a:t>
                      </a:r>
                      <a:r>
                        <a:rPr lang="en-US" altLang="ko-KR" sz="1400" b="1" i="1" kern="1200" baseline="0" dirty="0" smtClean="0">
                          <a:solidFill>
                            <a:srgbClr val="0033CC"/>
                          </a:solidFill>
                          <a:latin typeface="Calibri" pitchFamily="34" charset="0"/>
                          <a:ea typeface="+mn-ea"/>
                          <a:cs typeface="+mn-cs"/>
                        </a:rPr>
                        <a:t> be added</a:t>
                      </a:r>
                    </a:p>
                    <a:p>
                      <a:pPr marL="0" marR="0" indent="0" algn="ctr" defTabSz="914400" rtl="0" eaLnBrk="1" fontAlgn="base" latinLnBrk="1" hangingPunct="1">
                        <a:lnSpc>
                          <a:spcPct val="100000"/>
                        </a:lnSpc>
                        <a:spcBef>
                          <a:spcPts val="0"/>
                        </a:spcBef>
                        <a:spcAft>
                          <a:spcPts val="0"/>
                        </a:spcAft>
                        <a:buClrTx/>
                        <a:buSzTx/>
                        <a:buFontTx/>
                        <a:buNone/>
                        <a:tabLst/>
                        <a:defRPr/>
                      </a:pPr>
                      <a:endParaRPr lang="en-US" altLang="ko-KR" sz="1400" b="1" i="1" kern="1200" baseline="0" dirty="0" smtClean="0">
                        <a:solidFill>
                          <a:srgbClr val="0033CC"/>
                        </a:solidFill>
                        <a:latin typeface="Calibri" pitchFamily="34" charset="0"/>
                        <a:ea typeface="+mn-ea"/>
                        <a:cs typeface="+mn-cs"/>
                      </a:endParaRPr>
                    </a:p>
                    <a:p>
                      <a:pPr marL="0" marR="0" indent="0" algn="ctr" defTabSz="914400" rtl="0" eaLnBrk="1" fontAlgn="base" latinLnBrk="1" hangingPunct="1">
                        <a:lnSpc>
                          <a:spcPct val="100000"/>
                        </a:lnSpc>
                        <a:spcBef>
                          <a:spcPts val="0"/>
                        </a:spcBef>
                        <a:spcAft>
                          <a:spcPts val="0"/>
                        </a:spcAft>
                        <a:buClrTx/>
                        <a:buSzTx/>
                        <a:buFontTx/>
                        <a:buNone/>
                        <a:tabLst/>
                        <a:defRPr/>
                      </a:pPr>
                      <a:endParaRPr lang="en-US" altLang="ko-KR" sz="1400" b="1" i="1"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400" b="1" u="sng" kern="1200" dirty="0" smtClean="0">
                          <a:solidFill>
                            <a:srgbClr val="FF0000"/>
                          </a:solidFill>
                          <a:latin typeface="Calibri" pitchFamily="34" charset="0"/>
                          <a:ea typeface="+mn-ea"/>
                          <a:cs typeface="+mn-cs"/>
                        </a:rPr>
                        <a:t>4. </a:t>
                      </a:r>
                      <a:r>
                        <a:rPr lang="en-US" altLang="ko-KR" sz="1400" dirty="0" smtClean="0">
                          <a:solidFill>
                            <a:srgbClr val="FF0000"/>
                          </a:solidFill>
                          <a:latin typeface="Times New Roman" pitchFamily="18" charset="0"/>
                          <a:cs typeface="Times New Roman" pitchFamily="18" charset="0"/>
                        </a:rPr>
                        <a:t>The entry into force of the amended Agreement, when necessary, shall be applied to the procedures of, mutatis </a:t>
                      </a:r>
                      <a:r>
                        <a:rPr lang="en-US" altLang="ko-KR" sz="1400" dirty="0" err="1" smtClean="0">
                          <a:solidFill>
                            <a:srgbClr val="FF0000"/>
                          </a:solidFill>
                          <a:latin typeface="Times New Roman" pitchFamily="18" charset="0"/>
                          <a:cs typeface="Times New Roman" pitchFamily="18" charset="0"/>
                        </a:rPr>
                        <a:t>mutantis</a:t>
                      </a:r>
                      <a:r>
                        <a:rPr lang="en-US" altLang="ko-KR" sz="1400" dirty="0" smtClean="0">
                          <a:solidFill>
                            <a:srgbClr val="FF0000"/>
                          </a:solidFill>
                          <a:latin typeface="Times New Roman" pitchFamily="18" charset="0"/>
                          <a:cs typeface="Times New Roman" pitchFamily="18" charset="0"/>
                        </a:rPr>
                        <a:t>, the 1 of  this Article.</a:t>
                      </a: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400" kern="1200" dirty="0" smtClean="0">
                          <a:solidFill>
                            <a:srgbClr val="0033CC"/>
                          </a:solidFill>
                          <a:latin typeface="Calibri" pitchFamily="34" charset="0"/>
                          <a:ea typeface="+mn-ea"/>
                          <a:cs typeface="+mn-cs"/>
                        </a:rPr>
                        <a:t>Need to describe the enactment of  the</a:t>
                      </a:r>
                      <a:r>
                        <a:rPr lang="en-US" altLang="ko-KR" sz="1400" kern="1200" baseline="0" dirty="0" smtClean="0">
                          <a:solidFill>
                            <a:srgbClr val="0033CC"/>
                          </a:solidFill>
                          <a:latin typeface="Calibri" pitchFamily="34" charset="0"/>
                          <a:ea typeface="+mn-ea"/>
                          <a:cs typeface="+mn-cs"/>
                        </a:rPr>
                        <a:t> amended Agreement.</a:t>
                      </a:r>
                    </a:p>
                    <a:p>
                      <a:pPr fontAlgn="base" latinLnBrk="1"/>
                      <a:endParaRPr lang="en-US" altLang="ko-KR" sz="1400" kern="1200" baseline="0" dirty="0" smtClean="0">
                        <a:solidFill>
                          <a:srgbClr val="0033CC"/>
                        </a:solidFill>
                        <a:latin typeface="Calibri" pitchFamily="34" charset="0"/>
                        <a:ea typeface="+mn-ea"/>
                        <a:cs typeface="+mn-cs"/>
                      </a:endParaRPr>
                    </a:p>
                    <a:p>
                      <a:pPr fontAlgn="base" latinLnBrk="1"/>
                      <a:endParaRPr lang="en-US" altLang="ko-KR" sz="1400" kern="1200" baseline="0" dirty="0" smtClean="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301575">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defRPr/>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Article XIV </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Revision</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lvl="0" indent="0" algn="ctr" defTabSz="914400" rtl="0" eaLnBrk="1" fontAlgn="base" latinLnBrk="1" hangingPunct="1">
                        <a:lnSpc>
                          <a:spcPct val="100000"/>
                        </a:lnSpc>
                        <a:spcBef>
                          <a:spcPct val="0"/>
                        </a:spcBef>
                        <a:spcAft>
                          <a:spcPct val="0"/>
                        </a:spcAft>
                        <a:buClr>
                          <a:schemeClr val="hlink"/>
                        </a:buClr>
                        <a:buSzTx/>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kumimoji="1" lang="en-US" altLang="ko-KR"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rPr>
                        <a:t>Remarks</a:t>
                      </a:r>
                      <a:endParaRPr kumimoji="1" lang="ko-KR" altLang="en-US" sz="1600" b="1" i="0" u="none" strike="noStrike" cap="none" normalizeH="0" baseline="0" dirty="0" smtClean="0">
                        <a:ln>
                          <a:noFill/>
                        </a:ln>
                        <a:solidFill>
                          <a:schemeClr val="bg1"/>
                        </a:solidFill>
                        <a:effectLst/>
                        <a:latin typeface="Calibri" pitchFamily="34" charset="0"/>
                        <a:ea typeface="굴림" pitchFamily="50" charset="-127"/>
                        <a:cs typeface="Calibri" pitchFamily="34" charset="0"/>
                      </a:endParaRPr>
                    </a:p>
                  </a:txBody>
                  <a:tcPr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50000"/>
                      </a:schemeClr>
                    </a:solidFill>
                  </a:tcPr>
                </a:tc>
              </a:tr>
              <a:tr h="3536647">
                <a:tc>
                  <a:txBody>
                    <a:bodyPr/>
                    <a:lstStyle/>
                    <a:p>
                      <a:pPr marL="0" marR="0" indent="0" algn="ctr" defTabSz="914400" rtl="0" eaLnBrk="1" fontAlgn="base" latinLnBrk="1" hangingPunct="1">
                        <a:lnSpc>
                          <a:spcPct val="100000"/>
                        </a:lnSpc>
                        <a:spcBef>
                          <a:spcPts val="0"/>
                        </a:spcBef>
                        <a:spcAft>
                          <a:spcPts val="0"/>
                        </a:spcAft>
                        <a:buClrTx/>
                        <a:buSzTx/>
                        <a:buFontTx/>
                        <a:buNone/>
                        <a:tabLst/>
                        <a:defRPr/>
                      </a:pPr>
                      <a:r>
                        <a:rPr lang="en-US" altLang="ko-KR" sz="1400" b="1" i="1" kern="1200" dirty="0" smtClean="0">
                          <a:solidFill>
                            <a:srgbClr val="0033CC"/>
                          </a:solidFill>
                          <a:latin typeface="Calibri" pitchFamily="34" charset="0"/>
                          <a:ea typeface="+mn-ea"/>
                          <a:cs typeface="+mn-cs"/>
                        </a:rPr>
                        <a:t>To</a:t>
                      </a:r>
                      <a:r>
                        <a:rPr lang="en-US" altLang="ko-KR" sz="1400" b="1" i="1" kern="1200" baseline="0" dirty="0" smtClean="0">
                          <a:solidFill>
                            <a:srgbClr val="0033CC"/>
                          </a:solidFill>
                          <a:latin typeface="Calibri" pitchFamily="34" charset="0"/>
                          <a:ea typeface="+mn-ea"/>
                          <a:cs typeface="+mn-cs"/>
                        </a:rPr>
                        <a:t> be added</a:t>
                      </a:r>
                      <a:endParaRPr lang="en-US" altLang="ko-KR" sz="1400" b="1" i="1" kern="1200" dirty="0" smtClean="0">
                        <a:solidFill>
                          <a:srgbClr val="0033CC"/>
                        </a:solidFill>
                        <a:latin typeface="Calibri" pitchFamily="34" charset="0"/>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400" b="1" kern="1200" dirty="0">
                        <a:solidFill>
                          <a:schemeClr val="dk1"/>
                        </a:solidFill>
                        <a:latin typeface="Calibri" pitchFamily="34" charset="0"/>
                        <a:ea typeface="+mn-ea"/>
                        <a:cs typeface="+mn-cs"/>
                      </a:endParaRPr>
                    </a:p>
                  </a:txBody>
                  <a:tcPr anchor="ctr" horzOverflow="overflow">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fontAlgn="base" latinLnBrk="1"/>
                      <a:r>
                        <a:rPr lang="en-US" altLang="ko-KR" sz="1400" b="1" u="sng" kern="1200" dirty="0" smtClean="0">
                          <a:solidFill>
                            <a:srgbClr val="FF0000"/>
                          </a:solidFill>
                          <a:latin typeface="Calibri" pitchFamily="34" charset="0"/>
                          <a:ea typeface="+mn-ea"/>
                          <a:cs typeface="+mn-cs"/>
                        </a:rPr>
                        <a:t>Article XIV.</a:t>
                      </a:r>
                    </a:p>
                    <a:p>
                      <a:pPr fontAlgn="base" latinLnBrk="1"/>
                      <a:endParaRPr lang="en-US" altLang="ko-KR" sz="1400" b="1" kern="1200" dirty="0" smtClean="0">
                        <a:solidFill>
                          <a:srgbClr val="FF0000"/>
                        </a:solidFill>
                        <a:latin typeface="Calibri" pitchFamily="34" charset="0"/>
                        <a:ea typeface="+mn-ea"/>
                        <a:cs typeface="+mn-cs"/>
                      </a:endParaRPr>
                    </a:p>
                    <a:p>
                      <a:r>
                        <a:rPr lang="en-US" altLang="ko-KR" sz="1400" dirty="0" smtClean="0">
                          <a:solidFill>
                            <a:srgbClr val="FF0000"/>
                          </a:solidFill>
                          <a:latin typeface="Calibri" pitchFamily="34" charset="0"/>
                          <a:cs typeface="Times New Roman" pitchFamily="18" charset="0"/>
                        </a:rPr>
                        <a:t>Supplementary Provisions</a:t>
                      </a:r>
                    </a:p>
                    <a:p>
                      <a:endParaRPr lang="en-US" altLang="ko-KR" sz="1400" dirty="0" smtClean="0">
                        <a:solidFill>
                          <a:srgbClr val="FF0000"/>
                        </a:solidFill>
                        <a:latin typeface="Calibri" pitchFamily="34" charset="0"/>
                        <a:cs typeface="Times New Roman" pitchFamily="18" charset="0"/>
                      </a:endParaRPr>
                    </a:p>
                    <a:p>
                      <a:r>
                        <a:rPr lang="en-US" altLang="ko-KR" sz="1400" dirty="0" smtClean="0">
                          <a:solidFill>
                            <a:srgbClr val="FF0000"/>
                          </a:solidFill>
                          <a:latin typeface="Calibri" pitchFamily="34" charset="0"/>
                          <a:cs typeface="Times New Roman" pitchFamily="18" charset="0"/>
                        </a:rPr>
                        <a:t>1. </a:t>
                      </a:r>
                      <a:r>
                        <a:rPr lang="en-US" altLang="ko-KR" sz="1400" smtClean="0">
                          <a:solidFill>
                            <a:srgbClr val="FF0000"/>
                          </a:solidFill>
                          <a:latin typeface="Calibri" pitchFamily="34" charset="0"/>
                          <a:cs typeface="Times New Roman" pitchFamily="18" charset="0"/>
                        </a:rPr>
                        <a:t>RCARO officially </a:t>
                      </a:r>
                      <a:r>
                        <a:rPr lang="en-US" altLang="ko-KR" sz="1400" dirty="0" smtClean="0">
                          <a:solidFill>
                            <a:srgbClr val="FF0000"/>
                          </a:solidFill>
                          <a:latin typeface="Calibri" pitchFamily="34" charset="0"/>
                          <a:cs typeface="Times New Roman" pitchFamily="18" charset="0"/>
                        </a:rPr>
                        <a:t>opened on 27 March 2002 in Korea by consensus of the MSs at the 23rd National RCA Representatives Meeting(NRM) at Dhaka, </a:t>
                      </a:r>
                      <a:r>
                        <a:rPr lang="en-US" altLang="ko-KR" sz="1400" dirty="0" err="1" smtClean="0">
                          <a:solidFill>
                            <a:srgbClr val="FF0000"/>
                          </a:solidFill>
                          <a:latin typeface="Calibri" pitchFamily="34" charset="0"/>
                          <a:cs typeface="Times New Roman" pitchFamily="18" charset="0"/>
                        </a:rPr>
                        <a:t>Banglasesh</a:t>
                      </a:r>
                      <a:r>
                        <a:rPr lang="en-US" altLang="ko-KR" sz="1400" dirty="0" smtClean="0">
                          <a:solidFill>
                            <a:srgbClr val="FF0000"/>
                          </a:solidFill>
                          <a:latin typeface="Calibri" pitchFamily="34" charset="0"/>
                          <a:cs typeface="Times New Roman" pitchFamily="18" charset="0"/>
                        </a:rPr>
                        <a:t> in March 2001 and also the 30th RCA General Conference Meeting(GCM)in Vienna in September 2001 is deemed as the Regional Office in the region prescribed in paragraph 5 of article Ⅶ.</a:t>
                      </a:r>
                    </a:p>
                    <a:p>
                      <a:endParaRPr lang="en-US" altLang="ko-KR" sz="1400" dirty="0" smtClean="0">
                        <a:solidFill>
                          <a:srgbClr val="FF0000"/>
                        </a:solidFill>
                        <a:latin typeface="Calibri" pitchFamily="34" charset="0"/>
                        <a:cs typeface="Times New Roman" pitchFamily="18" charset="0"/>
                      </a:endParaRPr>
                    </a:p>
                    <a:p>
                      <a:r>
                        <a:rPr lang="en-US" altLang="ko-KR" sz="1400" dirty="0" smtClean="0">
                          <a:solidFill>
                            <a:srgbClr val="FF0000"/>
                          </a:solidFill>
                          <a:latin typeface="Calibri" pitchFamily="34" charset="0"/>
                          <a:cs typeface="Times New Roman" pitchFamily="18" charset="0"/>
                        </a:rPr>
                        <a:t>2. The existing RCA GOR which was enacted in Sep. 1999 at the National RCA Representatives is considered as being made under this Agreement. </a:t>
                      </a:r>
                    </a:p>
                    <a:p>
                      <a:endParaRPr lang="en-US" altLang="ko-KR" sz="1400" dirty="0" smtClean="0">
                        <a:solidFill>
                          <a:srgbClr val="FF0000"/>
                        </a:solidFill>
                        <a:latin typeface="Calibri" pitchFamily="34" charset="0"/>
                        <a:cs typeface="Times New Roman" pitchFamily="18" charset="0"/>
                      </a:endParaRPr>
                    </a:p>
                    <a:p>
                      <a:r>
                        <a:rPr lang="en-US" altLang="ko-KR" sz="1400" dirty="0" smtClean="0">
                          <a:solidFill>
                            <a:srgbClr val="FF0000"/>
                          </a:solidFill>
                          <a:latin typeface="Calibri" pitchFamily="34" charset="0"/>
                          <a:cs typeface="Times New Roman" pitchFamily="18" charset="0"/>
                        </a:rPr>
                        <a:t>3. RCA cooperative projects, RCA mid term Strategy, and </a:t>
                      </a:r>
                      <a:r>
                        <a:rPr lang="en-US" altLang="ko-KR" sz="1400" dirty="0" err="1" smtClean="0">
                          <a:solidFill>
                            <a:srgbClr val="FF0000"/>
                          </a:solidFill>
                          <a:latin typeface="Calibri" pitchFamily="34" charset="0"/>
                          <a:cs typeface="Times New Roman" pitchFamily="18" charset="0"/>
                        </a:rPr>
                        <a:t>othe</a:t>
                      </a:r>
                      <a:r>
                        <a:rPr lang="en-US" altLang="ko-KR" sz="1400" dirty="0" smtClean="0">
                          <a:solidFill>
                            <a:srgbClr val="FF0000"/>
                          </a:solidFill>
                          <a:latin typeface="Calibri" pitchFamily="34" charset="0"/>
                          <a:cs typeface="Times New Roman" pitchFamily="18" charset="0"/>
                        </a:rPr>
                        <a:t> RCA activities are </a:t>
                      </a:r>
                      <a:r>
                        <a:rPr lang="en-US" altLang="ko-KR" sz="1400" dirty="0" err="1" smtClean="0">
                          <a:solidFill>
                            <a:srgbClr val="FF0000"/>
                          </a:solidFill>
                          <a:latin typeface="Calibri" pitchFamily="34" charset="0"/>
                          <a:cs typeface="Times New Roman" pitchFamily="18" charset="0"/>
                        </a:rPr>
                        <a:t>regared</a:t>
                      </a:r>
                      <a:r>
                        <a:rPr lang="en-US" altLang="ko-KR" sz="1400" dirty="0" smtClean="0">
                          <a:solidFill>
                            <a:srgbClr val="FF0000"/>
                          </a:solidFill>
                          <a:latin typeface="Calibri" pitchFamily="34" charset="0"/>
                          <a:cs typeface="Times New Roman" pitchFamily="18" charset="0"/>
                        </a:rPr>
                        <a:t> as done under this Agreement.</a:t>
                      </a:r>
                    </a:p>
                    <a:p>
                      <a:pPr fontAlgn="base" latinLnBrk="1"/>
                      <a:endParaRPr lang="en-US" altLang="ko-KR" sz="1400" b="1" kern="1200" dirty="0">
                        <a:solidFill>
                          <a:srgbClr val="FF0000"/>
                        </a:solidFill>
                        <a:latin typeface="Calibri" pitchFamily="34" charset="0"/>
                        <a:ea typeface="+mn-ea"/>
                        <a:cs typeface="+mn-cs"/>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base" latinLnBrk="1"/>
                      <a:r>
                        <a:rPr lang="en-US" altLang="ko-KR" sz="1400" kern="1200" dirty="0" smtClean="0">
                          <a:solidFill>
                            <a:srgbClr val="0033CC"/>
                          </a:solidFill>
                          <a:latin typeface="Calibri" pitchFamily="34" charset="0"/>
                          <a:ea typeface="+mn-ea"/>
                          <a:cs typeface="+mn-cs"/>
                        </a:rPr>
                        <a:t>Need to give legitimacy and effectiveness to RCA Programs and RCA activities what has been done before the amendment of this Agreement.</a:t>
                      </a:r>
                      <a:endParaRPr lang="en-US" altLang="ko-KR" sz="1400" kern="1200" dirty="0">
                        <a:solidFill>
                          <a:srgbClr val="0033CC"/>
                        </a:solidFill>
                        <a:latin typeface="Calibri"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895600" y="2985448"/>
            <a:ext cx="6858000" cy="457200"/>
          </a:xfrm>
          <a:prstGeom prst="rect">
            <a:avLst/>
          </a:pr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a:solidFill>
                <a:schemeClr val="tx1"/>
              </a:solidFill>
              <a:latin typeface="Arial" pitchFamily="34" charset="0"/>
              <a:ea typeface="가는각진제목체" pitchFamily="18" charset="-127"/>
            </a:endParaRPr>
          </a:p>
        </p:txBody>
      </p:sp>
      <p:sp>
        <p:nvSpPr>
          <p:cNvPr id="5" name="TextBox 1"/>
          <p:cNvSpPr txBox="1">
            <a:spLocks noChangeArrowheads="1"/>
          </p:cNvSpPr>
          <p:nvPr/>
        </p:nvSpPr>
        <p:spPr bwMode="auto">
          <a:xfrm>
            <a:off x="2895600" y="1378085"/>
            <a:ext cx="6858000" cy="2109808"/>
          </a:xfrm>
          <a:prstGeom prst="rect">
            <a:avLst/>
          </a:prstGeom>
          <a:noFill/>
          <a:ln w="9525">
            <a:noFill/>
            <a:miter lim="800000"/>
            <a:headEnd/>
            <a:tailEnd/>
          </a:ln>
        </p:spPr>
        <p:txBody>
          <a:bodyPr wrap="square">
            <a:spAutoFit/>
          </a:bodyPr>
          <a:lstStyle/>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Background</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Rationale for Agreement Revision</a:t>
            </a:r>
          </a:p>
          <a:p>
            <a:pPr marL="347663" indent="-347663">
              <a:lnSpc>
                <a:spcPct val="130000"/>
              </a:lnSpc>
              <a:spcBef>
                <a:spcPts val="1500"/>
              </a:spcBef>
              <a:buFont typeface="맑은 고딕" pitchFamily="50" charset="-127"/>
              <a:buAutoNum type="romanUcPeriod"/>
            </a:pPr>
            <a:r>
              <a:rPr kumimoji="0" lang="en-US" altLang="ko-KR" b="1" dirty="0" smtClean="0">
                <a:latin typeface="Trebuchet MS" pitchFamily="34" charset="0"/>
                <a:ea typeface="HY헤드라인M" pitchFamily="18" charset="-127"/>
                <a:cs typeface="Arial" charset="0"/>
              </a:rPr>
              <a:t>Articles to be Revised</a:t>
            </a:r>
            <a:endParaRPr kumimoji="0" lang="en-US" altLang="ko-KR" b="1" dirty="0" smtClean="0">
              <a:latin typeface="Trebuchet MS" pitchFamily="34" charset="0"/>
              <a:ea typeface="가는각진제목체" pitchFamily="18" charset="-127"/>
              <a:cs typeface="가는각진제목체"/>
            </a:endParaRPr>
          </a:p>
          <a:p>
            <a:pPr marL="347663" indent="-347663">
              <a:lnSpc>
                <a:spcPct val="130000"/>
              </a:lnSpc>
              <a:spcBef>
                <a:spcPts val="1500"/>
              </a:spcBef>
              <a:buFont typeface="맑은 고딕" pitchFamily="50" charset="-127"/>
              <a:buAutoNum type="romanUcPeriod"/>
            </a:pPr>
            <a:r>
              <a:rPr kumimoji="0" lang="en-US" altLang="ko-KR" b="1" dirty="0" smtClean="0">
                <a:solidFill>
                  <a:schemeClr val="bg1"/>
                </a:solidFill>
                <a:latin typeface="Trebuchet MS" pitchFamily="34" charset="0"/>
                <a:ea typeface="HY헤드라인M" pitchFamily="18" charset="-127"/>
                <a:cs typeface="Arial" charset="0"/>
              </a:rPr>
              <a:t>Draft Amendment</a:t>
            </a:r>
            <a:endParaRPr kumimoji="0" lang="en-US" altLang="ko-KR" b="1" dirty="0" smtClean="0">
              <a:solidFill>
                <a:schemeClr val="bg1"/>
              </a:solidFill>
              <a:latin typeface="Trebuchet MS" pitchFamily="34" charset="0"/>
              <a:ea typeface="가는각진제목체" pitchFamily="18" charset="-127"/>
              <a:cs typeface="가는각진제목체"/>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14</a:t>
            </a:fld>
            <a:endParaRPr lang="ko-KR" altLang="en-US" dirty="0"/>
          </a:p>
        </p:txBody>
      </p:sp>
      <p:sp>
        <p:nvSpPr>
          <p:cNvPr id="4" name="한쪽 모서리가 잘린 사각형 3"/>
          <p:cNvSpPr/>
          <p:nvPr/>
        </p:nvSpPr>
        <p:spPr>
          <a:xfrm>
            <a:off x="529372" y="4648200"/>
            <a:ext cx="3317875" cy="4572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6" name="TextBox 24"/>
          <p:cNvSpPr txBox="1">
            <a:spLocks noChangeArrowheads="1"/>
          </p:cNvSpPr>
          <p:nvPr/>
        </p:nvSpPr>
        <p:spPr bwMode="auto">
          <a:xfrm>
            <a:off x="619860" y="4648201"/>
            <a:ext cx="1437541" cy="395749"/>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I</a:t>
            </a:r>
            <a:r>
              <a:rPr lang="en-US" altLang="ko-KR" sz="1400" dirty="0" smtClean="0">
                <a:solidFill>
                  <a:schemeClr val="bg1"/>
                </a:solidFill>
                <a:ea typeface="맑은 고딕" pitchFamily="50" charset="-127"/>
              </a:rPr>
              <a:t> </a:t>
            </a:r>
            <a:endParaRPr lang="en-US" altLang="ko-KR" sz="1400" dirty="0">
              <a:solidFill>
                <a:schemeClr val="bg1"/>
              </a:solidFill>
              <a:ea typeface="맑은 고딕" pitchFamily="50" charset="-127"/>
            </a:endParaRPr>
          </a:p>
        </p:txBody>
      </p:sp>
      <p:sp>
        <p:nvSpPr>
          <p:cNvPr id="7" name="직사각형 6"/>
          <p:cNvSpPr/>
          <p:nvPr/>
        </p:nvSpPr>
        <p:spPr>
          <a:xfrm>
            <a:off x="529372" y="5105400"/>
            <a:ext cx="8690828" cy="1029494"/>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ko-KR" sz="1600" dirty="0" smtClean="0">
                <a:solidFill>
                  <a:schemeClr val="tx1"/>
                </a:solidFill>
                <a:latin typeface="Times New Roman" pitchFamily="18" charset="0"/>
                <a:cs typeface="Times New Roman" pitchFamily="18" charset="0"/>
              </a:rPr>
              <a:t>The Governments Parties undertake, in co operation with each other and the Agency, to promote and co-ordinate co-operative research, development and training projects, </a:t>
            </a:r>
            <a:r>
              <a:rPr lang="en-US" altLang="ko-KR" sz="1600" dirty="0" smtClean="0">
                <a:solidFill>
                  <a:srgbClr val="FF0000"/>
                </a:solidFill>
                <a:latin typeface="Times New Roman" pitchFamily="18" charset="0"/>
                <a:cs typeface="Times New Roman" pitchFamily="18" charset="0"/>
              </a:rPr>
              <a:t>or activities and events </a:t>
            </a:r>
            <a:r>
              <a:rPr lang="en-US" altLang="ko-KR" sz="1600" dirty="0" smtClean="0">
                <a:solidFill>
                  <a:schemeClr val="tx1"/>
                </a:solidFill>
                <a:latin typeface="Times New Roman" pitchFamily="18" charset="0"/>
                <a:cs typeface="Times New Roman" pitchFamily="18" charset="0"/>
              </a:rPr>
              <a:t>in nuclear science and technology through their appropriate national institutions.</a:t>
            </a:r>
            <a:endParaRPr lang="en-US" altLang="ko-KR" sz="1600" dirty="0">
              <a:solidFill>
                <a:schemeClr val="tx1"/>
              </a:solidFill>
              <a:latin typeface="Times New Roman" pitchFamily="18" charset="0"/>
              <a:cs typeface="Times New Roman" pitchFamily="18" charset="0"/>
            </a:endParaRPr>
          </a:p>
        </p:txBody>
      </p:sp>
      <p:sp>
        <p:nvSpPr>
          <p:cNvPr id="15" name="직사각형 14"/>
          <p:cNvSpPr/>
          <p:nvPr/>
        </p:nvSpPr>
        <p:spPr>
          <a:xfrm>
            <a:off x="529372" y="616328"/>
            <a:ext cx="8690828" cy="4031873"/>
          </a:xfrm>
          <a:prstGeom prst="rect">
            <a:avLst/>
          </a:prstGeom>
        </p:spPr>
        <p:txBody>
          <a:bodyPr wrap="square">
            <a:spAutoFit/>
          </a:bodyPr>
          <a:lstStyle/>
          <a:p>
            <a:pPr lvl="0" algn="ctr"/>
            <a:r>
              <a:rPr lang="en-US" altLang="ko-KR" sz="1600" b="1" dirty="0" smtClean="0">
                <a:solidFill>
                  <a:srgbClr val="000000"/>
                </a:solidFill>
                <a:latin typeface="Times New Roman" pitchFamily="18" charset="0"/>
                <a:ea typeface="바탕" pitchFamily="18" charset="-127"/>
                <a:cs typeface="Times New Roman" pitchFamily="18" charset="0"/>
              </a:rPr>
              <a:t>Regional Co-Operative Agreement </a:t>
            </a:r>
            <a:endParaRPr lang="en-US" altLang="ko-KR" sz="1600" dirty="0" smtClean="0">
              <a:solidFill>
                <a:prstClr val="black"/>
              </a:solidFill>
              <a:latin typeface="Times New Roman" pitchFamily="18" charset="0"/>
              <a:ea typeface="굴림" pitchFamily="50" charset="-127"/>
              <a:cs typeface="Times New Roman" pitchFamily="18" charset="0"/>
            </a:endParaRPr>
          </a:p>
          <a:p>
            <a:pPr lvl="0" algn="ctr" eaLnBrk="0" latinLnBrk="0" hangingPunct="0"/>
            <a:r>
              <a:rPr lang="en-US" altLang="ko-KR" sz="1600" b="1" dirty="0" smtClean="0">
                <a:solidFill>
                  <a:srgbClr val="000000"/>
                </a:solidFill>
                <a:latin typeface="Times New Roman" pitchFamily="18" charset="0"/>
                <a:ea typeface="바탕" pitchFamily="18" charset="-127"/>
                <a:cs typeface="Times New Roman" pitchFamily="18" charset="0"/>
              </a:rPr>
              <a:t>for Research, Development and Training Related to</a:t>
            </a:r>
            <a:endParaRPr lang="en-US" altLang="ko-KR" sz="1600" dirty="0" smtClean="0">
              <a:solidFill>
                <a:prstClr val="black"/>
              </a:solidFill>
              <a:latin typeface="Times New Roman" pitchFamily="18" charset="0"/>
              <a:ea typeface="굴림" pitchFamily="50" charset="-127"/>
              <a:cs typeface="Times New Roman" pitchFamily="18" charset="0"/>
            </a:endParaRPr>
          </a:p>
          <a:p>
            <a:pPr lvl="0" algn="ctr" eaLnBrk="0" latinLnBrk="0" hangingPunct="0"/>
            <a:r>
              <a:rPr lang="en-US" altLang="ko-KR" sz="1600" b="1" dirty="0" smtClean="0">
                <a:solidFill>
                  <a:srgbClr val="000000"/>
                </a:solidFill>
                <a:latin typeface="Times New Roman" pitchFamily="18" charset="0"/>
                <a:ea typeface="바탕" pitchFamily="18" charset="-127"/>
                <a:cs typeface="Times New Roman" pitchFamily="18" charset="0"/>
              </a:rPr>
              <a:t>Nuclear Science and Technology for Asia and the Pacific</a:t>
            </a:r>
            <a:endParaRPr lang="en-US" altLang="ko-KR" sz="1600" dirty="0" smtClean="0">
              <a:solidFill>
                <a:prstClr val="black"/>
              </a:solidFill>
              <a:latin typeface="Times New Roman" pitchFamily="18" charset="0"/>
              <a:ea typeface="굴림" pitchFamily="50" charset="-127"/>
              <a:cs typeface="Times New Roman" pitchFamily="18" charset="0"/>
            </a:endParaRPr>
          </a:p>
          <a:p>
            <a:pPr lvl="0" algn="just" eaLnBrk="0" latinLnBrk="0" hangingPunct="0"/>
            <a:r>
              <a:rPr lang="en-US" altLang="ko-KR" sz="1600" b="1" dirty="0" smtClean="0">
                <a:solidFill>
                  <a:srgbClr val="000000"/>
                </a:solidFill>
                <a:latin typeface="Times New Roman" pitchFamily="18" charset="0"/>
                <a:ea typeface="굴림" pitchFamily="50" charset="-127"/>
                <a:cs typeface="Times New Roman" pitchFamily="18" charset="0"/>
              </a:rPr>
              <a:t>  </a:t>
            </a:r>
            <a:endParaRPr lang="en-US" altLang="ko-KR" sz="1600" dirty="0" smtClean="0">
              <a:solidFill>
                <a:prstClr val="black"/>
              </a:solidFill>
              <a:latin typeface="Times New Roman" pitchFamily="18" charset="0"/>
              <a:ea typeface="굴림" pitchFamily="50" charset="-127"/>
              <a:cs typeface="Times New Roman" pitchFamily="18" charset="0"/>
            </a:endParaRPr>
          </a:p>
          <a:p>
            <a:pPr lvl="0" algn="just" eaLnBrk="0" latinLnBrk="0" hangingPunct="0"/>
            <a:r>
              <a:rPr lang="en-US" altLang="ko-KR" sz="1600" dirty="0" smtClean="0">
                <a:solidFill>
                  <a:srgbClr val="000000"/>
                </a:solidFill>
                <a:latin typeface="Times New Roman" pitchFamily="18" charset="0"/>
                <a:ea typeface="바탕" pitchFamily="18" charset="-127"/>
                <a:cs typeface="Times New Roman" pitchFamily="18" charset="0"/>
              </a:rPr>
              <a:t>WHEREAS it is a function of the International Atomic Energy Agency (hereinafter referred to as the "Agency") to encourage and assist research on, and the development and practical application of, atomic energy for peaceful uses, which function can be fulfilled by furthering co operation among its Member States and by assisting them in their national atomic energy </a:t>
            </a:r>
            <a:r>
              <a:rPr lang="en-US" altLang="ko-KR" sz="1600" dirty="0" err="1" smtClean="0">
                <a:solidFill>
                  <a:srgbClr val="000000"/>
                </a:solidFill>
                <a:latin typeface="Times New Roman" pitchFamily="18" charset="0"/>
                <a:ea typeface="바탕" pitchFamily="18" charset="-127"/>
                <a:cs typeface="Times New Roman" pitchFamily="18" charset="0"/>
              </a:rPr>
              <a:t>programmes</a:t>
            </a:r>
            <a:r>
              <a:rPr lang="en-US" altLang="ko-KR" sz="1600" dirty="0" smtClean="0">
                <a:solidFill>
                  <a:srgbClr val="000000"/>
                </a:solidFill>
                <a:latin typeface="Times New Roman" pitchFamily="18" charset="0"/>
                <a:ea typeface="바탕" pitchFamily="18" charset="-127"/>
                <a:cs typeface="Times New Roman" pitchFamily="18" charset="0"/>
              </a:rPr>
              <a:t>; </a:t>
            </a:r>
          </a:p>
          <a:p>
            <a:pPr lvl="0" algn="just" eaLnBrk="0" latinLnBrk="0" hangingPunct="0"/>
            <a:endParaRPr lang="en-US" altLang="ko-KR" sz="1600" dirty="0" smtClean="0">
              <a:solidFill>
                <a:prstClr val="black"/>
              </a:solidFill>
              <a:latin typeface="Times New Roman" pitchFamily="18" charset="0"/>
              <a:ea typeface="굴림" pitchFamily="50" charset="-127"/>
              <a:cs typeface="Times New Roman" pitchFamily="18" charset="0"/>
            </a:endParaRPr>
          </a:p>
          <a:p>
            <a:pPr lvl="0" algn="just" eaLnBrk="0" latinLnBrk="0" hangingPunct="0"/>
            <a:r>
              <a:rPr lang="en-US" altLang="ko-KR" sz="1600" dirty="0" smtClean="0">
                <a:solidFill>
                  <a:srgbClr val="000000"/>
                </a:solidFill>
                <a:latin typeface="Times New Roman" pitchFamily="18" charset="0"/>
                <a:ea typeface="바탕" pitchFamily="18" charset="-127"/>
                <a:cs typeface="Times New Roman" pitchFamily="18" charset="0"/>
              </a:rPr>
              <a:t>WHEREAS the Governments Parties to this Agreement (hereinafter referred to as the "Governments Parties") recognize that, within their national atomic energy </a:t>
            </a:r>
            <a:r>
              <a:rPr lang="en-US" altLang="ko-KR" sz="1600" dirty="0" err="1" smtClean="0">
                <a:solidFill>
                  <a:srgbClr val="000000"/>
                </a:solidFill>
                <a:latin typeface="Times New Roman" pitchFamily="18" charset="0"/>
                <a:ea typeface="바탕" pitchFamily="18" charset="-127"/>
                <a:cs typeface="Times New Roman" pitchFamily="18" charset="0"/>
              </a:rPr>
              <a:t>programmes</a:t>
            </a:r>
            <a:r>
              <a:rPr lang="en-US" altLang="ko-KR" sz="1600" dirty="0" smtClean="0">
                <a:solidFill>
                  <a:srgbClr val="000000"/>
                </a:solidFill>
                <a:latin typeface="Times New Roman" pitchFamily="18" charset="0"/>
                <a:ea typeface="바탕" pitchFamily="18" charset="-127"/>
                <a:cs typeface="Times New Roman" pitchFamily="18" charset="0"/>
              </a:rPr>
              <a:t>, there exist areas of common interest wherein mutual co-operation can promote the more efficient utilization of available resources; and WHEREAS, under the auspices of the Agency, the Governments Parties desire to enter into a Regional Agreement to encourage such co-operative activities;</a:t>
            </a:r>
          </a:p>
          <a:p>
            <a:pPr lvl="0" algn="just" eaLnBrk="0" latinLnBrk="0" hangingPunct="0"/>
            <a:endParaRPr lang="en-US" altLang="ko-KR" sz="1600" dirty="0" smtClean="0">
              <a:solidFill>
                <a:prstClr val="black"/>
              </a:solidFill>
              <a:latin typeface="Times New Roman" pitchFamily="18" charset="0"/>
              <a:ea typeface="굴림" pitchFamily="50" charset="-127"/>
              <a:cs typeface="Times New Roman" pitchFamily="18" charset="0"/>
            </a:endParaRPr>
          </a:p>
          <a:p>
            <a:pPr lvl="0" algn="just" eaLnBrk="0" latinLnBrk="0" hangingPunct="0"/>
            <a:r>
              <a:rPr lang="en-US" altLang="ko-KR" sz="1600" dirty="0" smtClean="0">
                <a:solidFill>
                  <a:srgbClr val="000000"/>
                </a:solidFill>
                <a:latin typeface="Times New Roman" pitchFamily="18" charset="0"/>
                <a:ea typeface="바탕" pitchFamily="18" charset="-127"/>
                <a:cs typeface="Times New Roman" pitchFamily="18" charset="0"/>
              </a:rPr>
              <a:t>NOW, THEREFORE, it is agreed as follows:</a:t>
            </a:r>
            <a:endParaRPr lang="en-US" altLang="ko-KR" sz="1600" dirty="0" smtClean="0">
              <a:solidFill>
                <a:prstClr val="black"/>
              </a:solidFill>
              <a:latin typeface="Times New Roman" pitchFamily="18" charset="0"/>
              <a:ea typeface="굴림" pitchFamily="50" charset="-127"/>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15</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1160895"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II</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1" y="1108075"/>
            <a:ext cx="8690829" cy="52165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rgbClr val="000000"/>
              </a:solidFill>
              <a:latin typeface="Times New Roman" pitchFamily="18" charset="0"/>
              <a:ea typeface="바탕" pitchFamily="18" charset="-127"/>
              <a:cs typeface="Times New Roman" pitchFamily="18" charset="0"/>
            </a:endParaRPr>
          </a:p>
          <a:p>
            <a:pPr marL="273050" lvl="0" indent="-273050" algn="just">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1. There shall be a meeting of representatives of the Governments Parties (hereinafter referred to as the "Meeting of Representatives") to be convened by the Agency. The Meeting of Representatives shall be held as required and, at least, </a:t>
            </a:r>
            <a:r>
              <a:rPr lang="en-US" altLang="ko-KR" sz="1600" dirty="0" smtClean="0">
                <a:solidFill>
                  <a:srgbClr val="FF0000"/>
                </a:solidFill>
                <a:latin typeface="Times New Roman" pitchFamily="18" charset="0"/>
                <a:ea typeface="바탕" pitchFamily="18" charset="-127"/>
                <a:cs typeface="Times New Roman" pitchFamily="18" charset="0"/>
              </a:rPr>
              <a:t>twice every year; one in the Member State, the other in the Agency.</a:t>
            </a:r>
            <a:r>
              <a:rPr lang="en-US" altLang="ko-KR" sz="1600" dirty="0" smtClean="0">
                <a:solidFill>
                  <a:srgbClr val="000000"/>
                </a:solidFill>
                <a:latin typeface="Times New Roman" pitchFamily="18" charset="0"/>
                <a:ea typeface="바탕" pitchFamily="18" charset="-127"/>
                <a:cs typeface="Times New Roman" pitchFamily="18" charset="0"/>
              </a:rPr>
              <a:t> Each representative may be accompanied by alternates, experts and advisers.</a:t>
            </a:r>
          </a:p>
          <a:p>
            <a:pPr lvl="0" algn="just">
              <a:lnSpc>
                <a:spcPts val="1700"/>
              </a:lnSpc>
            </a:pPr>
            <a:endParaRPr lang="en-US" altLang="ko-KR" sz="1600" dirty="0" smtClean="0">
              <a:solidFill>
                <a:schemeClr val="tx1"/>
              </a:solidFill>
              <a:latin typeface="Times New Roman" pitchFamily="18" charset="0"/>
              <a:ea typeface="굴림" pitchFamily="50" charset="-127"/>
              <a:cs typeface="Times New Roman" pitchFamily="18" charset="0"/>
            </a:endParaRPr>
          </a:p>
          <a:p>
            <a:pPr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2. The Meeting of Representatives shall have the authority:</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(a) to determine a </a:t>
            </a:r>
            <a:r>
              <a:rPr lang="en-US" altLang="ko-KR" sz="1600" dirty="0" err="1" smtClean="0">
                <a:solidFill>
                  <a:srgbClr val="000000"/>
                </a:solidFill>
                <a:latin typeface="Times New Roman" pitchFamily="18" charset="0"/>
                <a:ea typeface="바탕" pitchFamily="18" charset="-127"/>
                <a:cs typeface="Times New Roman" pitchFamily="18" charset="0"/>
              </a:rPr>
              <a:t>programme</a:t>
            </a:r>
            <a:r>
              <a:rPr lang="en-US" altLang="ko-KR" sz="1600" dirty="0" smtClean="0">
                <a:solidFill>
                  <a:srgbClr val="000000"/>
                </a:solidFill>
                <a:latin typeface="Times New Roman" pitchFamily="18" charset="0"/>
                <a:ea typeface="바탕" pitchFamily="18" charset="-127"/>
                <a:cs typeface="Times New Roman" pitchFamily="18" charset="0"/>
              </a:rPr>
              <a:t> of activities and to establish priorities </a:t>
            </a:r>
            <a:r>
              <a:rPr lang="en-US" altLang="ko-KR" sz="1600" dirty="0" err="1" smtClean="0">
                <a:solidFill>
                  <a:srgbClr val="000000"/>
                </a:solidFill>
                <a:latin typeface="Times New Roman" pitchFamily="18" charset="0"/>
                <a:ea typeface="바탕" pitchFamily="18" charset="-127"/>
                <a:cs typeface="Times New Roman" pitchFamily="18" charset="0"/>
              </a:rPr>
              <a:t>therefor</a:t>
            </a:r>
            <a:r>
              <a:rPr lang="en-US" altLang="ko-KR" sz="1600" dirty="0" smtClean="0">
                <a:solidFill>
                  <a:srgbClr val="000000"/>
                </a:solidFill>
                <a:latin typeface="Times New Roman" pitchFamily="18" charset="0"/>
                <a:ea typeface="바탕" pitchFamily="18" charset="-127"/>
                <a:cs typeface="Times New Roman" pitchFamily="18" charset="0"/>
              </a:rPr>
              <a:t>;</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(b) to consider and approve the co-operative projects </a:t>
            </a:r>
            <a:r>
              <a:rPr lang="en-US" altLang="ko-KR" sz="1600" dirty="0" smtClean="0">
                <a:solidFill>
                  <a:srgbClr val="FF0000"/>
                </a:solidFill>
                <a:latin typeface="Times New Roman" pitchFamily="18" charset="0"/>
                <a:ea typeface="바탕" pitchFamily="18" charset="-127"/>
                <a:cs typeface="Times New Roman" pitchFamily="18" charset="0"/>
              </a:rPr>
              <a:t>or activities and events </a:t>
            </a:r>
            <a:r>
              <a:rPr lang="en-US" altLang="ko-KR" sz="1600" dirty="0" smtClean="0">
                <a:solidFill>
                  <a:srgbClr val="000000"/>
                </a:solidFill>
                <a:latin typeface="Times New Roman" pitchFamily="18" charset="0"/>
                <a:ea typeface="바탕" pitchFamily="18" charset="-127"/>
                <a:cs typeface="Times New Roman" pitchFamily="18" charset="0"/>
              </a:rPr>
              <a:t>proposed in accordance with paragraph 1 of article III;</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(c) to review the implementation of the co-operative projects established in accordance with paragraph 2 of article III;</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(d) to co-ordinate the activities of the project committees established in accordance with article VI;</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(e) to consider the annual report submitted by the Agency pursuant to paragraph 4 of article VII; and</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000000"/>
                </a:solidFill>
                <a:latin typeface="Times New Roman" pitchFamily="18" charset="0"/>
                <a:ea typeface="바탕" pitchFamily="18" charset="-127"/>
                <a:cs typeface="Times New Roman" pitchFamily="18" charset="0"/>
              </a:rPr>
              <a:t>(f) to consider any other matters related to or connected with the promotion and coordination of co-operative projects for the purposes of this Agreement as set forth in article 1.</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algn="just" eaLnBrk="0" latinLnBrk="0" hangingPunct="0">
              <a:lnSpc>
                <a:spcPts val="1700"/>
              </a:lnSpc>
            </a:pPr>
            <a:r>
              <a:rPr lang="en-US" altLang="ko-KR" sz="1600" dirty="0" smtClean="0">
                <a:solidFill>
                  <a:srgbClr val="FF0000"/>
                </a:solidFill>
                <a:latin typeface="Times New Roman" pitchFamily="18" charset="0"/>
                <a:ea typeface="휴먼명조" pitchFamily="2" charset="-127"/>
                <a:cs typeface="Times New Roman" pitchFamily="18" charset="0"/>
              </a:rPr>
              <a:t>(g) to set up RCA</a:t>
            </a:r>
            <a:r>
              <a:rPr lang="ko-KR" altLang="en-US" sz="1600" dirty="0" smtClean="0">
                <a:solidFill>
                  <a:srgbClr val="FF0000"/>
                </a:solidFill>
                <a:latin typeface="Times New Roman" pitchFamily="18" charset="0"/>
                <a:ea typeface="휴먼명조" pitchFamily="2" charset="-127"/>
                <a:cs typeface="Times New Roman" pitchFamily="18" charset="0"/>
              </a:rPr>
              <a:t> </a:t>
            </a:r>
            <a:r>
              <a:rPr lang="en-US" altLang="ko-KR" sz="1600" dirty="0" smtClean="0">
                <a:solidFill>
                  <a:srgbClr val="FF0000"/>
                </a:solidFill>
                <a:latin typeface="Times New Roman" pitchFamily="18" charset="0"/>
                <a:ea typeface="휴먼명조" pitchFamily="2" charset="-127"/>
                <a:cs typeface="Times New Roman" pitchFamily="18" charset="0"/>
              </a:rPr>
              <a:t>Strategies for the promotion of cooperative projects, or activities and events under this Agreement.</a:t>
            </a:r>
            <a:endParaRPr lang="en-US" altLang="ko-KR" sz="1600" dirty="0" smtClean="0">
              <a:solidFill>
                <a:schemeClr val="tx1"/>
              </a:solidFill>
              <a:latin typeface="Times New Roman" pitchFamily="18" charset="0"/>
              <a:ea typeface="굴림" pitchFamily="50" charset="-127"/>
              <a:cs typeface="Times New Roman" pitchFamily="18" charset="0"/>
            </a:endParaRPr>
          </a:p>
          <a:p>
            <a:pPr lvl="0" algn="just" eaLnBrk="0" latinLnBrk="0" hangingPunct="0">
              <a:lnSpc>
                <a:spcPts val="1700"/>
              </a:lnSpc>
            </a:pPr>
            <a:r>
              <a:rPr lang="en-US" altLang="ko-KR" sz="1600" dirty="0" smtClean="0">
                <a:solidFill>
                  <a:srgbClr val="000000"/>
                </a:solidFill>
                <a:latin typeface="Times New Roman" pitchFamily="18" charset="0"/>
                <a:ea typeface="굴림" pitchFamily="50" charset="-127"/>
                <a:cs typeface="Times New Roman" pitchFamily="18" charset="0"/>
              </a:rPr>
              <a:t>  </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indent="-273050" algn="just" eaLnBrk="0" latinLnBrk="0" hangingPunct="0">
              <a:lnSpc>
                <a:spcPts val="1700"/>
              </a:lnSpc>
            </a:pPr>
            <a:r>
              <a:rPr lang="en-US" altLang="ko-KR" sz="1600" dirty="0" smtClean="0">
                <a:solidFill>
                  <a:srgbClr val="FF0000"/>
                </a:solidFill>
                <a:latin typeface="Times New Roman" pitchFamily="18" charset="0"/>
                <a:ea typeface="휴먼명조" pitchFamily="2" charset="-127"/>
                <a:cs typeface="Times New Roman" pitchFamily="18" charset="0"/>
              </a:rPr>
              <a:t>3. The details of composition, function, Election of Chair, quorum, decision making procedures of t</a:t>
            </a:r>
            <a:r>
              <a:rPr lang="en-US" altLang="ko-KR" sz="1600" dirty="0" smtClean="0">
                <a:solidFill>
                  <a:srgbClr val="FF0000"/>
                </a:solidFill>
                <a:latin typeface="Times New Roman" pitchFamily="18" charset="0"/>
                <a:ea typeface="바탕" pitchFamily="18" charset="-127"/>
                <a:cs typeface="Times New Roman" pitchFamily="18" charset="0"/>
              </a:rPr>
              <a:t>he Meeting of Representatives shall be defined by the </a:t>
            </a:r>
            <a:r>
              <a:rPr lang="en-US" altLang="ko-KR" sz="1600" dirty="0" err="1" smtClean="0">
                <a:solidFill>
                  <a:srgbClr val="FF0000"/>
                </a:solidFill>
                <a:latin typeface="Times New Roman" pitchFamily="18" charset="0"/>
                <a:ea typeface="휴먼명조" pitchFamily="2" charset="-127"/>
                <a:cs typeface="Times New Roman" pitchFamily="18" charset="0"/>
              </a:rPr>
              <a:t>the</a:t>
            </a:r>
            <a:r>
              <a:rPr lang="en-US" altLang="ko-KR" sz="1600" dirty="0" smtClean="0">
                <a:solidFill>
                  <a:srgbClr val="FF0000"/>
                </a:solidFill>
                <a:latin typeface="Times New Roman" pitchFamily="18" charset="0"/>
                <a:ea typeface="휴먼명조" pitchFamily="2" charset="-127"/>
                <a:cs typeface="Times New Roman" pitchFamily="18" charset="0"/>
              </a:rPr>
              <a:t> Guideline and Operating program(hereinafter referred to as the "GOR") </a:t>
            </a:r>
            <a:r>
              <a:rPr lang="en-US" altLang="ko-KR" sz="1600" dirty="0" smtClean="0">
                <a:solidFill>
                  <a:srgbClr val="FF0000"/>
                </a:solidFill>
                <a:latin typeface="Times New Roman" pitchFamily="18" charset="0"/>
                <a:ea typeface="바탕" pitchFamily="18" charset="-127"/>
                <a:cs typeface="Times New Roman" pitchFamily="18" charset="0"/>
              </a:rPr>
              <a:t>.</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lvl="0" indent="-273050" algn="just" eaLnBrk="0" latinLnBrk="0" hangingPunct="0">
              <a:lnSpc>
                <a:spcPts val="1700"/>
              </a:lnSpc>
            </a:pPr>
            <a:r>
              <a:rPr lang="en-US" altLang="ko-KR" sz="1600" dirty="0" smtClean="0">
                <a:solidFill>
                  <a:srgbClr val="000000"/>
                </a:solidFill>
                <a:latin typeface="Times New Roman" pitchFamily="18" charset="0"/>
                <a:ea typeface="굴림" pitchFamily="50" charset="-127"/>
                <a:cs typeface="Times New Roman" pitchFamily="18" charset="0"/>
              </a:rPr>
              <a:t>  </a:t>
            </a:r>
            <a:endParaRPr lang="en-US" altLang="ko-KR" sz="1600" dirty="0" smtClean="0">
              <a:solidFill>
                <a:schemeClr val="tx1"/>
              </a:solidFill>
              <a:latin typeface="Times New Roman" pitchFamily="18" charset="0"/>
              <a:ea typeface="굴림" pitchFamily="50" charset="-127"/>
              <a:cs typeface="Times New Roman" pitchFamily="18" charset="0"/>
            </a:endParaRPr>
          </a:p>
          <a:p>
            <a:pPr marL="273050" indent="-273050" algn="just" eaLnBrk="0" latinLnBrk="0" hangingPunct="0">
              <a:lnSpc>
                <a:spcPts val="1700"/>
              </a:lnSpc>
            </a:pPr>
            <a:r>
              <a:rPr lang="en-US" altLang="ko-KR" sz="1600" dirty="0" smtClean="0">
                <a:solidFill>
                  <a:srgbClr val="FF0000"/>
                </a:solidFill>
                <a:latin typeface="Times New Roman" pitchFamily="18" charset="0"/>
                <a:ea typeface="휴먼명조" pitchFamily="2" charset="-127"/>
                <a:cs typeface="Times New Roman" pitchFamily="18" charset="0"/>
              </a:rPr>
              <a:t>4. GOR shall be</a:t>
            </a:r>
            <a:r>
              <a:rPr lang="en-US" altLang="ko-KR" sz="1600" dirty="0" smtClean="0">
                <a:solidFill>
                  <a:srgbClr val="FF0000"/>
                </a:solidFill>
                <a:latin typeface="Times New Roman" pitchFamily="18" charset="0"/>
                <a:ea typeface="바탕" pitchFamily="18" charset="-127"/>
                <a:cs typeface="Times New Roman" pitchFamily="18" charset="0"/>
              </a:rPr>
              <a:t> established for the promotion of the cooperative projects, or activities and events for the purpose of this Agreement.</a:t>
            </a:r>
            <a:endParaRPr lang="en-US" altLang="ko-KR" sz="1600" dirty="0" smtClean="0">
              <a:solidFill>
                <a:schemeClr val="tx1"/>
              </a:solidFill>
              <a:latin typeface="Times New Roman" pitchFamily="18" charset="0"/>
              <a:ea typeface="굴림" pitchFamily="50" charset="-127"/>
              <a:cs typeface="Times New Roman" pitchFamily="18" charset="0"/>
            </a:endParaRPr>
          </a:p>
          <a:p>
            <a:pPr lvl="0" algn="just" eaLnBrk="0" latinLnBrk="0" hangingPunct="0">
              <a:lnSpc>
                <a:spcPts val="1200"/>
              </a:lnSpc>
            </a:pPr>
            <a:endParaRPr lang="en-US" altLang="ko-KR" sz="1400" b="1" i="1" dirty="0" smtClean="0">
              <a:solidFill>
                <a:srgbClr val="800000"/>
              </a:solidFill>
              <a:latin typeface="Times New Roman" pitchFamily="18" charset="0"/>
              <a:ea typeface="휴먼명조" pitchFamily="2" charset="-127"/>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sz="1500" b="0" dirty="0">
              <a:ea typeface="가는각진제목체" pitchFamily="18" charset="-127"/>
            </a:endParaRPr>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ea typeface="가는각진제목체" pitchFamily="18" charset="-127"/>
              </a:rPr>
              <a:pPr>
                <a:defRPr/>
              </a:pPr>
              <a:t>16</a:t>
            </a:fld>
            <a:endParaRPr lang="ko-KR" altLang="en-US" dirty="0">
              <a:ea typeface="가는각진제목체" pitchFamily="18" charset="-127"/>
            </a:endParaRPr>
          </a:p>
        </p:txBody>
      </p:sp>
      <p:sp>
        <p:nvSpPr>
          <p:cNvPr id="15" name="한쪽 모서리가 잘린 사각형 14"/>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16" name="TextBox 39"/>
          <p:cNvSpPr txBox="1">
            <a:spLocks noChangeArrowheads="1"/>
          </p:cNvSpPr>
          <p:nvPr/>
        </p:nvSpPr>
        <p:spPr bwMode="auto">
          <a:xfrm>
            <a:off x="619860" y="722328"/>
            <a:ext cx="18947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III</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17" name="직사각형 16"/>
          <p:cNvSpPr/>
          <p:nvPr/>
        </p:nvSpPr>
        <p:spPr>
          <a:xfrm>
            <a:off x="529371" y="1108075"/>
            <a:ext cx="8690829" cy="296491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rgbClr val="000000"/>
              </a:solidFill>
              <a:latin typeface="Times New Roman" pitchFamily="18" charset="0"/>
              <a:ea typeface="바탕" pitchFamily="18" charset="-127"/>
              <a:cs typeface="Times New Roman" pitchFamily="18" charset="0"/>
            </a:endParaRPr>
          </a:p>
          <a:p>
            <a:pPr lvl="0" algn="just" eaLnBrk="0" latinLnBrk="0" hangingPunct="0">
              <a:lnSpc>
                <a:spcPts val="1200"/>
              </a:lnSpc>
            </a:pPr>
            <a:endParaRPr lang="en-US" altLang="ko-KR" sz="1400" b="1" i="1" dirty="0" smtClean="0">
              <a:solidFill>
                <a:srgbClr val="800000"/>
              </a:solidFill>
              <a:latin typeface="Times New Roman" pitchFamily="18" charset="0"/>
              <a:ea typeface="휴먼명조" pitchFamily="2" charset="-127"/>
              <a:cs typeface="Times New Roman" pitchFamily="18" charset="0"/>
            </a:endParaRPr>
          </a:p>
        </p:txBody>
      </p:sp>
      <p:sp>
        <p:nvSpPr>
          <p:cNvPr id="18" name="직사각형 17"/>
          <p:cNvSpPr/>
          <p:nvPr/>
        </p:nvSpPr>
        <p:spPr>
          <a:xfrm>
            <a:off x="529371" y="1108076"/>
            <a:ext cx="8690829" cy="2964914"/>
          </a:xfrm>
          <a:prstGeom prst="rect">
            <a:avLst/>
          </a:prstGeom>
        </p:spPr>
        <p:txBody>
          <a:bodyPr wrap="square">
            <a:spAutoFit/>
          </a:bodyPr>
          <a:lstStyle/>
          <a:p>
            <a:pPr marL="177800" indent="-177800">
              <a:lnSpc>
                <a:spcPts val="1600"/>
              </a:lnSpc>
            </a:pPr>
            <a:r>
              <a:rPr lang="en-US" altLang="ko-KR" sz="1600" dirty="0" smtClean="0">
                <a:latin typeface="Times New Roman" pitchFamily="18" charset="0"/>
                <a:cs typeface="Times New Roman" pitchFamily="18" charset="0"/>
              </a:rPr>
              <a:t>1. Any Government Party may submit a written proposal for a co-operative project, or cooperative activities and events to the Agency, which shall, upon receipt thereof, notify the other Governments Parties</a:t>
            </a:r>
            <a:r>
              <a:rPr lang="en-US" altLang="ko-KR" sz="1600" dirty="0" smtClean="0">
                <a:solidFill>
                  <a:srgbClr val="FF0000"/>
                </a:solidFill>
                <a:latin typeface="Times New Roman" pitchFamily="18" charset="0"/>
                <a:cs typeface="Times New Roman" pitchFamily="18" charset="0"/>
              </a:rPr>
              <a:t>, International Organizations, other Governments and other relevant bodies </a:t>
            </a:r>
            <a:r>
              <a:rPr lang="en-US" altLang="ko-KR" sz="1600" dirty="0" smtClean="0">
                <a:latin typeface="Times New Roman" pitchFamily="18" charset="0"/>
                <a:cs typeface="Times New Roman" pitchFamily="18" charset="0"/>
              </a:rPr>
              <a:t>of such proposal. The proposal shall specify, in particular, the nature and objectives of the proposed co-operative project and the means of implementing it. At the request of a Government Party, the Agency may assist in the preparation of a proposal for a co-operative project.</a:t>
            </a:r>
          </a:p>
          <a:p>
            <a:pPr>
              <a:lnSpc>
                <a:spcPts val="1600"/>
              </a:lnSpc>
            </a:pPr>
            <a:endParaRPr lang="en-US" altLang="ko-KR" sz="1600" dirty="0" smtClean="0">
              <a:latin typeface="Times New Roman" pitchFamily="18" charset="0"/>
              <a:cs typeface="Times New Roman" pitchFamily="18" charset="0"/>
            </a:endParaRPr>
          </a:p>
          <a:p>
            <a:pPr marL="177800" indent="-177800">
              <a:lnSpc>
                <a:spcPts val="1600"/>
              </a:lnSpc>
            </a:pPr>
            <a:r>
              <a:rPr lang="en-US" altLang="ko-KR" sz="1600" dirty="0" smtClean="0">
                <a:latin typeface="Times New Roman" pitchFamily="18" charset="0"/>
                <a:cs typeface="Times New Roman" pitchFamily="18" charset="0"/>
              </a:rPr>
              <a:t>2. In approving a co-operative project pursuant to paragraph 2 (b) of article II, the Meeting of Representatives shall specify:</a:t>
            </a:r>
          </a:p>
          <a:p>
            <a:pPr marL="177800">
              <a:lnSpc>
                <a:spcPts val="1600"/>
              </a:lnSpc>
            </a:pPr>
            <a:r>
              <a:rPr lang="en-US" altLang="ko-KR" sz="1600" dirty="0" smtClean="0">
                <a:latin typeface="Times New Roman" pitchFamily="18" charset="0"/>
                <a:cs typeface="Times New Roman" pitchFamily="18" charset="0"/>
              </a:rPr>
              <a:t>(a) the nature and objectives of the co-operative project;</a:t>
            </a:r>
          </a:p>
          <a:p>
            <a:pPr marL="177800">
              <a:lnSpc>
                <a:spcPts val="1600"/>
              </a:lnSpc>
            </a:pPr>
            <a:r>
              <a:rPr lang="en-US" altLang="ko-KR" sz="1600" dirty="0" smtClean="0">
                <a:latin typeface="Times New Roman" pitchFamily="18" charset="0"/>
                <a:cs typeface="Times New Roman" pitchFamily="18" charset="0"/>
              </a:rPr>
              <a:t>(b) the related </a:t>
            </a:r>
            <a:r>
              <a:rPr lang="en-US" altLang="ko-KR" sz="1600" dirty="0" err="1" smtClean="0">
                <a:latin typeface="Times New Roman" pitchFamily="18" charset="0"/>
                <a:cs typeface="Times New Roman" pitchFamily="18" charset="0"/>
              </a:rPr>
              <a:t>programme</a:t>
            </a:r>
            <a:r>
              <a:rPr lang="en-US" altLang="ko-KR" sz="1600" dirty="0" smtClean="0">
                <a:latin typeface="Times New Roman" pitchFamily="18" charset="0"/>
                <a:cs typeface="Times New Roman" pitchFamily="18" charset="0"/>
              </a:rPr>
              <a:t> of research, development and training;</a:t>
            </a:r>
          </a:p>
          <a:p>
            <a:pPr marL="177800">
              <a:lnSpc>
                <a:spcPts val="1600"/>
              </a:lnSpc>
            </a:pPr>
            <a:r>
              <a:rPr lang="en-US" altLang="ko-KR" sz="1600" dirty="0" smtClean="0">
                <a:latin typeface="Times New Roman" pitchFamily="18" charset="0"/>
                <a:cs typeface="Times New Roman" pitchFamily="18" charset="0"/>
              </a:rPr>
              <a:t>(c) the means of implementing the co-operative project and verifying the achievement of project objectives; and</a:t>
            </a:r>
          </a:p>
          <a:p>
            <a:pPr marL="177800">
              <a:lnSpc>
                <a:spcPts val="1600"/>
              </a:lnSpc>
            </a:pPr>
            <a:r>
              <a:rPr lang="en-US" altLang="ko-KR" sz="1600" dirty="0" smtClean="0">
                <a:latin typeface="Times New Roman" pitchFamily="18" charset="0"/>
                <a:cs typeface="Times New Roman" pitchFamily="18" charset="0"/>
              </a:rPr>
              <a:t>(d) other relevant details as deemed appropriate.</a:t>
            </a:r>
            <a:endParaRPr lang="en-US" altLang="ko-KR" sz="1600" dirty="0">
              <a:latin typeface="Times New Roman" pitchFamily="18" charset="0"/>
              <a:cs typeface="Times New Roman" pitchFamily="18" charset="0"/>
            </a:endParaRPr>
          </a:p>
        </p:txBody>
      </p:sp>
      <p:sp>
        <p:nvSpPr>
          <p:cNvPr id="20" name="한쪽 모서리가 잘린 사각형 19"/>
          <p:cNvSpPr/>
          <p:nvPr/>
        </p:nvSpPr>
        <p:spPr>
          <a:xfrm>
            <a:off x="529372" y="4358150"/>
            <a:ext cx="3317875" cy="4572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21" name="TextBox 24"/>
          <p:cNvSpPr txBox="1">
            <a:spLocks noChangeArrowheads="1"/>
          </p:cNvSpPr>
          <p:nvPr/>
        </p:nvSpPr>
        <p:spPr bwMode="auto">
          <a:xfrm>
            <a:off x="619860" y="4419602"/>
            <a:ext cx="1437541" cy="395749"/>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IV</a:t>
            </a:r>
            <a:r>
              <a:rPr lang="en-US" altLang="ko-KR" sz="1400" dirty="0" smtClean="0">
                <a:solidFill>
                  <a:schemeClr val="bg1"/>
                </a:solidFill>
                <a:ea typeface="맑은 고딕" pitchFamily="50" charset="-127"/>
              </a:rPr>
              <a:t> </a:t>
            </a:r>
            <a:endParaRPr lang="en-US" altLang="ko-KR" sz="1400" dirty="0">
              <a:solidFill>
                <a:schemeClr val="bg1"/>
              </a:solidFill>
              <a:ea typeface="맑은 고딕" pitchFamily="50" charset="-127"/>
            </a:endParaRPr>
          </a:p>
        </p:txBody>
      </p:sp>
      <p:sp>
        <p:nvSpPr>
          <p:cNvPr id="24" name="직사각형 23"/>
          <p:cNvSpPr/>
          <p:nvPr/>
        </p:nvSpPr>
        <p:spPr>
          <a:xfrm>
            <a:off x="529371" y="4815350"/>
            <a:ext cx="8690828" cy="1585449"/>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7800" indent="-177800"/>
            <a:r>
              <a:rPr lang="en-US" altLang="ko-KR" sz="1600" dirty="0" smtClean="0">
                <a:solidFill>
                  <a:schemeClr val="tx1"/>
                </a:solidFill>
                <a:latin typeface="Times New Roman" pitchFamily="18" charset="0"/>
                <a:cs typeface="Times New Roman" pitchFamily="18" charset="0"/>
              </a:rPr>
              <a:t>1. Any Government Party may participate in a co-operative project established in accordance with article III, by means of a notification of participation to the Agency, which shall notify the other Governments Parties of such participation.</a:t>
            </a:r>
          </a:p>
          <a:p>
            <a:pPr marL="177800" indent="-177800"/>
            <a:r>
              <a:rPr lang="en-US" altLang="ko-KR" sz="1600" dirty="0" smtClean="0">
                <a:solidFill>
                  <a:schemeClr val="tx1"/>
                </a:solidFill>
                <a:latin typeface="Times New Roman" pitchFamily="18" charset="0"/>
                <a:cs typeface="Times New Roman" pitchFamily="18" charset="0"/>
              </a:rPr>
              <a:t>2. Subject to paragraph 2 of article VII, the implementation of each co-operative project established in accordance with article III may start after receipt by the Agency of the third notification of participation in the co-operative project.</a:t>
            </a:r>
            <a:endParaRPr lang="en-US" altLang="ko-KR" sz="1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17</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1160895"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V</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1" y="1108075"/>
            <a:ext cx="8690829" cy="52165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chemeClr val="tx1"/>
              </a:solidFill>
              <a:latin typeface="Times New Roman" pitchFamily="18" charset="0"/>
              <a:ea typeface="바탕" pitchFamily="18" charset="-127"/>
              <a:cs typeface="Times New Roman" pitchFamily="18" charset="0"/>
            </a:endParaRPr>
          </a:p>
          <a:p>
            <a:pPr marL="177800" indent="-177800"/>
            <a:r>
              <a:rPr lang="en-US" altLang="ko-KR" sz="1600" dirty="0" smtClean="0">
                <a:solidFill>
                  <a:schemeClr val="tx1"/>
                </a:solidFill>
                <a:latin typeface="Times New Roman" pitchFamily="18" charset="0"/>
                <a:cs typeface="Times New Roman" pitchFamily="18" charset="0"/>
              </a:rPr>
              <a:t>1. Each Government participating in a co-operative project in accordance with article IV (hereinafter referred to as "Participating Government") shall implement the portion of the cooperative project assigned to it in accordance with paragraph 3(b) of article VI. In particular, each Participating Government, subject to its domestic laws and regulations, shall:</a:t>
            </a:r>
          </a:p>
          <a:p>
            <a:pPr marL="450850" indent="-273050"/>
            <a:r>
              <a:rPr lang="en-US" altLang="ko-KR" sz="1600" dirty="0" smtClean="0">
                <a:solidFill>
                  <a:schemeClr val="tx1"/>
                </a:solidFill>
                <a:latin typeface="Times New Roman" pitchFamily="18" charset="0"/>
                <a:cs typeface="Times New Roman" pitchFamily="18" charset="0"/>
              </a:rPr>
              <a:t>(</a:t>
            </a:r>
            <a:r>
              <a:rPr lang="en-US" altLang="ko-KR" sz="1600" dirty="0" err="1" smtClean="0">
                <a:solidFill>
                  <a:schemeClr val="tx1"/>
                </a:solidFill>
                <a:latin typeface="Times New Roman" pitchFamily="18" charset="0"/>
                <a:cs typeface="Times New Roman" pitchFamily="18" charset="0"/>
              </a:rPr>
              <a:t>i</a:t>
            </a:r>
            <a:r>
              <a:rPr lang="en-US" altLang="ko-KR" sz="1600" dirty="0" smtClean="0">
                <a:solidFill>
                  <a:schemeClr val="tx1"/>
                </a:solidFill>
                <a:latin typeface="Times New Roman" pitchFamily="18" charset="0"/>
                <a:cs typeface="Times New Roman" pitchFamily="18" charset="0"/>
              </a:rPr>
              <a:t>) make available the necessary scientific and technical facilities and personnel for the implementation of the co-operative project; and</a:t>
            </a:r>
          </a:p>
          <a:p>
            <a:pPr marL="450850" indent="-273050"/>
            <a:r>
              <a:rPr lang="en-US" altLang="ko-KR" sz="1600" dirty="0" smtClean="0">
                <a:solidFill>
                  <a:schemeClr val="tx1"/>
                </a:solidFill>
                <a:latin typeface="Times New Roman" pitchFamily="18" charset="0"/>
                <a:cs typeface="Times New Roman" pitchFamily="18" charset="0"/>
              </a:rPr>
              <a:t>(ii) take all reasonable and appropriate steps for the acceptance of scientists, engineers or technical experts designated by the other Participating Governments or by the Agency to work at designated installations, and for the assignment of scientists, engineers or technical experts to work at installations designated by the other Participating Governments for the purpose of implementing the co-operative project.</a:t>
            </a:r>
          </a:p>
          <a:p>
            <a:pPr marL="177800" indent="-177800"/>
            <a:endParaRPr lang="en-US" altLang="ko-KR" sz="1600" dirty="0" smtClean="0">
              <a:solidFill>
                <a:schemeClr val="tx1"/>
              </a:solidFill>
              <a:latin typeface="Times New Roman" pitchFamily="18" charset="0"/>
              <a:cs typeface="Times New Roman" pitchFamily="18" charset="0"/>
            </a:endParaRPr>
          </a:p>
          <a:p>
            <a:pPr marL="177800" indent="-177800"/>
            <a:r>
              <a:rPr lang="en-US" altLang="ko-KR" sz="1600" dirty="0" smtClean="0">
                <a:solidFill>
                  <a:schemeClr val="tx1"/>
                </a:solidFill>
                <a:latin typeface="Times New Roman" pitchFamily="18" charset="0"/>
                <a:cs typeface="Times New Roman" pitchFamily="18" charset="0"/>
              </a:rPr>
              <a:t>2. Each Participating Government shall submit to the Agency an annual report on the implementation of the portion of the cooperative project assigned to it, including any information it deems appropriate for the purposes of this Agreement.</a:t>
            </a:r>
          </a:p>
          <a:p>
            <a:pPr marL="177800" indent="-177800"/>
            <a:endParaRPr lang="en-US" altLang="ko-KR" sz="1600" dirty="0" smtClean="0">
              <a:solidFill>
                <a:schemeClr val="tx1"/>
              </a:solidFill>
              <a:latin typeface="Times New Roman" pitchFamily="18" charset="0"/>
              <a:cs typeface="Times New Roman" pitchFamily="18" charset="0"/>
            </a:endParaRPr>
          </a:p>
          <a:p>
            <a:pPr marL="177800" indent="-177800"/>
            <a:r>
              <a:rPr lang="en-US" altLang="ko-KR" sz="1600" dirty="0" smtClean="0">
                <a:solidFill>
                  <a:schemeClr val="tx1"/>
                </a:solidFill>
                <a:latin typeface="Times New Roman" pitchFamily="18" charset="0"/>
                <a:cs typeface="Times New Roman" pitchFamily="18" charset="0"/>
              </a:rPr>
              <a:t>3. Each Participating Government, subject to its domestic laws and regulations and in accordance with its respective budgetary appropriations, shall contribute, financially or otherwise, to the effective implementation of the co-operative project and shall notify annually the Agency of any such contribution.</a:t>
            </a:r>
          </a:p>
          <a:p>
            <a:pPr lvl="0" algn="just" eaLnBrk="0" latinLnBrk="0" hangingPunct="0">
              <a:lnSpc>
                <a:spcPts val="1200"/>
              </a:lnSpc>
            </a:pPr>
            <a:endParaRPr lang="en-US" altLang="ko-KR" sz="1400" b="1" i="1" dirty="0" smtClean="0">
              <a:solidFill>
                <a:schemeClr val="tx1"/>
              </a:solidFill>
              <a:latin typeface="Times New Roman" pitchFamily="18" charset="0"/>
              <a:ea typeface="휴먼명조" pitchFamily="2" charset="-127"/>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18</a:t>
            </a:fld>
            <a:endParaRPr lang="ko-KR" altLang="en-US" dirty="0"/>
          </a:p>
        </p:txBody>
      </p:sp>
      <p:sp>
        <p:nvSpPr>
          <p:cNvPr id="5" name="한쪽 모서리가 잘린 사각형 4"/>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6" name="TextBox 39"/>
          <p:cNvSpPr txBox="1">
            <a:spLocks noChangeArrowheads="1"/>
          </p:cNvSpPr>
          <p:nvPr/>
        </p:nvSpPr>
        <p:spPr bwMode="auto">
          <a:xfrm>
            <a:off x="619860" y="722328"/>
            <a:ext cx="20471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VI</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7" name="직사각형 6"/>
          <p:cNvSpPr/>
          <p:nvPr/>
        </p:nvSpPr>
        <p:spPr>
          <a:xfrm>
            <a:off x="529371" y="1108075"/>
            <a:ext cx="8690829" cy="48355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chemeClr val="tx1"/>
              </a:solidFill>
              <a:latin typeface="Times New Roman" pitchFamily="18" charset="0"/>
              <a:ea typeface="바탕" pitchFamily="18" charset="-127"/>
              <a:cs typeface="Times New Roman" pitchFamily="18" charset="0"/>
            </a:endParaRPr>
          </a:p>
          <a:p>
            <a:pPr marL="342900" indent="-342900"/>
            <a:r>
              <a:rPr lang="en-US" altLang="ko-KR" sz="1600" dirty="0" smtClean="0">
                <a:solidFill>
                  <a:schemeClr val="tx1"/>
                </a:solidFill>
                <a:latin typeface="Times New Roman" pitchFamily="18" charset="0"/>
                <a:cs typeface="Times New Roman" pitchFamily="18" charset="0"/>
              </a:rPr>
              <a:t>1. There shall be established a project committee (</a:t>
            </a:r>
            <a:r>
              <a:rPr lang="en-US" altLang="ko-KR" sz="1600" dirty="0" smtClean="0">
                <a:solidFill>
                  <a:srgbClr val="FF0000"/>
                </a:solidFill>
                <a:latin typeface="Times New Roman" pitchFamily="18" charset="0"/>
                <a:cs typeface="Times New Roman" pitchFamily="18" charset="0"/>
              </a:rPr>
              <a:t>or MC)</a:t>
            </a:r>
            <a:r>
              <a:rPr lang="en-US" altLang="ko-KR" sz="1600" dirty="0" smtClean="0">
                <a:solidFill>
                  <a:schemeClr val="tx1"/>
                </a:solidFill>
                <a:latin typeface="Times New Roman" pitchFamily="18" charset="0"/>
                <a:cs typeface="Times New Roman" pitchFamily="18" charset="0"/>
              </a:rPr>
              <a:t> for co-operative </a:t>
            </a:r>
            <a:r>
              <a:rPr lang="en-US" altLang="ko-KR" sz="1600" dirty="0" smtClean="0">
                <a:solidFill>
                  <a:srgbClr val="FF0000"/>
                </a:solidFill>
                <a:latin typeface="Times New Roman" pitchFamily="18" charset="0"/>
                <a:cs typeface="Times New Roman" pitchFamily="18" charset="0"/>
              </a:rPr>
              <a:t>projects</a:t>
            </a:r>
            <a:r>
              <a:rPr lang="en-US" altLang="ko-KR" sz="1600" dirty="0" smtClean="0">
                <a:solidFill>
                  <a:schemeClr val="tx1"/>
                </a:solidFill>
                <a:latin typeface="Times New Roman" pitchFamily="18" charset="0"/>
                <a:cs typeface="Times New Roman" pitchFamily="18" charset="0"/>
              </a:rPr>
              <a:t>.</a:t>
            </a:r>
          </a:p>
          <a:p>
            <a:pPr marL="342900" indent="-342900">
              <a:buAutoNum type="arabicPeriod"/>
            </a:pPr>
            <a:endParaRPr lang="en-US" altLang="ko-KR" sz="1600" dirty="0" smtClean="0">
              <a:solidFill>
                <a:schemeClr val="tx1"/>
              </a:solidFill>
              <a:latin typeface="Times New Roman" pitchFamily="18" charset="0"/>
              <a:cs typeface="Times New Roman" pitchFamily="18" charset="0"/>
            </a:endParaRPr>
          </a:p>
          <a:p>
            <a:pPr marL="273050" indent="-273050"/>
            <a:r>
              <a:rPr lang="en-US" altLang="ko-KR" sz="1600" dirty="0" smtClean="0">
                <a:solidFill>
                  <a:schemeClr val="tx1"/>
                </a:solidFill>
                <a:latin typeface="Times New Roman" pitchFamily="18" charset="0"/>
                <a:cs typeface="Times New Roman" pitchFamily="18" charset="0"/>
              </a:rPr>
              <a:t>2. The project committee shall consist of one representative from each Participating Government and one representative from the Agency. They may be accompanied by advisers.</a:t>
            </a:r>
          </a:p>
          <a:p>
            <a:endParaRPr lang="en-US" altLang="ko-KR" sz="1600" dirty="0" smtClean="0">
              <a:solidFill>
                <a:schemeClr val="tx1"/>
              </a:solidFill>
              <a:latin typeface="Times New Roman" pitchFamily="18" charset="0"/>
              <a:cs typeface="Times New Roman" pitchFamily="18" charset="0"/>
            </a:endParaRPr>
          </a:p>
          <a:p>
            <a:r>
              <a:rPr lang="en-US" altLang="ko-KR" sz="1600" dirty="0" smtClean="0">
                <a:solidFill>
                  <a:schemeClr val="tx1"/>
                </a:solidFill>
                <a:latin typeface="Times New Roman" pitchFamily="18" charset="0"/>
                <a:cs typeface="Times New Roman" pitchFamily="18" charset="0"/>
              </a:rPr>
              <a:t>3. The functions of the project committee shall be:</a:t>
            </a:r>
          </a:p>
          <a:p>
            <a:pPr marL="450850" indent="-273050"/>
            <a:r>
              <a:rPr lang="en-US" altLang="ko-KR" sz="1600" dirty="0" smtClean="0">
                <a:solidFill>
                  <a:schemeClr val="tx1"/>
                </a:solidFill>
                <a:latin typeface="Times New Roman" pitchFamily="18" charset="0"/>
                <a:cs typeface="Times New Roman" pitchFamily="18" charset="0"/>
              </a:rPr>
              <a:t>(a) to determine details for the implementation of each co-operative project in accordance with its objectives;</a:t>
            </a:r>
          </a:p>
          <a:p>
            <a:pPr marL="450850" indent="-273050"/>
            <a:r>
              <a:rPr lang="en-US" altLang="ko-KR" sz="1600" dirty="0" smtClean="0">
                <a:solidFill>
                  <a:schemeClr val="tx1"/>
                </a:solidFill>
                <a:latin typeface="Times New Roman" pitchFamily="18" charset="0"/>
                <a:cs typeface="Times New Roman" pitchFamily="18" charset="0"/>
              </a:rPr>
              <a:t>(b) to establish and amend, as necessary, the portion of the co-operative project to be assigned to each Participating Government, subject to the consent of that Government;</a:t>
            </a:r>
          </a:p>
          <a:p>
            <a:pPr marL="450850" indent="-273050"/>
            <a:r>
              <a:rPr lang="en-US" altLang="ko-KR" sz="1600" dirty="0" smtClean="0">
                <a:solidFill>
                  <a:schemeClr val="tx1"/>
                </a:solidFill>
                <a:latin typeface="Times New Roman" pitchFamily="18" charset="0"/>
                <a:cs typeface="Times New Roman" pitchFamily="18" charset="0"/>
              </a:rPr>
              <a:t>(c) to supervise the implementation of the co-operative project; and</a:t>
            </a:r>
          </a:p>
          <a:p>
            <a:pPr marL="450850" indent="-273050"/>
            <a:r>
              <a:rPr lang="en-US" altLang="ko-KR" sz="1600" dirty="0" smtClean="0">
                <a:solidFill>
                  <a:schemeClr val="tx1"/>
                </a:solidFill>
                <a:latin typeface="Times New Roman" pitchFamily="18" charset="0"/>
                <a:cs typeface="Times New Roman" pitchFamily="18" charset="0"/>
              </a:rPr>
              <a:t>(d) to make recommendations to the Participating Governments and to the Agency with respect to the co-operative project, and to keep under review the implementation of such recommendations.</a:t>
            </a:r>
          </a:p>
          <a:p>
            <a:endParaRPr lang="en-US" altLang="ko-KR" sz="1600" dirty="0" smtClean="0">
              <a:solidFill>
                <a:schemeClr val="tx1"/>
              </a:solidFill>
              <a:latin typeface="Times New Roman" pitchFamily="18" charset="0"/>
              <a:cs typeface="Times New Roman" pitchFamily="18" charset="0"/>
            </a:endParaRPr>
          </a:p>
          <a:p>
            <a:r>
              <a:rPr lang="en-US" altLang="ko-KR" sz="1600" dirty="0" smtClean="0">
                <a:solidFill>
                  <a:schemeClr val="tx1"/>
                </a:solidFill>
                <a:latin typeface="Times New Roman" pitchFamily="18" charset="0"/>
                <a:cs typeface="Times New Roman" pitchFamily="18" charset="0"/>
              </a:rPr>
              <a:t>4. The project committee shall meet as required and, at least, once every year.</a:t>
            </a:r>
          </a:p>
          <a:p>
            <a:pPr lvl="0" algn="just" eaLnBrk="0" latinLnBrk="0" hangingPunct="0">
              <a:lnSpc>
                <a:spcPts val="1200"/>
              </a:lnSpc>
            </a:pPr>
            <a:endParaRPr lang="en-US" altLang="ko-KR" sz="1400" b="1" i="1" dirty="0" smtClean="0">
              <a:solidFill>
                <a:schemeClr val="tx1"/>
              </a:solidFill>
              <a:latin typeface="Times New Roman" pitchFamily="18" charset="0"/>
              <a:ea typeface="휴먼명조" pitchFamily="2" charset="-127"/>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19</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20471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VII</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1" y="1108075"/>
            <a:ext cx="8919429" cy="52927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nSpc>
                <a:spcPts val="1400"/>
              </a:lnSpc>
            </a:pPr>
            <a:r>
              <a:rPr lang="en-US" altLang="ko-KR" sz="1400" dirty="0" smtClean="0">
                <a:solidFill>
                  <a:schemeClr val="tx1"/>
                </a:solidFill>
                <a:latin typeface="Times New Roman" pitchFamily="18" charset="0"/>
                <a:cs typeface="Times New Roman" pitchFamily="18" charset="0"/>
              </a:rPr>
              <a:t>1. The Agency shall perform secretariat duties under this Agreement.</a:t>
            </a:r>
          </a:p>
          <a:p>
            <a:pPr marL="342900" indent="-342900">
              <a:lnSpc>
                <a:spcPts val="1400"/>
              </a:lnSpc>
              <a:buAutoNum type="arabicPeriod"/>
            </a:pPr>
            <a:endParaRPr lang="en-US" altLang="ko-KR" sz="1400" dirty="0" smtClean="0">
              <a:solidFill>
                <a:schemeClr val="tx1"/>
              </a:solidFill>
              <a:latin typeface="Times New Roman" pitchFamily="18" charset="0"/>
              <a:cs typeface="Times New Roman" pitchFamily="18" charset="0"/>
            </a:endParaRPr>
          </a:p>
          <a:p>
            <a:pPr marL="177800" indent="-177800">
              <a:lnSpc>
                <a:spcPts val="1400"/>
              </a:lnSpc>
            </a:pPr>
            <a:r>
              <a:rPr lang="en-US" altLang="ko-KR" sz="1400" dirty="0" smtClean="0">
                <a:solidFill>
                  <a:schemeClr val="tx1"/>
                </a:solidFill>
                <a:latin typeface="Times New Roman" pitchFamily="18" charset="0"/>
                <a:cs typeface="Times New Roman" pitchFamily="18" charset="0"/>
              </a:rPr>
              <a:t>2. Subject to available resources, the Agency shall </a:t>
            </a:r>
            <a:r>
              <a:rPr lang="en-US" altLang="ko-KR" sz="1400" dirty="0" err="1" smtClean="0">
                <a:solidFill>
                  <a:schemeClr val="tx1"/>
                </a:solidFill>
                <a:latin typeface="Times New Roman" pitchFamily="18" charset="0"/>
                <a:cs typeface="Times New Roman" pitchFamily="18" charset="0"/>
              </a:rPr>
              <a:t>endeavour</a:t>
            </a:r>
            <a:r>
              <a:rPr lang="en-US" altLang="ko-KR" sz="1400" dirty="0" smtClean="0">
                <a:solidFill>
                  <a:schemeClr val="tx1"/>
                </a:solidFill>
                <a:latin typeface="Times New Roman" pitchFamily="18" charset="0"/>
                <a:cs typeface="Times New Roman" pitchFamily="18" charset="0"/>
              </a:rPr>
              <a:t> to support co-operative projects established in accordance with article III by means of technical assistance and its other </a:t>
            </a:r>
            <a:r>
              <a:rPr lang="en-US" altLang="ko-KR" sz="1400" dirty="0" err="1" smtClean="0">
                <a:solidFill>
                  <a:schemeClr val="tx1"/>
                </a:solidFill>
                <a:latin typeface="Times New Roman" pitchFamily="18" charset="0"/>
                <a:cs typeface="Times New Roman" pitchFamily="18" charset="0"/>
              </a:rPr>
              <a:t>programmes</a:t>
            </a:r>
            <a:r>
              <a:rPr lang="en-US" altLang="ko-KR" sz="1400" dirty="0" smtClean="0">
                <a:solidFill>
                  <a:schemeClr val="tx1"/>
                </a:solidFill>
                <a:latin typeface="Times New Roman" pitchFamily="18" charset="0"/>
                <a:cs typeface="Times New Roman" pitchFamily="18" charset="0"/>
              </a:rPr>
              <a:t>. Any such assistance shall be provided, mutatis mutandis, in accordance with the principles, rules and procedures governing the provision of technical assistance by the Agency.</a:t>
            </a:r>
          </a:p>
          <a:p>
            <a:pPr>
              <a:lnSpc>
                <a:spcPts val="1400"/>
              </a:lnSpc>
            </a:pPr>
            <a:endParaRPr lang="en-US" altLang="ko-KR" sz="1400" dirty="0" smtClean="0">
              <a:solidFill>
                <a:schemeClr val="tx1"/>
              </a:solidFill>
              <a:latin typeface="Times New Roman" pitchFamily="18" charset="0"/>
              <a:cs typeface="Times New Roman" pitchFamily="18" charset="0"/>
            </a:endParaRPr>
          </a:p>
          <a:p>
            <a:pPr marL="177800" indent="-177800">
              <a:lnSpc>
                <a:spcPts val="1400"/>
              </a:lnSpc>
            </a:pPr>
            <a:r>
              <a:rPr lang="en-US" altLang="ko-KR" sz="1400" dirty="0" smtClean="0">
                <a:solidFill>
                  <a:schemeClr val="tx1"/>
                </a:solidFill>
                <a:latin typeface="Times New Roman" pitchFamily="18" charset="0"/>
                <a:cs typeface="Times New Roman" pitchFamily="18" charset="0"/>
              </a:rPr>
              <a:t>3. On the basis of recommendations made by the project committee for a co-operative project pursuant to paragraph 3(d) of article VI and in consultation with the project committee, the Agency shall:</a:t>
            </a:r>
          </a:p>
          <a:p>
            <a:pPr marL="450850" indent="-273050">
              <a:lnSpc>
                <a:spcPts val="1400"/>
              </a:lnSpc>
            </a:pPr>
            <a:r>
              <a:rPr lang="en-US" altLang="ko-KR" sz="1400" dirty="0" smtClean="0">
                <a:solidFill>
                  <a:schemeClr val="tx1"/>
                </a:solidFill>
                <a:latin typeface="Times New Roman" pitchFamily="18" charset="0"/>
                <a:cs typeface="Times New Roman" pitchFamily="18" charset="0"/>
              </a:rPr>
              <a:t>(a) establish annually a schedule of work and modalities for the implementation of the co-operative project;</a:t>
            </a:r>
          </a:p>
          <a:p>
            <a:pPr marL="450850" indent="-273050">
              <a:lnSpc>
                <a:spcPts val="1400"/>
              </a:lnSpc>
            </a:pPr>
            <a:r>
              <a:rPr lang="en-US" altLang="ko-KR" sz="1400" dirty="0" smtClean="0">
                <a:solidFill>
                  <a:schemeClr val="tx1"/>
                </a:solidFill>
                <a:latin typeface="Times New Roman" pitchFamily="18" charset="0"/>
                <a:cs typeface="Times New Roman" pitchFamily="18" charset="0"/>
              </a:rPr>
              <a:t>(b) allocate among the Participating Governments the contributions made in accordance with paragraph 3 of article V and paragraph 1 of article VIII;</a:t>
            </a:r>
          </a:p>
          <a:p>
            <a:pPr marL="450850" indent="-273050">
              <a:lnSpc>
                <a:spcPts val="1400"/>
              </a:lnSpc>
            </a:pPr>
            <a:r>
              <a:rPr lang="en-US" altLang="ko-KR" sz="1400" dirty="0" smtClean="0">
                <a:solidFill>
                  <a:schemeClr val="tx1"/>
                </a:solidFill>
                <a:latin typeface="Times New Roman" pitchFamily="18" charset="0"/>
                <a:cs typeface="Times New Roman" pitchFamily="18" charset="0"/>
              </a:rPr>
              <a:t>(c) consider the annual reports submitted by the Participating Governments on the implementation of their portions of the co-operative project pursuant to paragraph 2 of article V;</a:t>
            </a:r>
          </a:p>
          <a:p>
            <a:pPr marL="450850" indent="-273050">
              <a:lnSpc>
                <a:spcPts val="1400"/>
              </a:lnSpc>
            </a:pPr>
            <a:r>
              <a:rPr lang="en-US" altLang="ko-KR" sz="1400" dirty="0" smtClean="0">
                <a:solidFill>
                  <a:schemeClr val="tx1"/>
                </a:solidFill>
                <a:latin typeface="Times New Roman" pitchFamily="18" charset="0"/>
                <a:cs typeface="Times New Roman" pitchFamily="18" charset="0"/>
              </a:rPr>
              <a:t>(d) assist the Participating Governments in the exchange of information and in compiling, publishing and distributing reports on the co-operative project, as appropriate; and</a:t>
            </a:r>
          </a:p>
          <a:p>
            <a:pPr marL="450850" indent="-273050">
              <a:lnSpc>
                <a:spcPts val="1400"/>
              </a:lnSpc>
            </a:pPr>
            <a:r>
              <a:rPr lang="en-US" altLang="ko-KR" sz="1400" dirty="0" smtClean="0">
                <a:solidFill>
                  <a:schemeClr val="tx1"/>
                </a:solidFill>
                <a:latin typeface="Times New Roman" pitchFamily="18" charset="0"/>
                <a:cs typeface="Times New Roman" pitchFamily="18" charset="0"/>
              </a:rPr>
              <a:t>(e) provide scientific and administrative support for the meetings of the project committee.</a:t>
            </a:r>
          </a:p>
          <a:p>
            <a:pPr>
              <a:lnSpc>
                <a:spcPts val="1400"/>
              </a:lnSpc>
            </a:pPr>
            <a:endParaRPr lang="en-US" altLang="ko-KR" sz="1400" dirty="0" smtClean="0">
              <a:solidFill>
                <a:schemeClr val="tx1"/>
              </a:solidFill>
              <a:latin typeface="Times New Roman" pitchFamily="18" charset="0"/>
              <a:cs typeface="Times New Roman" pitchFamily="18" charset="0"/>
            </a:endParaRPr>
          </a:p>
          <a:p>
            <a:pPr marL="177800" indent="-177800">
              <a:lnSpc>
                <a:spcPts val="1400"/>
              </a:lnSpc>
            </a:pPr>
            <a:r>
              <a:rPr lang="en-US" altLang="ko-KR" sz="1400" dirty="0" smtClean="0">
                <a:solidFill>
                  <a:schemeClr val="tx1"/>
                </a:solidFill>
                <a:latin typeface="Times New Roman" pitchFamily="18" charset="0"/>
                <a:cs typeface="Times New Roman" pitchFamily="18" charset="0"/>
              </a:rPr>
              <a:t>4. On the basis of the annual reports submitted by the Participating Governments pursuant to paragraph 2 of Article V and in consultation with them, the Agency shall prepare annually an overall report on the activities carried out under this Agreement, with particular reference to the implementation of the co-operative projects established in accordance with Article III, and submit it to the Meeting of Representatives.</a:t>
            </a:r>
          </a:p>
          <a:p>
            <a:pPr marL="177800" indent="-177800">
              <a:lnSpc>
                <a:spcPts val="1400"/>
              </a:lnSpc>
            </a:pPr>
            <a:endParaRPr lang="en-US" altLang="ko-KR" sz="1400" dirty="0" smtClean="0">
              <a:solidFill>
                <a:schemeClr val="tx1"/>
              </a:solidFill>
              <a:latin typeface="Times New Roman" pitchFamily="18" charset="0"/>
              <a:cs typeface="Times New Roman" pitchFamily="18" charset="0"/>
            </a:endParaRPr>
          </a:p>
          <a:p>
            <a:pPr marL="177800" indent="-177800">
              <a:lnSpc>
                <a:spcPts val="1400"/>
              </a:lnSpc>
            </a:pPr>
            <a:r>
              <a:rPr lang="en-US" altLang="ko-KR" sz="1400" dirty="0" smtClean="0">
                <a:solidFill>
                  <a:srgbClr val="FF0000"/>
                </a:solidFill>
                <a:latin typeface="Times New Roman" pitchFamily="18" charset="0"/>
                <a:cs typeface="Times New Roman" pitchFamily="18" charset="0"/>
              </a:rPr>
              <a:t>5. There shall be established an office in the region to undertake collaborative works with Agency's Secretariat duties to promote co-operative projects, or activities and events under this Agreement. The details on the establishment and operation of the regional office such as structure, personnel, accounting and budget including rights, privileges and immunities that are customarily accorded to shall be decided at the Meeting of Representatives and be stipulated by RCA GOR.</a:t>
            </a:r>
            <a:endParaRPr lang="en-US" altLang="ko-KR" sz="1400" b="1" i="1" dirty="0" smtClean="0">
              <a:solidFill>
                <a:srgbClr val="FF0000"/>
              </a:solidFill>
              <a:latin typeface="Times New Roman" pitchFamily="18" charset="0"/>
              <a:ea typeface="휴먼명조" pitchFamily="2" charset="-127"/>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a:xfrm>
            <a:off x="9220200" y="6399600"/>
            <a:ext cx="533400" cy="228600"/>
          </a:xfrm>
        </p:spPr>
        <p:txBody>
          <a:bodyPr/>
          <a:lstStyle/>
          <a:p>
            <a:pPr>
              <a:defRPr/>
            </a:pPr>
            <a:fld id="{8E3CF2F8-1BC1-4B68-A5C0-86A6E5FAD30E}" type="slidenum">
              <a:rPr lang="ko-KR" altLang="en-US" smtClean="0"/>
              <a:pPr>
                <a:defRPr/>
              </a:pPr>
              <a:t>20</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18947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VIII</a:t>
            </a:r>
            <a:endParaRPr lang="en-US" altLang="ko-KR" sz="1400" dirty="0" smtClean="0">
              <a:solidFill>
                <a:schemeClr val="bg1"/>
              </a:solidFill>
              <a:ea typeface="맑은 고딕" pitchFamily="50" charset="-127"/>
            </a:endParaRP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1" y="1108076"/>
            <a:ext cx="8690829" cy="2400657"/>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rgbClr val="000000"/>
              </a:solidFill>
              <a:latin typeface="Times New Roman" pitchFamily="18" charset="0"/>
              <a:ea typeface="바탕" pitchFamily="18" charset="-127"/>
              <a:cs typeface="Times New Roman" pitchFamily="18" charset="0"/>
            </a:endParaRPr>
          </a:p>
          <a:p>
            <a:pPr lvl="0" algn="just" eaLnBrk="0" latinLnBrk="0" hangingPunct="0">
              <a:lnSpc>
                <a:spcPts val="1200"/>
              </a:lnSpc>
            </a:pPr>
            <a:endParaRPr lang="en-US" altLang="ko-KR" sz="1400" b="1" i="1" dirty="0" smtClean="0">
              <a:solidFill>
                <a:srgbClr val="800000"/>
              </a:solidFill>
              <a:latin typeface="Times New Roman" pitchFamily="18" charset="0"/>
              <a:ea typeface="휴먼명조" pitchFamily="2" charset="-127"/>
              <a:cs typeface="Times New Roman" pitchFamily="18" charset="0"/>
            </a:endParaRPr>
          </a:p>
        </p:txBody>
      </p:sp>
      <p:sp>
        <p:nvSpPr>
          <p:cNvPr id="7" name="직사각형 6"/>
          <p:cNvSpPr/>
          <p:nvPr/>
        </p:nvSpPr>
        <p:spPr>
          <a:xfrm>
            <a:off x="529371" y="1108076"/>
            <a:ext cx="8690829" cy="2400657"/>
          </a:xfrm>
          <a:prstGeom prst="rect">
            <a:avLst/>
          </a:prstGeom>
        </p:spPr>
        <p:txBody>
          <a:bodyPr wrap="square">
            <a:spAutoFit/>
          </a:bodyPr>
          <a:lstStyle/>
          <a:p>
            <a:pPr marL="342900" indent="-342900">
              <a:lnSpc>
                <a:spcPts val="1800"/>
              </a:lnSpc>
              <a:buFont typeface="+mj-lt"/>
              <a:buAutoNum type="arabicPeriod"/>
            </a:pPr>
            <a:r>
              <a:rPr lang="en-US" altLang="ko-KR" sz="1600" dirty="0" smtClean="0">
                <a:latin typeface="Times New Roman" pitchFamily="18" charset="0"/>
                <a:cs typeface="Times New Roman" pitchFamily="18" charset="0"/>
              </a:rPr>
              <a:t>With the consent of the Meeting of Representatives, the Agency </a:t>
            </a:r>
            <a:r>
              <a:rPr lang="en-US" altLang="ko-KR" sz="1600" dirty="0" smtClean="0">
                <a:solidFill>
                  <a:srgbClr val="FF0000"/>
                </a:solidFill>
                <a:latin typeface="Times New Roman" pitchFamily="18" charset="0"/>
                <a:cs typeface="Times New Roman" pitchFamily="18" charset="0"/>
              </a:rPr>
              <a:t>and RCARO</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may invite any Member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State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other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than</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the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Participating</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Governments</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appropriate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international</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organizations, </a:t>
            </a:r>
            <a:r>
              <a:rPr lang="en-US" altLang="ko-KR" sz="1600" dirty="0" smtClean="0">
                <a:solidFill>
                  <a:srgbClr val="FF0000"/>
                </a:solidFill>
                <a:latin typeface="Times New Roman" pitchFamily="18" charset="0"/>
                <a:cs typeface="Times New Roman" pitchFamily="18" charset="0"/>
              </a:rPr>
              <a:t>or any other relevant bodies</a:t>
            </a:r>
            <a:r>
              <a:rPr lang="en-US" altLang="ko-KR" sz="1600" dirty="0" smtClean="0">
                <a:latin typeface="Times New Roman" pitchFamily="18" charset="0"/>
                <a:cs typeface="Times New Roman" pitchFamily="18" charset="0"/>
              </a:rPr>
              <a:t>,</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to</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contribute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financially</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otherwise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to,</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to</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participate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in,</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a</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co-operative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project.</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The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Agency</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shall</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inform</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the</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Participating</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Governments</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of</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any</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such</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contributions</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or</a:t>
            </a:r>
            <a:r>
              <a:rPr lang="ko-KR" altLang="en-US" sz="16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participation.</a:t>
            </a:r>
          </a:p>
          <a:p>
            <a:pPr marL="342900" indent="-342900">
              <a:lnSpc>
                <a:spcPts val="1800"/>
              </a:lnSpc>
              <a:buFont typeface="+mj-lt"/>
              <a:buAutoNum type="arabicPeriod"/>
            </a:pPr>
            <a:endParaRPr lang="en-US" altLang="ko-KR" sz="1600" dirty="0" smtClean="0">
              <a:latin typeface="Times New Roman" pitchFamily="18" charset="0"/>
              <a:cs typeface="Times New Roman" pitchFamily="18" charset="0"/>
            </a:endParaRPr>
          </a:p>
          <a:p>
            <a:pPr marL="342900" indent="-342900">
              <a:lnSpc>
                <a:spcPts val="1800"/>
              </a:lnSpc>
              <a:buFont typeface="+mj-lt"/>
              <a:buAutoNum type="arabicPeriod"/>
            </a:pPr>
            <a:r>
              <a:rPr lang="en-US" altLang="ko-KR" sz="1600" dirty="0" smtClean="0">
                <a:latin typeface="Times New Roman" pitchFamily="18" charset="0"/>
                <a:cs typeface="Times New Roman" pitchFamily="18" charset="0"/>
              </a:rPr>
              <a:t>2. The Agency shall administer the contributions made pursuant to paragraph 3 of article V and paragraph 1 of this Article for the purposes of this Agreement, in accordance with its financial regulations and other applicable rules. The agency shall keep separate records and accounts for each such contribution.</a:t>
            </a:r>
            <a:endParaRPr lang="en-US" altLang="ko-KR" sz="1600" dirty="0">
              <a:latin typeface="Times New Roman" pitchFamily="18" charset="0"/>
              <a:cs typeface="Times New Roman" pitchFamily="18" charset="0"/>
            </a:endParaRPr>
          </a:p>
        </p:txBody>
      </p:sp>
      <p:sp>
        <p:nvSpPr>
          <p:cNvPr id="8" name="한쪽 모서리가 잘린 사각형 7"/>
          <p:cNvSpPr/>
          <p:nvPr/>
        </p:nvSpPr>
        <p:spPr>
          <a:xfrm>
            <a:off x="529372" y="3595579"/>
            <a:ext cx="3317875" cy="549349"/>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9" name="TextBox 24"/>
          <p:cNvSpPr txBox="1">
            <a:spLocks noChangeArrowheads="1"/>
          </p:cNvSpPr>
          <p:nvPr/>
        </p:nvSpPr>
        <p:spPr bwMode="auto">
          <a:xfrm>
            <a:off x="619860" y="3595579"/>
            <a:ext cx="1437541" cy="395749"/>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IX</a:t>
            </a:r>
            <a:r>
              <a:rPr lang="en-US" altLang="ko-KR" sz="1400" dirty="0" smtClean="0">
                <a:solidFill>
                  <a:schemeClr val="bg1"/>
                </a:solidFill>
                <a:ea typeface="맑은 고딕" pitchFamily="50" charset="-127"/>
              </a:rPr>
              <a:t> </a:t>
            </a:r>
            <a:endParaRPr lang="en-US" altLang="ko-KR" sz="1400" dirty="0">
              <a:solidFill>
                <a:schemeClr val="bg1"/>
              </a:solidFill>
              <a:ea typeface="맑은 고딕" pitchFamily="50" charset="-127"/>
            </a:endParaRPr>
          </a:p>
        </p:txBody>
      </p:sp>
      <p:sp>
        <p:nvSpPr>
          <p:cNvPr id="10" name="직사각형 9"/>
          <p:cNvSpPr/>
          <p:nvPr/>
        </p:nvSpPr>
        <p:spPr>
          <a:xfrm>
            <a:off x="529372" y="3991328"/>
            <a:ext cx="8690828" cy="2362198"/>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nSpc>
                <a:spcPts val="1600"/>
              </a:lnSpc>
              <a:buFont typeface="+mj-lt"/>
              <a:buAutoNum type="arabicPeriod"/>
            </a:pPr>
            <a:r>
              <a:rPr lang="en-US" altLang="ko-KR" sz="1600" dirty="0" smtClean="0">
                <a:solidFill>
                  <a:schemeClr val="tx1"/>
                </a:solidFill>
                <a:latin typeface="Times New Roman" pitchFamily="18" charset="0"/>
                <a:cs typeface="Times New Roman" pitchFamily="18" charset="0"/>
              </a:rPr>
              <a:t>In accordance with its applicable laws and regulations, each Government Party shall ensure that the Agency's safety standards and measures relevant to a co-operative project are applied to its implementation.</a:t>
            </a:r>
          </a:p>
          <a:p>
            <a:pPr marL="342900" indent="-342900">
              <a:lnSpc>
                <a:spcPts val="1600"/>
              </a:lnSpc>
              <a:buFont typeface="+mj-lt"/>
              <a:buAutoNum type="arabicPeriod"/>
            </a:pPr>
            <a:endParaRPr lang="en-US" altLang="ko-KR" sz="1600" dirty="0" smtClean="0">
              <a:solidFill>
                <a:schemeClr val="tx1"/>
              </a:solidFill>
              <a:latin typeface="Times New Roman" pitchFamily="18" charset="0"/>
              <a:cs typeface="Times New Roman" pitchFamily="18" charset="0"/>
            </a:endParaRPr>
          </a:p>
          <a:p>
            <a:pPr marL="342900" indent="-342900">
              <a:lnSpc>
                <a:spcPts val="1600"/>
              </a:lnSpc>
              <a:buFont typeface="+mj-lt"/>
              <a:buAutoNum type="arabicPeriod"/>
            </a:pPr>
            <a:r>
              <a:rPr lang="en-US" altLang="ko-KR" sz="1600" dirty="0" smtClean="0">
                <a:solidFill>
                  <a:schemeClr val="tx1"/>
                </a:solidFill>
                <a:latin typeface="Times New Roman" pitchFamily="18" charset="0"/>
                <a:cs typeface="Times New Roman" pitchFamily="18" charset="0"/>
              </a:rPr>
              <a:t>Each Government Party undertakes that any assistance provided to it under this Agreement shall be used only for peaceful purposes, in accordance with the Statute of the Agency.</a:t>
            </a:r>
          </a:p>
          <a:p>
            <a:pPr marL="342900" indent="-342900">
              <a:lnSpc>
                <a:spcPts val="1600"/>
              </a:lnSpc>
              <a:buFont typeface="+mj-lt"/>
              <a:buAutoNum type="arabicPeriod"/>
            </a:pPr>
            <a:endParaRPr lang="en-US" altLang="ko-KR" sz="1600" dirty="0" smtClean="0">
              <a:solidFill>
                <a:schemeClr val="tx1"/>
              </a:solidFill>
              <a:latin typeface="Times New Roman" pitchFamily="18" charset="0"/>
              <a:cs typeface="Times New Roman" pitchFamily="18" charset="0"/>
            </a:endParaRPr>
          </a:p>
          <a:p>
            <a:pPr marL="342900" indent="-342900">
              <a:lnSpc>
                <a:spcPts val="1600"/>
              </a:lnSpc>
              <a:buFont typeface="+mj-lt"/>
              <a:buAutoNum type="arabicPeriod"/>
            </a:pPr>
            <a:r>
              <a:rPr lang="en-US" altLang="ko-KR" sz="1600" dirty="0" smtClean="0">
                <a:solidFill>
                  <a:schemeClr val="tx1"/>
                </a:solidFill>
                <a:latin typeface="Times New Roman" pitchFamily="18" charset="0"/>
                <a:cs typeface="Times New Roman" pitchFamily="18" charset="0"/>
              </a:rPr>
              <a:t>Neither the Agency nor any Government or appropriate international organization making contributions pursuant to paragraph 3 of article V or paragraph 1 of article VIII shall be held responsible towards the Participating Governments or any person claiming through them for the safe implementation of a co-operative project.</a:t>
            </a:r>
            <a:endParaRPr lang="en-US" altLang="ko-KR" sz="1600" dirty="0">
              <a:solidFill>
                <a:schemeClr val="tx1"/>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21</a:t>
            </a:fld>
            <a:endParaRPr lang="ko-KR" altLang="en-US" dirty="0"/>
          </a:p>
        </p:txBody>
      </p:sp>
      <p:sp>
        <p:nvSpPr>
          <p:cNvPr id="4" name="한쪽 모서리가 잘린 사각형 3"/>
          <p:cNvSpPr/>
          <p:nvPr/>
        </p:nvSpPr>
        <p:spPr>
          <a:xfrm>
            <a:off x="529371" y="646906"/>
            <a:ext cx="3317875" cy="4572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24"/>
          <p:cNvSpPr txBox="1">
            <a:spLocks noChangeArrowheads="1"/>
          </p:cNvSpPr>
          <p:nvPr/>
        </p:nvSpPr>
        <p:spPr bwMode="auto">
          <a:xfrm>
            <a:off x="619859" y="646906"/>
            <a:ext cx="1088760" cy="1118255"/>
          </a:xfrm>
          <a:prstGeom prst="rect">
            <a:avLst/>
          </a:prstGeom>
          <a:noFill/>
          <a:ln w="9525">
            <a:noFill/>
            <a:miter lim="800000"/>
            <a:headEnd/>
            <a:tailEnd/>
          </a:ln>
        </p:spPr>
        <p:txBody>
          <a:bodyPr wrap="non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X</a:t>
            </a:r>
            <a:endParaRPr lang="en-US" altLang="ko-KR" sz="1400" dirty="0" smtClean="0">
              <a:solidFill>
                <a:schemeClr val="bg1"/>
              </a:solidFill>
              <a:ea typeface="맑은 고딕" pitchFamily="50" charset="-127"/>
            </a:endParaRPr>
          </a:p>
          <a:p>
            <a:pPr marL="95250" lvl="0" indent="-95250" defTabSz="1030288">
              <a:lnSpc>
                <a:spcPct val="120000"/>
              </a:lnSpc>
              <a:spcBef>
                <a:spcPts val="400"/>
              </a:spcBef>
            </a:pPr>
            <a:endParaRPr lang="ko-KR" altLang="en-US" dirty="0" smtClean="0">
              <a:solidFill>
                <a:schemeClr val="bg1"/>
              </a:solidFill>
              <a:latin typeface="Calibri" pitchFamily="34" charset="0"/>
              <a:ea typeface="굴림" pitchFamily="50" charset="-127"/>
              <a:cs typeface="Arial" pitchFamily="34" charset="0"/>
            </a:endParaRPr>
          </a:p>
          <a:p>
            <a:pPr marL="95250" indent="-95250" defTabSz="1030288" eaLnBrk="1" latinLnBrk="1" hangingPunct="1">
              <a:lnSpc>
                <a:spcPct val="120000"/>
              </a:lnSpc>
              <a:spcBef>
                <a:spcPts val="400"/>
              </a:spcBef>
            </a:pPr>
            <a:r>
              <a:rPr lang="en-US" altLang="ko-KR" sz="1400" dirty="0" smtClean="0">
                <a:ea typeface="맑은 고딕" pitchFamily="50" charset="-127"/>
              </a:rPr>
              <a:t>  </a:t>
            </a:r>
            <a:endParaRPr lang="en-US" altLang="ko-KR" sz="1400" dirty="0">
              <a:ea typeface="맑은 고딕" pitchFamily="50" charset="-127"/>
            </a:endParaRPr>
          </a:p>
        </p:txBody>
      </p:sp>
      <p:sp>
        <p:nvSpPr>
          <p:cNvPr id="6" name="직사각형 5"/>
          <p:cNvSpPr/>
          <p:nvPr/>
        </p:nvSpPr>
        <p:spPr>
          <a:xfrm>
            <a:off x="529371" y="1104106"/>
            <a:ext cx="8439150" cy="1105694"/>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ko-KR" sz="1600" dirty="0" smtClean="0">
                <a:solidFill>
                  <a:schemeClr val="tx1"/>
                </a:solidFill>
                <a:latin typeface="Times New Roman" pitchFamily="18" charset="0"/>
                <a:cs typeface="Times New Roman" pitchFamily="18" charset="0"/>
              </a:rPr>
              <a:t>Any Government Party to this Agreement and the Agency may, where appropriate and in consultation with each other, make cooperative arrangements with appropriate international organizations for the promotion and development of co-operative projects in the areas covered by this Agreement.</a:t>
            </a:r>
            <a:endParaRPr lang="en-US" altLang="ko-KR" sz="1600" dirty="0">
              <a:solidFill>
                <a:schemeClr val="tx1"/>
              </a:solidFill>
              <a:latin typeface="Times New Roman" pitchFamily="18" charset="0"/>
              <a:cs typeface="Times New Roman" pitchFamily="18" charset="0"/>
            </a:endParaRPr>
          </a:p>
        </p:txBody>
      </p:sp>
      <p:sp>
        <p:nvSpPr>
          <p:cNvPr id="7" name="한쪽 모서리가 잘린 사각형 6"/>
          <p:cNvSpPr/>
          <p:nvPr/>
        </p:nvSpPr>
        <p:spPr>
          <a:xfrm>
            <a:off x="529371" y="2380455"/>
            <a:ext cx="4148138" cy="422275"/>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8" name="TextBox 39"/>
          <p:cNvSpPr txBox="1">
            <a:spLocks noChangeArrowheads="1"/>
          </p:cNvSpPr>
          <p:nvPr/>
        </p:nvSpPr>
        <p:spPr bwMode="auto">
          <a:xfrm>
            <a:off x="619859" y="2389980"/>
            <a:ext cx="1178528" cy="732508"/>
          </a:xfrm>
          <a:prstGeom prst="rect">
            <a:avLst/>
          </a:prstGeom>
          <a:noFill/>
          <a:ln w="9525">
            <a:noFill/>
            <a:miter lim="800000"/>
            <a:headEnd/>
            <a:tailEnd/>
          </a:ln>
        </p:spPr>
        <p:txBody>
          <a:bodyPr wrap="non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XI</a:t>
            </a:r>
            <a:endParaRPr lang="en-US" altLang="ko-KR" sz="1400" dirty="0" smtClean="0">
              <a:solidFill>
                <a:schemeClr val="bg1"/>
              </a:solidFill>
              <a:ea typeface="맑은 고딕" pitchFamily="50" charset="-127"/>
            </a:endParaRP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9" name="직사각형 8"/>
          <p:cNvSpPr/>
          <p:nvPr/>
        </p:nvSpPr>
        <p:spPr>
          <a:xfrm>
            <a:off x="529371" y="2802730"/>
            <a:ext cx="8439150" cy="1186657"/>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ko-KR" sz="1600" dirty="0" smtClean="0">
                <a:solidFill>
                  <a:schemeClr val="tx1"/>
                </a:solidFill>
                <a:latin typeface="Times New Roman" pitchFamily="18" charset="0"/>
                <a:cs typeface="Times New Roman" pitchFamily="18" charset="0"/>
              </a:rPr>
              <a:t>Any dispute which may arise with respect to the interpretation or application of this Agreement shall be settled through consultations between the parties concerned, with a view to the settlement of the dispute by negotiation or by any other peaceful means of settling disputes acceptable to them.</a:t>
            </a:r>
            <a:endParaRPr lang="en-US" altLang="ko-KR" sz="1600" dirty="0">
              <a:solidFill>
                <a:schemeClr val="tx1"/>
              </a:solidFill>
              <a:latin typeface="Times New Roman" pitchFamily="18" charset="0"/>
              <a:cs typeface="Times New Roman" pitchFamily="18" charset="0"/>
            </a:endParaRPr>
          </a:p>
        </p:txBody>
      </p:sp>
      <p:sp>
        <p:nvSpPr>
          <p:cNvPr id="10" name="한쪽 모서리가 잘린 사각형 9"/>
          <p:cNvSpPr/>
          <p:nvPr/>
        </p:nvSpPr>
        <p:spPr>
          <a:xfrm>
            <a:off x="529371" y="4216082"/>
            <a:ext cx="4918075" cy="457200"/>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11" name="TextBox 45"/>
          <p:cNvSpPr txBox="1">
            <a:spLocks noChangeArrowheads="1"/>
          </p:cNvSpPr>
          <p:nvPr/>
        </p:nvSpPr>
        <p:spPr bwMode="auto">
          <a:xfrm>
            <a:off x="619859" y="4216082"/>
            <a:ext cx="1268296" cy="395749"/>
          </a:xfrm>
          <a:prstGeom prst="rect">
            <a:avLst/>
          </a:prstGeom>
          <a:noFill/>
          <a:ln w="9525">
            <a:noFill/>
            <a:miter lim="800000"/>
            <a:headEnd/>
            <a:tailEnd/>
          </a:ln>
        </p:spPr>
        <p:txBody>
          <a:bodyPr wrap="non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XII</a:t>
            </a:r>
            <a:endParaRPr lang="en-US" altLang="ko-KR" sz="1400" dirty="0" smtClean="0">
              <a:solidFill>
                <a:schemeClr val="bg1"/>
              </a:solidFill>
              <a:ea typeface="맑은 고딕" pitchFamily="50" charset="-127"/>
            </a:endParaRPr>
          </a:p>
        </p:txBody>
      </p:sp>
      <p:sp>
        <p:nvSpPr>
          <p:cNvPr id="12" name="직사각형 11"/>
          <p:cNvSpPr/>
          <p:nvPr/>
        </p:nvSpPr>
        <p:spPr>
          <a:xfrm>
            <a:off x="529371" y="4673282"/>
            <a:ext cx="8439150" cy="1563450"/>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ko-KR" sz="1600" dirty="0" smtClean="0">
                <a:solidFill>
                  <a:schemeClr val="tx1"/>
                </a:solidFill>
                <a:latin typeface="Times New Roman" pitchFamily="18" charset="0"/>
                <a:cs typeface="Times New Roman" pitchFamily="18" charset="0"/>
              </a:rPr>
              <a:t>Any Member State of the Agency in the area of South Asia, South East Asia and the Pacific or the Far East, </a:t>
            </a:r>
            <a:r>
              <a:rPr lang="en-US" altLang="ko-KR" sz="1600" dirty="0" smtClean="0">
                <a:solidFill>
                  <a:srgbClr val="FF0000"/>
                </a:solidFill>
                <a:latin typeface="Times New Roman" pitchFamily="18" charset="0"/>
                <a:cs typeface="Times New Roman" pitchFamily="18" charset="0"/>
              </a:rPr>
              <a:t>or Central Asia </a:t>
            </a:r>
            <a:r>
              <a:rPr lang="en-US" altLang="ko-KR" sz="1600" dirty="0" smtClean="0">
                <a:solidFill>
                  <a:schemeClr val="tx1"/>
                </a:solidFill>
                <a:latin typeface="Times New Roman" pitchFamily="18" charset="0"/>
                <a:cs typeface="Times New Roman" pitchFamily="18" charset="0"/>
              </a:rPr>
              <a:t>according to the Statute of the Agency may become a Party to this Agreement by notifying its acceptance thereof to the Director General of the Agency. </a:t>
            </a:r>
            <a:r>
              <a:rPr lang="en-US" altLang="ko-KR" sz="1600" dirty="0" smtClean="0">
                <a:solidFill>
                  <a:srgbClr val="FF0000"/>
                </a:solidFill>
                <a:latin typeface="Times New Roman" pitchFamily="18" charset="0"/>
                <a:cs typeface="Times New Roman" pitchFamily="18" charset="0"/>
              </a:rPr>
              <a:t>The Agency shall, upon receipt thereof, notify all the Government Parties to this Agreement of the date of each notification of the acceptance.</a:t>
            </a:r>
            <a:endParaRPr lang="en-US" altLang="ko-KR" sz="1600" dirty="0">
              <a:solidFill>
                <a:srgbClr val="FF0000"/>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22</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20471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XIII</a:t>
            </a:r>
            <a:r>
              <a:rPr lang="en-US" altLang="ko-KR" sz="1400" dirty="0" smtClean="0">
                <a:solidFill>
                  <a:schemeClr val="bg1"/>
                </a:solidFill>
                <a:ea typeface="맑은 고딕" pitchFamily="50" charset="-127"/>
              </a:rPr>
              <a:t> </a:t>
            </a: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1" y="1108075"/>
            <a:ext cx="8690829" cy="48355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lnSpc>
                <a:spcPts val="1800"/>
              </a:lnSpc>
            </a:pPr>
            <a:endParaRPr lang="en-US" altLang="ko-KR" sz="1600" dirty="0" smtClean="0">
              <a:solidFill>
                <a:schemeClr val="tx1"/>
              </a:solidFill>
              <a:latin typeface="Times New Roman" pitchFamily="18" charset="0"/>
              <a:ea typeface="바탕" pitchFamily="18" charset="-127"/>
              <a:cs typeface="Times New Roman" pitchFamily="18" charset="0"/>
            </a:endParaRPr>
          </a:p>
          <a:p>
            <a:pPr marL="342900" indent="-342900">
              <a:buAutoNum type="arabicPeriod"/>
            </a:pPr>
            <a:r>
              <a:rPr lang="en-US" altLang="ko-KR" sz="1600" dirty="0" smtClean="0">
                <a:solidFill>
                  <a:schemeClr val="tx1"/>
                </a:solidFill>
                <a:latin typeface="Times New Roman" pitchFamily="18" charset="0"/>
                <a:cs typeface="Times New Roman" pitchFamily="18" charset="0"/>
              </a:rPr>
              <a:t>This Agreement shall enter into force upon receipt by the Director General of the Agency of the second notification of acceptance in accordance with article XII. In the event such notification is received by the Director General of the Agency prior to the expiration of the Regional Co-operative Agreement for Research, Development and Training Related to Nuclear Science and Technology of 1972, as extended in 1977, 1982, 1987, 1992 and 1997, this Agreement shall enter into force on the date of expiration of the said Agreement. With respect to Governments accepting this Agreement thereafter, it shall enter into force on the date of receipt by the Director General of the Agency of the notification of such acceptance.</a:t>
            </a:r>
          </a:p>
          <a:p>
            <a:pPr marL="342900" indent="-342900">
              <a:buAutoNum type="arabicPeriod"/>
            </a:pPr>
            <a:endParaRPr lang="en-US" altLang="ko-KR" sz="1600" dirty="0" smtClean="0">
              <a:solidFill>
                <a:schemeClr val="tx1"/>
              </a:solidFill>
              <a:latin typeface="Times New Roman" pitchFamily="18" charset="0"/>
              <a:cs typeface="Times New Roman" pitchFamily="18" charset="0"/>
            </a:endParaRPr>
          </a:p>
          <a:p>
            <a:pPr marL="342900" indent="-342900">
              <a:buAutoNum type="arabicPeriod"/>
            </a:pPr>
            <a:r>
              <a:rPr lang="en-US" altLang="ko-KR" sz="1600" dirty="0" smtClean="0">
                <a:solidFill>
                  <a:schemeClr val="tx1"/>
                </a:solidFill>
                <a:latin typeface="Times New Roman" pitchFamily="18" charset="0"/>
                <a:cs typeface="Times New Roman" pitchFamily="18" charset="0"/>
              </a:rPr>
              <a:t>This Agreement shall continue in force for a period of five years from the date of its entry into force.</a:t>
            </a:r>
          </a:p>
          <a:p>
            <a:pPr marL="342900" indent="-342900">
              <a:buAutoNum type="arabicPeriod"/>
            </a:pPr>
            <a:endParaRPr lang="en-US" altLang="ko-KR" sz="1600" dirty="0" smtClean="0">
              <a:solidFill>
                <a:schemeClr val="tx1"/>
              </a:solidFill>
              <a:latin typeface="Times New Roman" pitchFamily="18" charset="0"/>
              <a:cs typeface="Times New Roman" pitchFamily="18" charset="0"/>
            </a:endParaRPr>
          </a:p>
          <a:p>
            <a:pPr marL="342900" indent="-342900">
              <a:buAutoNum type="arabicPeriod"/>
            </a:pPr>
            <a:r>
              <a:rPr lang="en-US" altLang="ko-KR" sz="1600" dirty="0" smtClean="0">
                <a:solidFill>
                  <a:schemeClr val="tx1"/>
                </a:solidFill>
                <a:latin typeface="Times New Roman" pitchFamily="18" charset="0"/>
                <a:cs typeface="Times New Roman" pitchFamily="18" charset="0"/>
              </a:rPr>
              <a:t>The co-operative projects established under the Regional Cooperative Agreement for Research, Development and Training Related to Nuclear Science and Technology of 1972, as extended in 1977, 1982, 1987, 1992 1997,  2002, 2007 </a:t>
            </a:r>
            <a:r>
              <a:rPr lang="en-US" altLang="ko-KR" sz="1600" dirty="0" smtClean="0">
                <a:solidFill>
                  <a:srgbClr val="FF0000"/>
                </a:solidFill>
                <a:latin typeface="Times New Roman" pitchFamily="18" charset="0"/>
                <a:cs typeface="Times New Roman" pitchFamily="18" charset="0"/>
              </a:rPr>
              <a:t>and in 2012 </a:t>
            </a:r>
            <a:r>
              <a:rPr lang="en-US" altLang="ko-KR" sz="1600" dirty="0" smtClean="0">
                <a:solidFill>
                  <a:schemeClr val="tx1"/>
                </a:solidFill>
                <a:latin typeface="Times New Roman" pitchFamily="18" charset="0"/>
                <a:cs typeface="Times New Roman" pitchFamily="18" charset="0"/>
              </a:rPr>
              <a:t>which are being implemented as of the date of entry into force of this Agreement, shall be considered as co-operative projects under this Agreement.</a:t>
            </a:r>
          </a:p>
          <a:p>
            <a:pPr marL="342900" indent="-342900">
              <a:buAutoNum type="arabicPeriod"/>
            </a:pPr>
            <a:r>
              <a:rPr lang="en-US" altLang="ko-KR" sz="1600" dirty="0" smtClean="0">
                <a:solidFill>
                  <a:srgbClr val="FF0000"/>
                </a:solidFill>
                <a:latin typeface="Times New Roman" pitchFamily="18" charset="0"/>
                <a:cs typeface="Times New Roman" pitchFamily="18" charset="0"/>
              </a:rPr>
              <a:t>The entry into force of the amended Agreement, when necessary, shall be applied to the procedures of, mutatis </a:t>
            </a:r>
            <a:r>
              <a:rPr lang="en-US" altLang="ko-KR" sz="1600" dirty="0" err="1" smtClean="0">
                <a:solidFill>
                  <a:srgbClr val="FF0000"/>
                </a:solidFill>
                <a:latin typeface="Times New Roman" pitchFamily="18" charset="0"/>
                <a:cs typeface="Times New Roman" pitchFamily="18" charset="0"/>
              </a:rPr>
              <a:t>mutantis</a:t>
            </a:r>
            <a:r>
              <a:rPr lang="en-US" altLang="ko-KR" sz="1600" dirty="0" smtClean="0">
                <a:solidFill>
                  <a:srgbClr val="FF0000"/>
                </a:solidFill>
                <a:latin typeface="Times New Roman" pitchFamily="18" charset="0"/>
                <a:cs typeface="Times New Roman" pitchFamily="18" charset="0"/>
              </a:rPr>
              <a:t>, the 1 of  this Article.</a:t>
            </a:r>
          </a:p>
          <a:p>
            <a:pPr lvl="0" algn="just" eaLnBrk="0" latinLnBrk="0" hangingPunct="0">
              <a:lnSpc>
                <a:spcPts val="1200"/>
              </a:lnSpc>
            </a:pPr>
            <a:endParaRPr lang="en-US" altLang="ko-KR" sz="1400" b="1" i="1" dirty="0" smtClean="0">
              <a:solidFill>
                <a:schemeClr val="tx1"/>
              </a:solidFill>
              <a:latin typeface="Times New Roman" pitchFamily="18" charset="0"/>
              <a:ea typeface="휴먼명조" pitchFamily="2" charset="-127"/>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Draft Amendment</a:t>
            </a:r>
            <a:endParaRPr lang="ko-KR" altLang="en-US" dirty="0"/>
          </a:p>
        </p:txBody>
      </p:sp>
      <p:sp>
        <p:nvSpPr>
          <p:cNvPr id="3" name="슬라이드 번호 개체 틀 2"/>
          <p:cNvSpPr>
            <a:spLocks noGrp="1"/>
          </p:cNvSpPr>
          <p:nvPr>
            <p:ph type="sldNum" sz="quarter" idx="10"/>
          </p:nvPr>
        </p:nvSpPr>
        <p:spPr/>
        <p:txBody>
          <a:bodyPr/>
          <a:lstStyle/>
          <a:p>
            <a:pPr>
              <a:defRPr/>
            </a:pPr>
            <a:fld id="{8E3CF2F8-1BC1-4B68-A5C0-86A6E5FAD30E}" type="slidenum">
              <a:rPr lang="ko-KR" altLang="en-US" smtClean="0"/>
              <a:pPr>
                <a:defRPr/>
              </a:pPr>
              <a:t>23</a:t>
            </a:fld>
            <a:endParaRPr lang="ko-KR" altLang="en-US" dirty="0"/>
          </a:p>
        </p:txBody>
      </p:sp>
      <p:sp>
        <p:nvSpPr>
          <p:cNvPr id="4" name="한쪽 모서리가 잘린 사각형 3"/>
          <p:cNvSpPr/>
          <p:nvPr/>
        </p:nvSpPr>
        <p:spPr>
          <a:xfrm>
            <a:off x="529372" y="685800"/>
            <a:ext cx="3317875" cy="623778"/>
          </a:xfrm>
          <a:prstGeom prst="snip1Rect">
            <a:avLst>
              <a:gd name="adj" fmla="val 50000"/>
            </a:avLst>
          </a:prstGeom>
          <a:solidFill>
            <a:schemeClr val="tx2">
              <a:lumMod val="7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eaLnBrk="1" fontAlgn="auto" latinLnBrk="1" hangingPunct="1">
              <a:spcBef>
                <a:spcPts val="0"/>
              </a:spcBef>
              <a:spcAft>
                <a:spcPts val="0"/>
              </a:spcAft>
              <a:defRPr/>
            </a:pPr>
            <a:endParaRPr lang="ko-KR" altLang="en-US" sz="1200" b="0" dirty="0">
              <a:solidFill>
                <a:schemeClr val="tx1"/>
              </a:solidFill>
              <a:latin typeface="Arial" pitchFamily="34" charset="0"/>
              <a:ea typeface="맑은 고딕" pitchFamily="50" charset="-127"/>
            </a:endParaRPr>
          </a:p>
        </p:txBody>
      </p:sp>
      <p:sp>
        <p:nvSpPr>
          <p:cNvPr id="5" name="TextBox 39"/>
          <p:cNvSpPr txBox="1">
            <a:spLocks noChangeArrowheads="1"/>
          </p:cNvSpPr>
          <p:nvPr/>
        </p:nvSpPr>
        <p:spPr bwMode="auto">
          <a:xfrm>
            <a:off x="619860" y="722328"/>
            <a:ext cx="2047140" cy="771493"/>
          </a:xfrm>
          <a:prstGeom prst="rect">
            <a:avLst/>
          </a:prstGeom>
          <a:noFill/>
          <a:ln w="9525">
            <a:noFill/>
            <a:miter lim="800000"/>
            <a:headEnd/>
            <a:tailEnd/>
          </a:ln>
        </p:spPr>
        <p:txBody>
          <a:bodyPr wrap="square">
            <a:spAutoFit/>
          </a:bodyPr>
          <a:lstStyle/>
          <a:p>
            <a:pPr marL="95250" indent="-95250" defTabSz="1030288">
              <a:lnSpc>
                <a:spcPct val="120000"/>
              </a:lnSpc>
              <a:spcBef>
                <a:spcPts val="400"/>
              </a:spcBef>
            </a:pPr>
            <a:r>
              <a:rPr lang="en-US" altLang="ko-KR" b="1" dirty="0" smtClean="0">
                <a:solidFill>
                  <a:schemeClr val="bg1"/>
                </a:solidFill>
                <a:latin typeface="Times New Roman" pitchFamily="18" charset="0"/>
                <a:cs typeface="Times New Roman" pitchFamily="18" charset="0"/>
              </a:rPr>
              <a:t>Article XIV</a:t>
            </a:r>
            <a:endParaRPr lang="en-US" altLang="ko-KR" sz="1400" dirty="0" smtClean="0">
              <a:solidFill>
                <a:schemeClr val="bg1"/>
              </a:solidFill>
              <a:ea typeface="맑은 고딕" pitchFamily="50" charset="-127"/>
            </a:endParaRPr>
          </a:p>
          <a:p>
            <a:pPr marL="95250" indent="-95250" defTabSz="1030288" eaLnBrk="1" latinLnBrk="1" hangingPunct="1">
              <a:lnSpc>
                <a:spcPct val="120000"/>
              </a:lnSpc>
              <a:spcBef>
                <a:spcPts val="400"/>
              </a:spcBef>
            </a:pPr>
            <a:r>
              <a:rPr lang="en-US" altLang="ko-KR" sz="1600" b="0" dirty="0" smtClean="0">
                <a:ea typeface="맑은 고딕" pitchFamily="50" charset="-127"/>
              </a:rPr>
              <a:t>.</a:t>
            </a:r>
            <a:endParaRPr lang="en-US" altLang="ko-KR" sz="1600" b="0" dirty="0">
              <a:ea typeface="맑은 고딕" pitchFamily="50" charset="-127"/>
            </a:endParaRPr>
          </a:p>
        </p:txBody>
      </p:sp>
      <p:sp>
        <p:nvSpPr>
          <p:cNvPr id="6" name="직사각형 5"/>
          <p:cNvSpPr/>
          <p:nvPr/>
        </p:nvSpPr>
        <p:spPr>
          <a:xfrm>
            <a:off x="529372" y="1108075"/>
            <a:ext cx="8690829" cy="4225925"/>
          </a:xfrm>
          <a:prstGeom prst="rect">
            <a:avLst/>
          </a:prstGeom>
          <a:solidFill>
            <a:schemeClr val="bg1">
              <a:lumMod val="95000"/>
            </a:schemeClr>
          </a:solidFill>
          <a:ln w="127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ko-KR" sz="1600" dirty="0" smtClean="0">
                <a:solidFill>
                  <a:srgbClr val="FF0000"/>
                </a:solidFill>
                <a:latin typeface="Times New Roman" pitchFamily="18" charset="0"/>
                <a:cs typeface="Times New Roman" pitchFamily="18" charset="0"/>
              </a:rPr>
              <a:t>Supplementary Provisions</a:t>
            </a:r>
          </a:p>
          <a:p>
            <a:endParaRPr lang="en-US" altLang="ko-KR" sz="1600" dirty="0" smtClean="0">
              <a:solidFill>
                <a:srgbClr val="FF0000"/>
              </a:solidFill>
              <a:latin typeface="Times New Roman" pitchFamily="18" charset="0"/>
              <a:cs typeface="Times New Roman" pitchFamily="18" charset="0"/>
            </a:endParaRPr>
          </a:p>
          <a:p>
            <a:r>
              <a:rPr lang="en-US" altLang="ko-KR" sz="1600" dirty="0" smtClean="0">
                <a:solidFill>
                  <a:srgbClr val="FF0000"/>
                </a:solidFill>
                <a:latin typeface="Times New Roman" pitchFamily="18" charset="0"/>
                <a:cs typeface="Times New Roman" pitchFamily="18" charset="0"/>
              </a:rPr>
              <a:t>1. RCARO </a:t>
            </a:r>
            <a:r>
              <a:rPr lang="en-US" altLang="ko-KR" sz="1600" dirty="0" err="1" smtClean="0">
                <a:solidFill>
                  <a:srgbClr val="FF0000"/>
                </a:solidFill>
                <a:latin typeface="Times New Roman" pitchFamily="18" charset="0"/>
                <a:cs typeface="Times New Roman" pitchFamily="18" charset="0"/>
              </a:rPr>
              <a:t>officilally</a:t>
            </a:r>
            <a:r>
              <a:rPr lang="en-US" altLang="ko-KR" sz="1600" dirty="0" smtClean="0">
                <a:solidFill>
                  <a:srgbClr val="FF0000"/>
                </a:solidFill>
                <a:latin typeface="Times New Roman" pitchFamily="18" charset="0"/>
                <a:cs typeface="Times New Roman" pitchFamily="18" charset="0"/>
              </a:rPr>
              <a:t> opened on 27 March 2002 in Korea by consensus of the MSs at the 23rd National RCA Representatives Meeting(NRM) at Dhaka, </a:t>
            </a:r>
            <a:r>
              <a:rPr lang="en-US" altLang="ko-KR" sz="1600" dirty="0" err="1" smtClean="0">
                <a:solidFill>
                  <a:srgbClr val="FF0000"/>
                </a:solidFill>
                <a:latin typeface="Times New Roman" pitchFamily="18" charset="0"/>
                <a:cs typeface="Times New Roman" pitchFamily="18" charset="0"/>
              </a:rPr>
              <a:t>Banglasesh</a:t>
            </a:r>
            <a:r>
              <a:rPr lang="en-US" altLang="ko-KR" sz="1600" dirty="0" smtClean="0">
                <a:solidFill>
                  <a:srgbClr val="FF0000"/>
                </a:solidFill>
                <a:latin typeface="Times New Roman" pitchFamily="18" charset="0"/>
                <a:cs typeface="Times New Roman" pitchFamily="18" charset="0"/>
              </a:rPr>
              <a:t> in March 2001 and also the 30th RCA General Conference Meeting(GCM)in Vienna in September 2001 is deemed as the Regional Office in the region prescribed in pa.</a:t>
            </a:r>
          </a:p>
          <a:p>
            <a:r>
              <a:rPr lang="en-US" altLang="ko-KR" sz="1600" dirty="0" err="1" smtClean="0">
                <a:solidFill>
                  <a:srgbClr val="FF0000"/>
                </a:solidFill>
                <a:latin typeface="Times New Roman" pitchFamily="18" charset="0"/>
                <a:cs typeface="Times New Roman" pitchFamily="18" charset="0"/>
              </a:rPr>
              <a:t>ragraph</a:t>
            </a:r>
            <a:r>
              <a:rPr lang="en-US" altLang="ko-KR" sz="1600" dirty="0" smtClean="0">
                <a:solidFill>
                  <a:srgbClr val="FF0000"/>
                </a:solidFill>
                <a:latin typeface="Times New Roman" pitchFamily="18" charset="0"/>
                <a:cs typeface="Times New Roman" pitchFamily="18" charset="0"/>
              </a:rPr>
              <a:t> 5 of article Ⅶ.</a:t>
            </a:r>
          </a:p>
          <a:p>
            <a:endParaRPr lang="en-US" altLang="ko-KR" sz="1600" dirty="0" smtClean="0">
              <a:solidFill>
                <a:srgbClr val="FF0000"/>
              </a:solidFill>
              <a:latin typeface="Times New Roman" pitchFamily="18" charset="0"/>
              <a:cs typeface="Times New Roman" pitchFamily="18" charset="0"/>
            </a:endParaRPr>
          </a:p>
          <a:p>
            <a:r>
              <a:rPr lang="en-US" altLang="ko-KR" sz="1600" dirty="0" smtClean="0">
                <a:solidFill>
                  <a:srgbClr val="FF0000"/>
                </a:solidFill>
                <a:latin typeface="Times New Roman" pitchFamily="18" charset="0"/>
                <a:cs typeface="Times New Roman" pitchFamily="18" charset="0"/>
              </a:rPr>
              <a:t>2. The existing RCA GOR which was enacted in Sep. 1999 at the National RCA Representatives is considered as being made under this Agreement. </a:t>
            </a:r>
          </a:p>
          <a:p>
            <a:endParaRPr lang="en-US" altLang="ko-KR" sz="1600" dirty="0" smtClean="0">
              <a:solidFill>
                <a:srgbClr val="FF0000"/>
              </a:solidFill>
              <a:latin typeface="Times New Roman" pitchFamily="18" charset="0"/>
              <a:cs typeface="Times New Roman" pitchFamily="18" charset="0"/>
            </a:endParaRPr>
          </a:p>
          <a:p>
            <a:r>
              <a:rPr lang="en-US" altLang="ko-KR" sz="1600" dirty="0" smtClean="0">
                <a:solidFill>
                  <a:srgbClr val="FF0000"/>
                </a:solidFill>
                <a:latin typeface="Times New Roman" pitchFamily="18" charset="0"/>
                <a:cs typeface="Times New Roman" pitchFamily="18" charset="0"/>
              </a:rPr>
              <a:t>3. RCA cooperative projects, RCA mid term Strategy, and </a:t>
            </a:r>
            <a:r>
              <a:rPr lang="en-US" altLang="ko-KR" sz="1600" dirty="0" err="1" smtClean="0">
                <a:solidFill>
                  <a:srgbClr val="FF0000"/>
                </a:solidFill>
                <a:latin typeface="Times New Roman" pitchFamily="18" charset="0"/>
                <a:cs typeface="Times New Roman" pitchFamily="18" charset="0"/>
              </a:rPr>
              <a:t>othe</a:t>
            </a:r>
            <a:r>
              <a:rPr lang="en-US" altLang="ko-KR" sz="1600" dirty="0" smtClean="0">
                <a:solidFill>
                  <a:srgbClr val="FF0000"/>
                </a:solidFill>
                <a:latin typeface="Times New Roman" pitchFamily="18" charset="0"/>
                <a:cs typeface="Times New Roman" pitchFamily="18" charset="0"/>
              </a:rPr>
              <a:t> RCA activities are </a:t>
            </a:r>
            <a:r>
              <a:rPr lang="en-US" altLang="ko-KR" sz="1600" dirty="0" err="1" smtClean="0">
                <a:solidFill>
                  <a:srgbClr val="FF0000"/>
                </a:solidFill>
                <a:latin typeface="Times New Roman" pitchFamily="18" charset="0"/>
                <a:cs typeface="Times New Roman" pitchFamily="18" charset="0"/>
              </a:rPr>
              <a:t>regared</a:t>
            </a:r>
            <a:r>
              <a:rPr lang="en-US" altLang="ko-KR" sz="1600" dirty="0" smtClean="0">
                <a:solidFill>
                  <a:srgbClr val="FF0000"/>
                </a:solidFill>
                <a:latin typeface="Times New Roman" pitchFamily="18" charset="0"/>
                <a:cs typeface="Times New Roman" pitchFamily="18" charset="0"/>
              </a:rPr>
              <a:t> as done under this Agreement.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슬라이드 번호 개체 틀 3"/>
          <p:cNvSpPr>
            <a:spLocks noGrp="1"/>
          </p:cNvSpPr>
          <p:nvPr>
            <p:ph type="sldNum" sz="quarter" idx="4294967295"/>
          </p:nvPr>
        </p:nvSpPr>
        <p:spPr bwMode="auto">
          <a:xfrm>
            <a:off x="9372600" y="6492875"/>
            <a:ext cx="5334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ltLang="ko-KR">
                <a:latin typeface="Arial" charset="0"/>
                <a:ea typeface="가는각진제목체"/>
                <a:cs typeface="Arial" charset="0"/>
              </a:rPr>
              <a:t>- </a:t>
            </a:r>
            <a:fld id="{74032F1C-3742-45EA-A3F1-CA6279CE14E5}" type="slidenum">
              <a:rPr lang="ko-KR" altLang="en-US">
                <a:latin typeface="Arial" charset="0"/>
                <a:ea typeface="가는각진제목체"/>
                <a:cs typeface="Arial" charset="0"/>
              </a:rPr>
              <a:pPr fontAlgn="base">
                <a:spcBef>
                  <a:spcPct val="0"/>
                </a:spcBef>
                <a:spcAft>
                  <a:spcPct val="0"/>
                </a:spcAft>
              </a:pPr>
              <a:t>24</a:t>
            </a:fld>
            <a:r>
              <a:rPr lang="en-US" altLang="ko-KR">
                <a:latin typeface="Arial" charset="0"/>
                <a:ea typeface="가는각진제목체"/>
                <a:cs typeface="Arial" charset="0"/>
              </a:rPr>
              <a:t> -</a:t>
            </a:r>
            <a:endParaRPr lang="ko-KR" altLang="en-US">
              <a:latin typeface="Arial" charset="0"/>
              <a:ea typeface="가는각진제목체"/>
              <a:cs typeface="Arial" charset="0"/>
            </a:endParaRPr>
          </a:p>
        </p:txBody>
      </p:sp>
      <p:pic>
        <p:nvPicPr>
          <p:cNvPr id="3" name="그림 2" descr="RCA_Office.JPG"/>
          <p:cNvPicPr>
            <a:picLocks noChangeAspect="1"/>
          </p:cNvPicPr>
          <p:nvPr/>
        </p:nvPicPr>
        <p:blipFill>
          <a:blip r:embed="rId2" cstate="print"/>
          <a:stretch>
            <a:fillRect/>
          </a:stretch>
        </p:blipFill>
        <p:spPr>
          <a:xfrm>
            <a:off x="1752600" y="4267200"/>
            <a:ext cx="5257800" cy="245427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lumMod val="75000"/>
              <a:lumOff val="25000"/>
            </a:schemeClr>
          </a:solidFill>
        </a:ln>
        <a:effectLst/>
      </a:spPr>
      <a:bodyPr rtlCol="0" anchor="ctr"/>
      <a:lstStyle>
        <a:defPPr algn="ctr">
          <a:defRPr sz="1200" b="1" dirty="0" smtClean="0">
            <a:solidFill>
              <a:schemeClr val="tx1"/>
            </a:solidFill>
            <a:latin typeface="Calibri" pitchFamily="34" charset="0"/>
            <a:ea typeface="가는각진제목체" pitchFamily="18" charset="-127"/>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spcBef>
            <a:spcPts val="200"/>
          </a:spcBef>
          <a:defRPr sz="1200" dirty="0" smtClean="0">
            <a:latin typeface="Calibri" pitchFamily="34" charset="0"/>
            <a:ea typeface="가는각진제목체" pitchFamily="18" charset="-127"/>
          </a:defRPr>
        </a:defPPr>
      </a:lstStyle>
    </a:tx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82379</TotalTime>
  <Words>3814</Words>
  <Application>Microsoft Office PowerPoint</Application>
  <PresentationFormat>A4 용지(210x297mm)</PresentationFormat>
  <Paragraphs>313</Paragraphs>
  <Slides>25</Slides>
  <Notes>1</Notes>
  <HiddenSlides>0</HiddenSlides>
  <MMClips>0</MMClips>
  <ScaleCrop>false</ScaleCrop>
  <HeadingPairs>
    <vt:vector size="4" baseType="variant">
      <vt:variant>
        <vt:lpstr>테마</vt:lpstr>
      </vt:variant>
      <vt:variant>
        <vt:i4>1</vt:i4>
      </vt:variant>
      <vt:variant>
        <vt:lpstr>슬라이드 제목</vt:lpstr>
      </vt:variant>
      <vt:variant>
        <vt:i4>25</vt:i4>
      </vt:variant>
    </vt:vector>
  </HeadingPairs>
  <TitlesOfParts>
    <vt:vector size="26" baseType="lpstr">
      <vt:lpstr>Office 테마</vt:lpstr>
      <vt:lpstr>PowerPoint 프레젠테이션</vt:lpstr>
      <vt:lpstr>PowerPoint 프레젠테이션</vt:lpstr>
      <vt:lpstr>Background</vt:lpstr>
      <vt:lpstr>PowerPoint 프레젠테이션</vt:lpstr>
      <vt:lpstr>Rationale for Agreement Revision</vt:lpstr>
      <vt:lpstr>PowerPoint 프레젠테이션</vt:lpstr>
      <vt:lpstr>Articles to be Revised</vt:lpstr>
      <vt:lpstr>Articles to be Revised</vt:lpstr>
      <vt:lpstr>Articles to be Revised</vt:lpstr>
      <vt:lpstr>Articles to be Revised</vt:lpstr>
      <vt:lpstr>Articles to be Revised</vt:lpstr>
      <vt:lpstr>Articles to be Revised</vt:lpstr>
      <vt:lpstr>Articles to be Revised</vt:lpstr>
      <vt:lpstr>PowerPoint 프레젠테이션</vt:lpstr>
      <vt:lpstr>Draft Amendment</vt:lpstr>
      <vt:lpstr>Draft Amendment</vt:lpstr>
      <vt:lpstr>Draft Amendment</vt:lpstr>
      <vt:lpstr>Draft Amendment</vt:lpstr>
      <vt:lpstr>Draft Amendment</vt:lpstr>
      <vt:lpstr>Draft Amendment</vt:lpstr>
      <vt:lpstr>Draft Amendment</vt:lpstr>
      <vt:lpstr>Draft Amendment</vt:lpstr>
      <vt:lpstr>Draft Amendment</vt:lpstr>
      <vt:lpstr>Draft Amendment</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Lorenzo</dc:creator>
  <cp:lastModifiedBy>jjin</cp:lastModifiedBy>
  <cp:revision>425</cp:revision>
  <dcterms:created xsi:type="dcterms:W3CDTF">2008-12-13T15:09:16Z</dcterms:created>
  <dcterms:modified xsi:type="dcterms:W3CDTF">2013-09-05T08:12:00Z</dcterms:modified>
</cp:coreProperties>
</file>