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handoutMasterIdLst>
    <p:handoutMasterId r:id="rId26"/>
  </p:handoutMasterIdLst>
  <p:sldIdLst>
    <p:sldId id="256" r:id="rId2"/>
    <p:sldId id="289" r:id="rId3"/>
    <p:sldId id="290" r:id="rId4"/>
    <p:sldId id="291" r:id="rId5"/>
    <p:sldId id="292" r:id="rId6"/>
    <p:sldId id="266" r:id="rId7"/>
    <p:sldId id="293" r:id="rId8"/>
    <p:sldId id="282" r:id="rId9"/>
    <p:sldId id="294" r:id="rId10"/>
    <p:sldId id="270" r:id="rId11"/>
    <p:sldId id="283" r:id="rId12"/>
    <p:sldId id="295" r:id="rId13"/>
    <p:sldId id="285" r:id="rId14"/>
    <p:sldId id="286" r:id="rId15"/>
    <p:sldId id="287" r:id="rId16"/>
    <p:sldId id="297" r:id="rId17"/>
    <p:sldId id="276" r:id="rId18"/>
    <p:sldId id="259" r:id="rId19"/>
    <p:sldId id="260" r:id="rId20"/>
    <p:sldId id="278" r:id="rId21"/>
    <p:sldId id="279" r:id="rId22"/>
    <p:sldId id="280" r:id="rId23"/>
    <p:sldId id="281" r:id="rId24"/>
  </p:sldIdLst>
  <p:sldSz cx="9144000" cy="6858000" type="screen4x3"/>
  <p:notesSz cx="9283700" cy="6946900"/>
  <p:custDataLst>
    <p:tags r:id="rId27"/>
  </p:custDataLst>
  <p:defaultTextStyle>
    <a:defPPr>
      <a:defRPr lang="en-US"/>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1" hangingPunct="1">
      <a:defRPr sz="2400" kern="1200">
        <a:solidFill>
          <a:schemeClr val="tx1"/>
        </a:solidFill>
        <a:latin typeface="Arial" charset="0"/>
        <a:ea typeface="+mn-ea"/>
        <a:cs typeface="+mn-cs"/>
      </a:defRPr>
    </a:lvl6pPr>
    <a:lvl7pPr marL="2743200" algn="l" defTabSz="914400" rtl="0" eaLnBrk="1" latinLnBrk="1" hangingPunct="1">
      <a:defRPr sz="2400" kern="1200">
        <a:solidFill>
          <a:schemeClr val="tx1"/>
        </a:solidFill>
        <a:latin typeface="Arial" charset="0"/>
        <a:ea typeface="+mn-ea"/>
        <a:cs typeface="+mn-cs"/>
      </a:defRPr>
    </a:lvl7pPr>
    <a:lvl8pPr marL="3200400" algn="l" defTabSz="914400" rtl="0" eaLnBrk="1" latinLnBrk="1" hangingPunct="1">
      <a:defRPr sz="2400" kern="1200">
        <a:solidFill>
          <a:schemeClr val="tx1"/>
        </a:solidFill>
        <a:latin typeface="Arial" charset="0"/>
        <a:ea typeface="+mn-ea"/>
        <a:cs typeface="+mn-cs"/>
      </a:defRPr>
    </a:lvl8pPr>
    <a:lvl9pPr marL="3657600" algn="l" defTabSz="914400" rtl="0" eaLnBrk="1" latinLnBrk="1"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A0FC"/>
    <a:srgbClr val="993300"/>
    <a:srgbClr val="FFCC66"/>
    <a:srgbClr val="CC6600"/>
    <a:srgbClr val="FFCC00"/>
    <a:srgbClr val="996633"/>
    <a:srgbClr val="FFCC99"/>
    <a:srgbClr val="CC99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0" autoAdjust="0"/>
    <p:restoredTop sz="80756" autoAdjust="0"/>
  </p:normalViewPr>
  <p:slideViewPr>
    <p:cSldViewPr>
      <p:cViewPr>
        <p:scale>
          <a:sx n="94" d="100"/>
          <a:sy n="94" d="100"/>
        </p:scale>
        <p:origin x="-942"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lgn="ctr">
              <a:defRPr lang="en-US" sz="1800" b="1" i="0" u="none" strike="noStrike" kern="1200" baseline="0" dirty="0">
                <a:solidFill>
                  <a:schemeClr val="bg1"/>
                </a:solidFill>
                <a:latin typeface="+mn-lt"/>
                <a:ea typeface="+mn-ea"/>
                <a:cs typeface="+mn-cs"/>
              </a:defRPr>
            </a:pPr>
            <a:r>
              <a:rPr lang="en-US" sz="1800" b="1" i="0" u="none" strike="noStrike" kern="1200" baseline="0" dirty="0" smtClean="0">
                <a:solidFill>
                  <a:schemeClr val="bg1"/>
                </a:solidFill>
                <a:latin typeface="+mn-lt"/>
                <a:ea typeface="+mn-ea"/>
                <a:cs typeface="+mn-cs"/>
              </a:rPr>
              <a:t>Yearly Budget of RCARO</a:t>
            </a:r>
            <a:endParaRPr lang="en-US" sz="1800" b="1" i="0" u="none" strike="noStrike" kern="1200" baseline="0" dirty="0">
              <a:solidFill>
                <a:schemeClr val="bg1"/>
              </a:solidFill>
              <a:latin typeface="+mn-lt"/>
              <a:ea typeface="+mn-ea"/>
              <a:cs typeface="+mn-cs"/>
            </a:endParaRPr>
          </a:p>
        </c:rich>
      </c:tx>
      <c:layout>
        <c:manualLayout>
          <c:xMode val="edge"/>
          <c:yMode val="edge"/>
          <c:x val="0.31757317311928068"/>
          <c:y val="2.9838878984428906E-2"/>
        </c:manualLayout>
      </c:layout>
      <c:overlay val="0"/>
    </c:title>
    <c:autoTitleDeleted val="0"/>
    <c:plotArea>
      <c:layout/>
      <c:barChart>
        <c:barDir val="col"/>
        <c:grouping val="clustered"/>
        <c:varyColors val="0"/>
        <c:ser>
          <c:idx val="0"/>
          <c:order val="0"/>
          <c:tx>
            <c:strRef>
              <c:f>Sheet1!$B$1</c:f>
              <c:strCache>
                <c:ptCount val="1"/>
                <c:pt idx="0">
                  <c:v>Buget in US Mil.</c:v>
                </c:pt>
              </c:strCache>
            </c:strRef>
          </c:tx>
          <c:spPr>
            <a:solidFill>
              <a:schemeClr val="bg2"/>
            </a:solidFill>
          </c:spPr>
          <c:invertIfNegative val="0"/>
          <c:cat>
            <c:strRef>
              <c:f>Sheet1!$A$2:$A$13</c:f>
              <c:strCache>
                <c:ptCount val="12"/>
                <c:pt idx="0">
                  <c:v>'02</c:v>
                </c:pt>
                <c:pt idx="1">
                  <c:v>'03</c:v>
                </c:pt>
                <c:pt idx="2">
                  <c:v>'04</c:v>
                </c:pt>
                <c:pt idx="3">
                  <c:v>'05</c:v>
                </c:pt>
                <c:pt idx="4">
                  <c:v>'06</c:v>
                </c:pt>
                <c:pt idx="5">
                  <c:v>'07</c:v>
                </c:pt>
                <c:pt idx="6">
                  <c:v>'08</c:v>
                </c:pt>
                <c:pt idx="7">
                  <c:v>'09</c:v>
                </c:pt>
                <c:pt idx="8">
                  <c:v>'10</c:v>
                </c:pt>
                <c:pt idx="9">
                  <c:v>'11</c:v>
                </c:pt>
                <c:pt idx="10">
                  <c:v>'12</c:v>
                </c:pt>
                <c:pt idx="11">
                  <c:v>'13</c:v>
                </c:pt>
              </c:strCache>
            </c:strRef>
          </c:cat>
          <c:val>
            <c:numRef>
              <c:f>Sheet1!$B$2:$B$13</c:f>
              <c:numCache>
                <c:formatCode>General</c:formatCode>
                <c:ptCount val="12"/>
                <c:pt idx="0">
                  <c:v>0.5</c:v>
                </c:pt>
                <c:pt idx="1">
                  <c:v>0.58000000000000063</c:v>
                </c:pt>
                <c:pt idx="2">
                  <c:v>0.68000000000000094</c:v>
                </c:pt>
                <c:pt idx="3">
                  <c:v>0.68000000000000094</c:v>
                </c:pt>
                <c:pt idx="4">
                  <c:v>0.73000000000000065</c:v>
                </c:pt>
                <c:pt idx="5">
                  <c:v>0.93</c:v>
                </c:pt>
                <c:pt idx="6">
                  <c:v>1.1599999999999977</c:v>
                </c:pt>
                <c:pt idx="7">
                  <c:v>1.1200000000000001</c:v>
                </c:pt>
                <c:pt idx="8">
                  <c:v>1.1700000000000019</c:v>
                </c:pt>
                <c:pt idx="9">
                  <c:v>1.1700000000000019</c:v>
                </c:pt>
                <c:pt idx="10">
                  <c:v>1.1700000000000019</c:v>
                </c:pt>
                <c:pt idx="11">
                  <c:v>1.1700000000000019</c:v>
                </c:pt>
              </c:numCache>
            </c:numRef>
          </c:val>
        </c:ser>
        <c:dLbls>
          <c:showLegendKey val="0"/>
          <c:showVal val="0"/>
          <c:showCatName val="0"/>
          <c:showSerName val="0"/>
          <c:showPercent val="0"/>
          <c:showBubbleSize val="0"/>
        </c:dLbls>
        <c:gapWidth val="150"/>
        <c:axId val="39164928"/>
        <c:axId val="38759808"/>
      </c:barChart>
      <c:lineChart>
        <c:grouping val="standard"/>
        <c:varyColors val="0"/>
        <c:ser>
          <c:idx val="1"/>
          <c:order val="1"/>
          <c:tx>
            <c:strRef>
              <c:f>Sheet1!$C$1</c:f>
              <c:strCache>
                <c:ptCount val="1"/>
                <c:pt idx="0">
                  <c:v>열1</c:v>
                </c:pt>
              </c:strCache>
            </c:strRef>
          </c:tx>
          <c:spPr>
            <a:ln w="38100" cap="sq" cmpd="sng">
              <a:solidFill>
                <a:srgbClr val="FF0000"/>
              </a:solidFill>
              <a:miter lim="800000"/>
            </a:ln>
            <a:effectLst/>
          </c:spPr>
          <c:marker>
            <c:symbol val="circle"/>
            <c:size val="7"/>
            <c:spPr>
              <a:ln w="12700">
                <a:solidFill>
                  <a:srgbClr val="FF0000"/>
                </a:solidFill>
              </a:ln>
              <a:effectLst/>
            </c:spPr>
          </c:marker>
          <c:dLbls>
            <c:txPr>
              <a:bodyPr/>
              <a:lstStyle/>
              <a:p>
                <a:pPr>
                  <a:defRPr lang="ko-KR" b="1" baseline="0">
                    <a:solidFill>
                      <a:schemeClr val="bg1"/>
                    </a:solidFill>
                  </a:defRPr>
                </a:pPr>
                <a:endParaRPr lang="ko-KR"/>
              </a:p>
            </c:txPr>
            <c:showLegendKey val="0"/>
            <c:showVal val="1"/>
            <c:showCatName val="0"/>
            <c:showSerName val="0"/>
            <c:showPercent val="0"/>
            <c:showBubbleSize val="0"/>
            <c:showLeaderLines val="0"/>
          </c:dLbls>
          <c:cat>
            <c:strRef>
              <c:f>Sheet1!$A$2:$A$13</c:f>
              <c:strCache>
                <c:ptCount val="12"/>
                <c:pt idx="0">
                  <c:v>'02</c:v>
                </c:pt>
                <c:pt idx="1">
                  <c:v>'03</c:v>
                </c:pt>
                <c:pt idx="2">
                  <c:v>'04</c:v>
                </c:pt>
                <c:pt idx="3">
                  <c:v>'05</c:v>
                </c:pt>
                <c:pt idx="4">
                  <c:v>'06</c:v>
                </c:pt>
                <c:pt idx="5">
                  <c:v>'07</c:v>
                </c:pt>
                <c:pt idx="6">
                  <c:v>'08</c:v>
                </c:pt>
                <c:pt idx="7">
                  <c:v>'09</c:v>
                </c:pt>
                <c:pt idx="8">
                  <c:v>'10</c:v>
                </c:pt>
                <c:pt idx="9">
                  <c:v>'11</c:v>
                </c:pt>
                <c:pt idx="10">
                  <c:v>'12</c:v>
                </c:pt>
                <c:pt idx="11">
                  <c:v>'13</c:v>
                </c:pt>
              </c:strCache>
            </c:strRef>
          </c:cat>
          <c:val>
            <c:numRef>
              <c:f>Sheet1!$C$2:$C$13</c:f>
              <c:numCache>
                <c:formatCode>General</c:formatCode>
                <c:ptCount val="12"/>
                <c:pt idx="0">
                  <c:v>0.5</c:v>
                </c:pt>
                <c:pt idx="1">
                  <c:v>0.58000000000000063</c:v>
                </c:pt>
                <c:pt idx="2">
                  <c:v>0.68000000000000094</c:v>
                </c:pt>
                <c:pt idx="3">
                  <c:v>0.68000000000000094</c:v>
                </c:pt>
                <c:pt idx="4">
                  <c:v>0.73000000000000065</c:v>
                </c:pt>
                <c:pt idx="5">
                  <c:v>0.93</c:v>
                </c:pt>
                <c:pt idx="6">
                  <c:v>1.1599999999999977</c:v>
                </c:pt>
                <c:pt idx="7">
                  <c:v>1.1200000000000001</c:v>
                </c:pt>
                <c:pt idx="8">
                  <c:v>1.1700000000000019</c:v>
                </c:pt>
                <c:pt idx="9">
                  <c:v>1.1700000000000019</c:v>
                </c:pt>
                <c:pt idx="10">
                  <c:v>1.1700000000000019</c:v>
                </c:pt>
                <c:pt idx="11">
                  <c:v>1.1700000000000019</c:v>
                </c:pt>
              </c:numCache>
            </c:numRef>
          </c:val>
          <c:smooth val="0"/>
        </c:ser>
        <c:dLbls>
          <c:showLegendKey val="0"/>
          <c:showVal val="0"/>
          <c:showCatName val="0"/>
          <c:showSerName val="0"/>
          <c:showPercent val="0"/>
          <c:showBubbleSize val="0"/>
        </c:dLbls>
        <c:marker val="1"/>
        <c:smooth val="0"/>
        <c:axId val="39164928"/>
        <c:axId val="38759808"/>
      </c:lineChart>
      <c:catAx>
        <c:axId val="39164928"/>
        <c:scaling>
          <c:orientation val="minMax"/>
        </c:scaling>
        <c:delete val="0"/>
        <c:axPos val="b"/>
        <c:numFmt formatCode="General" sourceLinked="1"/>
        <c:majorTickMark val="out"/>
        <c:minorTickMark val="none"/>
        <c:tickLblPos val="nextTo"/>
        <c:txPr>
          <a:bodyPr/>
          <a:lstStyle/>
          <a:p>
            <a:pPr>
              <a:defRPr lang="ko-KR">
                <a:solidFill>
                  <a:schemeClr val="bg1"/>
                </a:solidFill>
              </a:defRPr>
            </a:pPr>
            <a:endParaRPr lang="ko-KR"/>
          </a:p>
        </c:txPr>
        <c:crossAx val="38759808"/>
        <c:crosses val="autoZero"/>
        <c:auto val="1"/>
        <c:lblAlgn val="ctr"/>
        <c:lblOffset val="100"/>
        <c:noMultiLvlLbl val="0"/>
      </c:catAx>
      <c:valAx>
        <c:axId val="38759808"/>
        <c:scaling>
          <c:orientation val="minMax"/>
        </c:scaling>
        <c:delete val="0"/>
        <c:axPos val="l"/>
        <c:majorGridlines/>
        <c:numFmt formatCode="General" sourceLinked="1"/>
        <c:majorTickMark val="out"/>
        <c:minorTickMark val="none"/>
        <c:tickLblPos val="nextTo"/>
        <c:txPr>
          <a:bodyPr/>
          <a:lstStyle/>
          <a:p>
            <a:pPr>
              <a:defRPr lang="ko-KR">
                <a:solidFill>
                  <a:schemeClr val="bg1"/>
                </a:solidFill>
              </a:defRPr>
            </a:pPr>
            <a:endParaRPr lang="ko-KR"/>
          </a:p>
        </c:txPr>
        <c:crossAx val="39164928"/>
        <c:crosses val="autoZero"/>
        <c:crossBetween val="between"/>
      </c:valAx>
    </c:plotArea>
    <c:legend>
      <c:legendPos val="r"/>
      <c:legendEntry>
        <c:idx val="0"/>
        <c:txPr>
          <a:bodyPr/>
          <a:lstStyle/>
          <a:p>
            <a:pPr>
              <a:defRPr sz="1500">
                <a:solidFill>
                  <a:schemeClr val="bg1"/>
                </a:solidFill>
              </a:defRPr>
            </a:pPr>
            <a:endParaRPr lang="ko-KR"/>
          </a:p>
        </c:txPr>
      </c:legendEntry>
      <c:layout>
        <c:manualLayout>
          <c:xMode val="edge"/>
          <c:yMode val="edge"/>
          <c:x val="0.78298516959522257"/>
          <c:y val="0.45867258225357788"/>
          <c:w val="0.14477035905656926"/>
          <c:h val="0.18901480159471673"/>
        </c:manualLayout>
      </c:layout>
      <c:overlay val="0"/>
      <c:txPr>
        <a:bodyPr/>
        <a:lstStyle/>
        <a:p>
          <a:pPr>
            <a:defRPr lang="ko-KR">
              <a:solidFill>
                <a:schemeClr val="bg1"/>
              </a:solidFill>
            </a:defRPr>
          </a:pPr>
          <a:endParaRPr lang="ko-KR"/>
        </a:p>
      </c:txPr>
    </c:legend>
    <c:plotVisOnly val="1"/>
    <c:dispBlanksAs val="gap"/>
    <c:showDLblsOverMax val="0"/>
  </c:chart>
  <c:txPr>
    <a:bodyPr/>
    <a:lstStyle/>
    <a:p>
      <a:pPr>
        <a:defRPr sz="1800"/>
      </a:pPr>
      <a:endParaRPr lang="ko-K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4022371" cy="346870"/>
          </a:xfrm>
          <a:prstGeom prst="rect">
            <a:avLst/>
          </a:prstGeom>
        </p:spPr>
        <p:txBody>
          <a:bodyPr vert="horz" lIns="91440" tIns="45720" rIns="91440" bIns="45720" rtlCol="0"/>
          <a:lstStyle>
            <a:lvl1pPr algn="l">
              <a:defRPr sz="1200"/>
            </a:lvl1pPr>
          </a:lstStyle>
          <a:p>
            <a:endParaRPr lang="ko-KR" altLang="en-US" dirty="0"/>
          </a:p>
        </p:txBody>
      </p:sp>
      <p:sp>
        <p:nvSpPr>
          <p:cNvPr id="3" name="날짜 개체 틀 2"/>
          <p:cNvSpPr>
            <a:spLocks noGrp="1"/>
          </p:cNvSpPr>
          <p:nvPr>
            <p:ph type="dt" sz="quarter" idx="1"/>
          </p:nvPr>
        </p:nvSpPr>
        <p:spPr>
          <a:xfrm>
            <a:off x="5259208" y="0"/>
            <a:ext cx="4022371" cy="346870"/>
          </a:xfrm>
          <a:prstGeom prst="rect">
            <a:avLst/>
          </a:prstGeom>
        </p:spPr>
        <p:txBody>
          <a:bodyPr vert="horz" lIns="91440" tIns="45720" rIns="91440" bIns="45720" rtlCol="0"/>
          <a:lstStyle>
            <a:lvl1pPr algn="r">
              <a:defRPr sz="1200"/>
            </a:lvl1pPr>
          </a:lstStyle>
          <a:p>
            <a:fld id="{440A520D-BEC3-48DF-8EAA-13FA9B8BF5F4}" type="datetimeFigureOut">
              <a:rPr lang="ko-KR" altLang="en-US" smtClean="0"/>
              <a:pPr/>
              <a:t>2013-09-05</a:t>
            </a:fld>
            <a:endParaRPr lang="ko-KR" altLang="en-US" dirty="0"/>
          </a:p>
        </p:txBody>
      </p:sp>
      <p:sp>
        <p:nvSpPr>
          <p:cNvPr id="4" name="바닥글 개체 틀 3"/>
          <p:cNvSpPr>
            <a:spLocks noGrp="1"/>
          </p:cNvSpPr>
          <p:nvPr>
            <p:ph type="ftr" sz="quarter" idx="2"/>
          </p:nvPr>
        </p:nvSpPr>
        <p:spPr>
          <a:xfrm>
            <a:off x="0" y="6598843"/>
            <a:ext cx="4022371" cy="346870"/>
          </a:xfrm>
          <a:prstGeom prst="rect">
            <a:avLst/>
          </a:prstGeom>
        </p:spPr>
        <p:txBody>
          <a:bodyPr vert="horz" lIns="91440" tIns="45720" rIns="91440" bIns="45720" rtlCol="0" anchor="b"/>
          <a:lstStyle>
            <a:lvl1pPr algn="l">
              <a:defRPr sz="1200"/>
            </a:lvl1pPr>
          </a:lstStyle>
          <a:p>
            <a:endParaRPr lang="ko-KR" altLang="en-US" dirty="0"/>
          </a:p>
        </p:txBody>
      </p:sp>
      <p:sp>
        <p:nvSpPr>
          <p:cNvPr id="5" name="슬라이드 번호 개체 틀 4"/>
          <p:cNvSpPr>
            <a:spLocks noGrp="1"/>
          </p:cNvSpPr>
          <p:nvPr>
            <p:ph type="sldNum" sz="quarter" idx="3"/>
          </p:nvPr>
        </p:nvSpPr>
        <p:spPr>
          <a:xfrm>
            <a:off x="5259208" y="6598843"/>
            <a:ext cx="4022371" cy="346870"/>
          </a:xfrm>
          <a:prstGeom prst="rect">
            <a:avLst/>
          </a:prstGeom>
        </p:spPr>
        <p:txBody>
          <a:bodyPr vert="horz" lIns="91440" tIns="45720" rIns="91440" bIns="45720" rtlCol="0" anchor="b"/>
          <a:lstStyle>
            <a:lvl1pPr algn="r">
              <a:defRPr sz="1200"/>
            </a:lvl1pPr>
          </a:lstStyle>
          <a:p>
            <a:fld id="{5224A668-C366-42C2-9A61-0167C26A640C}" type="slidenum">
              <a:rPr lang="ko-KR" altLang="en-US" smtClean="0"/>
              <a:pPr/>
              <a:t>‹#›</a:t>
            </a:fld>
            <a:endParaRPr lang="ko-KR" altLang="en-US" dirty="0"/>
          </a:p>
        </p:txBody>
      </p:sp>
    </p:spTree>
    <p:extLst>
      <p:ext uri="{BB962C8B-B14F-4D97-AF65-F5344CB8AC3E}">
        <p14:creationId xmlns:p14="http://schemas.microsoft.com/office/powerpoint/2010/main" val="4555827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6" name="Rectangle 8"/>
          <p:cNvSpPr>
            <a:spLocks noGrp="1" noChangeArrowheads="1"/>
          </p:cNvSpPr>
          <p:nvPr>
            <p:ph type="hdr" sz="quarter"/>
          </p:nvPr>
        </p:nvSpPr>
        <p:spPr bwMode="auto">
          <a:xfrm>
            <a:off x="0" y="0"/>
            <a:ext cx="4022371" cy="346870"/>
          </a:xfrm>
          <a:prstGeom prst="rect">
            <a:avLst/>
          </a:prstGeom>
          <a:noFill/>
          <a:ln w="9525">
            <a:noFill/>
            <a:miter lim="800000"/>
            <a:headEnd/>
            <a:tailEnd/>
          </a:ln>
        </p:spPr>
        <p:txBody>
          <a:bodyPr vert="horz" wrap="square" lIns="92738" tIns="46368" rIns="92738" bIns="46368" numCol="1" anchor="t" anchorCtr="0" compatLnSpc="1">
            <a:prstTxWarp prst="textNoShape">
              <a:avLst/>
            </a:prstTxWarp>
          </a:bodyPr>
          <a:lstStyle>
            <a:lvl1pPr defTabSz="925513" eaLnBrk="0" hangingPunct="0">
              <a:defRPr sz="1200">
                <a:latin typeface="Times New Roman" pitchFamily="18" charset="0"/>
                <a:ea typeface="굴림" charset="-127"/>
              </a:defRPr>
            </a:lvl1pPr>
          </a:lstStyle>
          <a:p>
            <a:endParaRPr lang="en-US" altLang="ko-KR" dirty="0"/>
          </a:p>
        </p:txBody>
      </p:sp>
      <p:sp>
        <p:nvSpPr>
          <p:cNvPr id="2057" name="Rectangle 9"/>
          <p:cNvSpPr>
            <a:spLocks noGrp="1" noRot="1" noChangeAspect="1" noChangeArrowheads="1" noTextEdit="1"/>
          </p:cNvSpPr>
          <p:nvPr>
            <p:ph type="sldImg" idx="2"/>
          </p:nvPr>
        </p:nvSpPr>
        <p:spPr bwMode="auto">
          <a:xfrm>
            <a:off x="2905125" y="520700"/>
            <a:ext cx="3473450" cy="2605088"/>
          </a:xfrm>
          <a:prstGeom prst="rect">
            <a:avLst/>
          </a:prstGeom>
          <a:noFill/>
          <a:ln w="9525">
            <a:solidFill>
              <a:srgbClr val="000000"/>
            </a:solidFill>
            <a:miter lim="800000"/>
            <a:headEnd/>
            <a:tailEnd/>
          </a:ln>
          <a:effectLst/>
        </p:spPr>
      </p:sp>
      <p:sp>
        <p:nvSpPr>
          <p:cNvPr id="2058" name="Rectangle 10"/>
          <p:cNvSpPr>
            <a:spLocks noGrp="1" noChangeArrowheads="1"/>
          </p:cNvSpPr>
          <p:nvPr>
            <p:ph type="body" sz="quarter" idx="3"/>
          </p:nvPr>
        </p:nvSpPr>
        <p:spPr bwMode="auto">
          <a:xfrm>
            <a:off x="1236838" y="3300015"/>
            <a:ext cx="6810027" cy="3125393"/>
          </a:xfrm>
          <a:prstGeom prst="rect">
            <a:avLst/>
          </a:prstGeom>
          <a:noFill/>
          <a:ln w="9525">
            <a:noFill/>
            <a:miter lim="800000"/>
            <a:headEnd/>
            <a:tailEnd/>
          </a:ln>
        </p:spPr>
        <p:txBody>
          <a:bodyPr vert="horz" wrap="square" lIns="92738" tIns="46368" rIns="92738" bIns="46368" numCol="1" anchor="t" anchorCtr="0" compatLnSpc="1">
            <a:prstTxWarp prst="textNoShape">
              <a:avLst/>
            </a:prstTxWarp>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p>
        </p:txBody>
      </p:sp>
      <p:sp>
        <p:nvSpPr>
          <p:cNvPr id="2059" name="Rectangle 11"/>
          <p:cNvSpPr>
            <a:spLocks noGrp="1" noChangeArrowheads="1"/>
          </p:cNvSpPr>
          <p:nvPr>
            <p:ph type="dt" idx="1"/>
          </p:nvPr>
        </p:nvSpPr>
        <p:spPr bwMode="auto">
          <a:xfrm>
            <a:off x="5261329" y="0"/>
            <a:ext cx="4022371" cy="346870"/>
          </a:xfrm>
          <a:prstGeom prst="rect">
            <a:avLst/>
          </a:prstGeom>
          <a:noFill/>
          <a:ln w="9525">
            <a:noFill/>
            <a:miter lim="800000"/>
            <a:headEnd/>
            <a:tailEnd/>
          </a:ln>
        </p:spPr>
        <p:txBody>
          <a:bodyPr vert="horz" wrap="square" lIns="92738" tIns="46368" rIns="92738" bIns="46368" numCol="1" anchor="t" anchorCtr="0" compatLnSpc="1">
            <a:prstTxWarp prst="textNoShape">
              <a:avLst/>
            </a:prstTxWarp>
          </a:bodyPr>
          <a:lstStyle>
            <a:lvl1pPr algn="r" defTabSz="925513" eaLnBrk="0" hangingPunct="0">
              <a:defRPr sz="1200">
                <a:latin typeface="Times New Roman" pitchFamily="18" charset="0"/>
                <a:ea typeface="굴림" charset="-127"/>
              </a:defRPr>
            </a:lvl1pPr>
          </a:lstStyle>
          <a:p>
            <a:endParaRPr lang="en-US" altLang="ko-KR" dirty="0"/>
          </a:p>
        </p:txBody>
      </p:sp>
      <p:sp>
        <p:nvSpPr>
          <p:cNvPr id="2060" name="Rectangle 12"/>
          <p:cNvSpPr>
            <a:spLocks noGrp="1" noChangeArrowheads="1"/>
          </p:cNvSpPr>
          <p:nvPr>
            <p:ph type="ftr" sz="quarter" idx="4"/>
          </p:nvPr>
        </p:nvSpPr>
        <p:spPr bwMode="auto">
          <a:xfrm>
            <a:off x="0" y="6600030"/>
            <a:ext cx="4022371" cy="346870"/>
          </a:xfrm>
          <a:prstGeom prst="rect">
            <a:avLst/>
          </a:prstGeom>
          <a:noFill/>
          <a:ln w="9525">
            <a:noFill/>
            <a:miter lim="800000"/>
            <a:headEnd/>
            <a:tailEnd/>
          </a:ln>
        </p:spPr>
        <p:txBody>
          <a:bodyPr vert="horz" wrap="square" lIns="92738" tIns="46368" rIns="92738" bIns="46368" numCol="1" anchor="b" anchorCtr="0" compatLnSpc="1">
            <a:prstTxWarp prst="textNoShape">
              <a:avLst/>
            </a:prstTxWarp>
          </a:bodyPr>
          <a:lstStyle>
            <a:lvl1pPr defTabSz="925513" eaLnBrk="0" hangingPunct="0">
              <a:defRPr sz="1200">
                <a:latin typeface="Times New Roman" pitchFamily="18" charset="0"/>
                <a:ea typeface="굴림" charset="-127"/>
              </a:defRPr>
            </a:lvl1pPr>
          </a:lstStyle>
          <a:p>
            <a:endParaRPr lang="en-US" altLang="ko-KR" dirty="0"/>
          </a:p>
        </p:txBody>
      </p:sp>
      <p:sp>
        <p:nvSpPr>
          <p:cNvPr id="2061" name="Rectangle 13"/>
          <p:cNvSpPr>
            <a:spLocks noGrp="1" noChangeArrowheads="1"/>
          </p:cNvSpPr>
          <p:nvPr>
            <p:ph type="sldNum" sz="quarter" idx="5"/>
          </p:nvPr>
        </p:nvSpPr>
        <p:spPr bwMode="auto">
          <a:xfrm>
            <a:off x="5261329" y="6600030"/>
            <a:ext cx="4022371" cy="346870"/>
          </a:xfrm>
          <a:prstGeom prst="rect">
            <a:avLst/>
          </a:prstGeom>
          <a:noFill/>
          <a:ln w="9525">
            <a:noFill/>
            <a:miter lim="800000"/>
            <a:headEnd/>
            <a:tailEnd/>
          </a:ln>
        </p:spPr>
        <p:txBody>
          <a:bodyPr vert="horz" wrap="square" lIns="92738" tIns="46368" rIns="92738" bIns="46368" numCol="1" anchor="b" anchorCtr="0" compatLnSpc="1">
            <a:prstTxWarp prst="textNoShape">
              <a:avLst/>
            </a:prstTxWarp>
          </a:bodyPr>
          <a:lstStyle>
            <a:lvl1pPr algn="r" defTabSz="925513" eaLnBrk="0" hangingPunct="0">
              <a:defRPr sz="1200">
                <a:latin typeface="Times New Roman" pitchFamily="18" charset="0"/>
                <a:ea typeface="굴림" charset="-127"/>
              </a:defRPr>
            </a:lvl1pPr>
          </a:lstStyle>
          <a:p>
            <a:fld id="{0880A3F1-AFF4-4F4D-84D2-05C6229E22EF}" type="slidenum">
              <a:rPr lang="ko-KR" altLang="en-US"/>
              <a:pPr/>
              <a:t>‹#›</a:t>
            </a:fld>
            <a:endParaRPr lang="en-US" altLang="ko-KR" dirty="0"/>
          </a:p>
        </p:txBody>
      </p:sp>
    </p:spTree>
    <p:extLst>
      <p:ext uri="{BB962C8B-B14F-4D97-AF65-F5344CB8AC3E}">
        <p14:creationId xmlns:p14="http://schemas.microsoft.com/office/powerpoint/2010/main" val="148633615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en-AU"/>
          </a:p>
        </p:txBody>
      </p:sp>
      <p:sp>
        <p:nvSpPr>
          <p:cNvPr id="4" name="슬라이드 번호 개체 틀 3"/>
          <p:cNvSpPr>
            <a:spLocks noGrp="1"/>
          </p:cNvSpPr>
          <p:nvPr>
            <p:ph type="sldNum" sz="quarter" idx="10"/>
          </p:nvPr>
        </p:nvSpPr>
        <p:spPr/>
        <p:txBody>
          <a:bodyPr/>
          <a:lstStyle/>
          <a:p>
            <a:fld id="{0880A3F1-AFF4-4F4D-84D2-05C6229E22EF}" type="slidenum">
              <a:rPr lang="ko-KR" altLang="en-US" smtClean="0"/>
              <a:pPr/>
              <a:t>2</a:t>
            </a:fld>
            <a:endParaRPr lang="en-US" altLang="ko-K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en-AU" dirty="0"/>
          </a:p>
        </p:txBody>
      </p:sp>
      <p:sp>
        <p:nvSpPr>
          <p:cNvPr id="4" name="슬라이드 번호 개체 틀 3"/>
          <p:cNvSpPr>
            <a:spLocks noGrp="1"/>
          </p:cNvSpPr>
          <p:nvPr>
            <p:ph type="sldNum" sz="quarter" idx="10"/>
          </p:nvPr>
        </p:nvSpPr>
        <p:spPr/>
        <p:txBody>
          <a:bodyPr/>
          <a:lstStyle/>
          <a:p>
            <a:fld id="{0880A3F1-AFF4-4F4D-84D2-05C6229E22EF}" type="slidenum">
              <a:rPr lang="ko-KR" altLang="en-US" smtClean="0"/>
              <a:pPr/>
              <a:t>7</a:t>
            </a:fld>
            <a:endParaRPr lang="en-US" altLang="ko-K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en-US" dirty="0"/>
          </a:p>
        </p:txBody>
      </p:sp>
      <p:sp>
        <p:nvSpPr>
          <p:cNvPr id="4" name="슬라이드 번호 개체 틀 3"/>
          <p:cNvSpPr>
            <a:spLocks noGrp="1"/>
          </p:cNvSpPr>
          <p:nvPr>
            <p:ph type="sldNum" sz="quarter" idx="10"/>
          </p:nvPr>
        </p:nvSpPr>
        <p:spPr/>
        <p:txBody>
          <a:bodyPr/>
          <a:lstStyle/>
          <a:p>
            <a:fld id="{0880A3F1-AFF4-4F4D-84D2-05C6229E22EF}" type="slidenum">
              <a:rPr lang="ko-KR" altLang="en-US" smtClean="0"/>
              <a:pPr/>
              <a:t>19</a:t>
            </a:fld>
            <a:endParaRPr lang="en-US" altLang="ko-KR"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723" name="Rectangle 3"/>
          <p:cNvSpPr>
            <a:spLocks noGrp="1" noChangeArrowheads="1"/>
          </p:cNvSpPr>
          <p:nvPr>
            <p:ph type="ctrTitle"/>
          </p:nvPr>
        </p:nvSpPr>
        <p:spPr>
          <a:xfrm>
            <a:off x="2071670" y="3352800"/>
            <a:ext cx="6691330" cy="1371600"/>
          </a:xfrm>
        </p:spPr>
        <p:txBody>
          <a:bodyPr/>
          <a:lstStyle>
            <a:lvl1pPr>
              <a:lnSpc>
                <a:spcPct val="90000"/>
              </a:lnSpc>
              <a:defRPr sz="4800">
                <a:latin typeface="Arial" pitchFamily="34" charset="0"/>
                <a:cs typeface="Arial" pitchFamily="34" charset="0"/>
              </a:defRPr>
            </a:lvl1pPr>
          </a:lstStyle>
          <a:p>
            <a:r>
              <a:rPr lang="ko-KR" altLang="en-US" dirty="0" smtClean="0"/>
              <a:t>마스터 제목 스타일 편집</a:t>
            </a:r>
            <a:endParaRPr lang="ko-KR" altLang="en-US" dirty="0"/>
          </a:p>
        </p:txBody>
      </p:sp>
      <p:sp>
        <p:nvSpPr>
          <p:cNvPr id="30724" name="Rectangle 4"/>
          <p:cNvSpPr>
            <a:spLocks noGrp="1" noChangeArrowheads="1"/>
          </p:cNvSpPr>
          <p:nvPr>
            <p:ph type="subTitle" idx="1"/>
          </p:nvPr>
        </p:nvSpPr>
        <p:spPr>
          <a:xfrm>
            <a:off x="2438400" y="4724400"/>
            <a:ext cx="6324600" cy="685800"/>
          </a:xfrm>
        </p:spPr>
        <p:txBody>
          <a:bodyPr/>
          <a:lstStyle>
            <a:lvl1pPr marL="0" indent="0">
              <a:lnSpc>
                <a:spcPct val="80000"/>
              </a:lnSpc>
              <a:buFont typeface="Wingdings" pitchFamily="2" charset="2"/>
              <a:buNone/>
              <a:defRPr sz="3200"/>
            </a:lvl1pPr>
          </a:lstStyle>
          <a:p>
            <a:r>
              <a:rPr lang="ko-KR" altLang="en-US" dirty="0" smtClean="0"/>
              <a:t>마스터 부제목 스타일 편집</a:t>
            </a:r>
            <a:endParaRPr lang="ko-KR" altLang="en-US"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dirty="0" smtClean="0"/>
              <a:t>마스터 제목 스타일 편집</a:t>
            </a:r>
            <a:endParaRPr lang="ko-KR" altLang="en-US" dirty="0"/>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latin typeface="Arial" pitchFamily="34" charset="0"/>
                <a:cs typeface="Arial"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ko-KR" altLang="en-US" dirty="0" smtClean="0"/>
              <a:t>마스터 텍스트 스타일을 편집합니다</a:t>
            </a: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1524000" y="2057400"/>
            <a:ext cx="3467100" cy="350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5143500" y="2057400"/>
            <a:ext cx="3467100" cy="350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p:spPr>
        <p:txBody>
          <a:bodyPr/>
          <a:lstStyle>
            <a:lvl1pPr>
              <a:defRPr/>
            </a:lvl1pPr>
          </a:lstStyle>
          <a:p>
            <a:r>
              <a:rPr lang="ko-KR" altLang="en-US" dirty="0" smtClean="0"/>
              <a:t>마스터 제목 스타일 편집</a:t>
            </a:r>
            <a:endParaRPr lang="ko-KR" altLang="en-US" dirty="0"/>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ko-KR" altLang="en-US" dirty="0" smtClean="0"/>
              <a:t>그림을 추가하려면 아이콘을 클릭하십시오</a:t>
            </a:r>
            <a:endParaRPr lang="ko-KR" altLang="en-US" dirty="0"/>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838950" y="685800"/>
            <a:ext cx="1771650" cy="4876800"/>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1524000" y="685800"/>
            <a:ext cx="5162550" cy="4876800"/>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body" idx="1"/>
          </p:nvPr>
        </p:nvSpPr>
        <p:spPr bwMode="auto">
          <a:xfrm>
            <a:off x="1524000" y="2057400"/>
            <a:ext cx="7086600" cy="3505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p>
        </p:txBody>
      </p:sp>
      <p:sp>
        <p:nvSpPr>
          <p:cNvPr id="29713" name="Rectangle 17"/>
          <p:cNvSpPr>
            <a:spLocks noGrp="1" noChangeArrowheads="1"/>
          </p:cNvSpPr>
          <p:nvPr>
            <p:ph type="title"/>
          </p:nvPr>
        </p:nvSpPr>
        <p:spPr bwMode="auto">
          <a:xfrm>
            <a:off x="1571604" y="642918"/>
            <a:ext cx="7086600" cy="13716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ko-KR" altLang="en-US" dirty="0" smtClean="0"/>
              <a:t>마스터 제목 스타일 편집</a:t>
            </a:r>
          </a:p>
        </p:txBody>
      </p:sp>
    </p:spTree>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xStyles>
    <p:titleStyle>
      <a:lvl1pPr algn="l" rtl="0" eaLnBrk="1" fontAlgn="base" latinLnBrk="1" hangingPunct="1">
        <a:spcBef>
          <a:spcPct val="0"/>
        </a:spcBef>
        <a:spcAft>
          <a:spcPct val="0"/>
        </a:spcAft>
        <a:defRPr sz="4000" b="1">
          <a:solidFill>
            <a:srgbClr val="000000"/>
          </a:solidFill>
          <a:latin typeface="Arial" pitchFamily="34" charset="0"/>
          <a:ea typeface="+mj-ea"/>
          <a:cs typeface="Arial" pitchFamily="34" charset="0"/>
        </a:defRPr>
      </a:lvl1pPr>
      <a:lvl2pPr algn="l" rtl="0" eaLnBrk="1" fontAlgn="base" latinLnBrk="1" hangingPunct="1">
        <a:spcBef>
          <a:spcPct val="0"/>
        </a:spcBef>
        <a:spcAft>
          <a:spcPct val="0"/>
        </a:spcAft>
        <a:defRPr sz="4000" b="1">
          <a:solidFill>
            <a:srgbClr val="000000"/>
          </a:solidFill>
          <a:latin typeface="Arial Narrow" pitchFamily="34" charset="0"/>
        </a:defRPr>
      </a:lvl2pPr>
      <a:lvl3pPr algn="l" rtl="0" eaLnBrk="1" fontAlgn="base" latinLnBrk="1" hangingPunct="1">
        <a:spcBef>
          <a:spcPct val="0"/>
        </a:spcBef>
        <a:spcAft>
          <a:spcPct val="0"/>
        </a:spcAft>
        <a:defRPr sz="4000" b="1">
          <a:solidFill>
            <a:srgbClr val="000000"/>
          </a:solidFill>
          <a:latin typeface="Arial Narrow" pitchFamily="34" charset="0"/>
        </a:defRPr>
      </a:lvl3pPr>
      <a:lvl4pPr algn="l" rtl="0" eaLnBrk="1" fontAlgn="base" latinLnBrk="1" hangingPunct="1">
        <a:spcBef>
          <a:spcPct val="0"/>
        </a:spcBef>
        <a:spcAft>
          <a:spcPct val="0"/>
        </a:spcAft>
        <a:defRPr sz="4000" b="1">
          <a:solidFill>
            <a:srgbClr val="000000"/>
          </a:solidFill>
          <a:latin typeface="Arial Narrow" pitchFamily="34" charset="0"/>
        </a:defRPr>
      </a:lvl4pPr>
      <a:lvl5pPr algn="l" rtl="0" eaLnBrk="1" fontAlgn="base" latinLnBrk="1" hangingPunct="1">
        <a:spcBef>
          <a:spcPct val="0"/>
        </a:spcBef>
        <a:spcAft>
          <a:spcPct val="0"/>
        </a:spcAft>
        <a:defRPr sz="4000" b="1">
          <a:solidFill>
            <a:srgbClr val="000000"/>
          </a:solidFill>
          <a:latin typeface="Arial Narrow" pitchFamily="34" charset="0"/>
        </a:defRPr>
      </a:lvl5pPr>
      <a:lvl6pPr marL="457200" algn="l" rtl="0" eaLnBrk="1" fontAlgn="base" latinLnBrk="1" hangingPunct="1">
        <a:spcBef>
          <a:spcPct val="0"/>
        </a:spcBef>
        <a:spcAft>
          <a:spcPct val="0"/>
        </a:spcAft>
        <a:defRPr sz="4000" b="1">
          <a:solidFill>
            <a:srgbClr val="000000"/>
          </a:solidFill>
          <a:latin typeface="Arial Narrow" pitchFamily="34" charset="0"/>
        </a:defRPr>
      </a:lvl6pPr>
      <a:lvl7pPr marL="914400" algn="l" rtl="0" eaLnBrk="1" fontAlgn="base" latinLnBrk="1" hangingPunct="1">
        <a:spcBef>
          <a:spcPct val="0"/>
        </a:spcBef>
        <a:spcAft>
          <a:spcPct val="0"/>
        </a:spcAft>
        <a:defRPr sz="4000" b="1">
          <a:solidFill>
            <a:srgbClr val="000000"/>
          </a:solidFill>
          <a:latin typeface="Arial Narrow" pitchFamily="34" charset="0"/>
        </a:defRPr>
      </a:lvl7pPr>
      <a:lvl8pPr marL="1371600" algn="l" rtl="0" eaLnBrk="1" fontAlgn="base" latinLnBrk="1" hangingPunct="1">
        <a:spcBef>
          <a:spcPct val="0"/>
        </a:spcBef>
        <a:spcAft>
          <a:spcPct val="0"/>
        </a:spcAft>
        <a:defRPr sz="4000" b="1">
          <a:solidFill>
            <a:srgbClr val="000000"/>
          </a:solidFill>
          <a:latin typeface="Arial Narrow" pitchFamily="34" charset="0"/>
        </a:defRPr>
      </a:lvl8pPr>
      <a:lvl9pPr marL="1828800" algn="l" rtl="0" eaLnBrk="1" fontAlgn="base" latinLnBrk="1" hangingPunct="1">
        <a:spcBef>
          <a:spcPct val="0"/>
        </a:spcBef>
        <a:spcAft>
          <a:spcPct val="0"/>
        </a:spcAft>
        <a:defRPr sz="4000" b="1">
          <a:solidFill>
            <a:srgbClr val="000000"/>
          </a:solidFill>
          <a:latin typeface="Arial Narrow" pitchFamily="34" charset="0"/>
        </a:defRPr>
      </a:lvl9pPr>
    </p:titleStyle>
    <p:bodyStyle>
      <a:lvl1pPr marL="342900" indent="-342900" algn="l" rtl="0" eaLnBrk="1" fontAlgn="base" latinLnBrk="1" hangingPunct="1">
        <a:spcBef>
          <a:spcPct val="20000"/>
        </a:spcBef>
        <a:spcAft>
          <a:spcPct val="0"/>
        </a:spcAft>
        <a:buClr>
          <a:srgbClr val="000000"/>
        </a:buClr>
        <a:buSzPct val="70000"/>
        <a:buFont typeface="Wingdings" pitchFamily="2" charset="2"/>
        <a:buChar char="q"/>
        <a:defRPr sz="2800">
          <a:solidFill>
            <a:srgbClr val="000000"/>
          </a:solidFill>
          <a:latin typeface="Arial" pitchFamily="34" charset="0"/>
          <a:ea typeface="+mn-ea"/>
          <a:cs typeface="Arial" pitchFamily="34" charset="0"/>
        </a:defRPr>
      </a:lvl1pPr>
      <a:lvl2pPr marL="742950" indent="-285750" algn="l" rtl="0" eaLnBrk="1" fontAlgn="base" latinLnBrk="1" hangingPunct="1">
        <a:spcBef>
          <a:spcPct val="20000"/>
        </a:spcBef>
        <a:spcAft>
          <a:spcPct val="0"/>
        </a:spcAft>
        <a:buClr>
          <a:srgbClr val="000000"/>
        </a:buClr>
        <a:buSzPct val="70000"/>
        <a:buFont typeface="Wingdings" pitchFamily="2" charset="2"/>
        <a:buChar char="n"/>
        <a:defRPr sz="2400">
          <a:solidFill>
            <a:srgbClr val="000000"/>
          </a:solidFill>
          <a:latin typeface="Arial" pitchFamily="34" charset="0"/>
          <a:cs typeface="Arial" pitchFamily="34" charset="0"/>
        </a:defRPr>
      </a:lvl2pPr>
      <a:lvl3pPr marL="1143000" indent="-228600" algn="l" rtl="0" eaLnBrk="1" fontAlgn="base" latinLnBrk="1" hangingPunct="1">
        <a:spcBef>
          <a:spcPct val="20000"/>
        </a:spcBef>
        <a:spcAft>
          <a:spcPct val="0"/>
        </a:spcAft>
        <a:buClr>
          <a:srgbClr val="000000"/>
        </a:buClr>
        <a:buSzPct val="50000"/>
        <a:buFont typeface="Wingdings" pitchFamily="2" charset="2"/>
        <a:buChar char="n"/>
        <a:defRPr sz="2000">
          <a:solidFill>
            <a:srgbClr val="000000"/>
          </a:solidFill>
          <a:latin typeface="Arial" pitchFamily="34" charset="0"/>
          <a:cs typeface="Arial" pitchFamily="34" charset="0"/>
        </a:defRPr>
      </a:lvl3pPr>
      <a:lvl4pPr marL="1600200" indent="-228600" algn="l" rtl="0" eaLnBrk="1" fontAlgn="base" latinLnBrk="1" hangingPunct="1">
        <a:spcBef>
          <a:spcPct val="20000"/>
        </a:spcBef>
        <a:spcAft>
          <a:spcPct val="0"/>
        </a:spcAft>
        <a:buClr>
          <a:srgbClr val="000000"/>
        </a:buClr>
        <a:buSzPct val="50000"/>
        <a:buFont typeface="Wingdings" pitchFamily="2" charset="2"/>
        <a:buChar char="n"/>
        <a:defRPr>
          <a:solidFill>
            <a:srgbClr val="000000"/>
          </a:solidFill>
          <a:latin typeface="Arial" pitchFamily="34" charset="0"/>
          <a:cs typeface="Arial" pitchFamily="34" charset="0"/>
        </a:defRPr>
      </a:lvl4pPr>
      <a:lvl5pPr marL="2057400" indent="-228600" algn="l" rtl="0" eaLnBrk="1" fontAlgn="base" latinLnBrk="1" hangingPunct="1">
        <a:spcBef>
          <a:spcPct val="20000"/>
        </a:spcBef>
        <a:spcAft>
          <a:spcPct val="0"/>
        </a:spcAft>
        <a:buClr>
          <a:srgbClr val="000000"/>
        </a:buClr>
        <a:buSzPct val="50000"/>
        <a:buFont typeface="Wingdings" pitchFamily="2" charset="2"/>
        <a:buChar char="n"/>
        <a:defRPr>
          <a:solidFill>
            <a:srgbClr val="000000"/>
          </a:solidFill>
          <a:latin typeface="Arial" pitchFamily="34" charset="0"/>
          <a:cs typeface="Arial" pitchFamily="34" charset="0"/>
        </a:defRPr>
      </a:lvl5pPr>
      <a:lvl6pPr marL="2514600" indent="-228600" algn="l" rtl="0" eaLnBrk="1" fontAlgn="base" latinLnBrk="1" hangingPunct="1">
        <a:spcBef>
          <a:spcPct val="20000"/>
        </a:spcBef>
        <a:spcAft>
          <a:spcPct val="0"/>
        </a:spcAft>
        <a:buClr>
          <a:srgbClr val="000000"/>
        </a:buClr>
        <a:buSzPct val="50000"/>
        <a:buFont typeface="Wingdings" pitchFamily="2" charset="2"/>
        <a:buChar char="n"/>
        <a:defRPr>
          <a:solidFill>
            <a:srgbClr val="000000"/>
          </a:solidFill>
          <a:latin typeface="+mn-lt"/>
        </a:defRPr>
      </a:lvl6pPr>
      <a:lvl7pPr marL="2971800" indent="-228600" algn="l" rtl="0" eaLnBrk="1" fontAlgn="base" latinLnBrk="1" hangingPunct="1">
        <a:spcBef>
          <a:spcPct val="20000"/>
        </a:spcBef>
        <a:spcAft>
          <a:spcPct val="0"/>
        </a:spcAft>
        <a:buClr>
          <a:srgbClr val="000000"/>
        </a:buClr>
        <a:buSzPct val="50000"/>
        <a:buFont typeface="Wingdings" pitchFamily="2" charset="2"/>
        <a:buChar char="n"/>
        <a:defRPr>
          <a:solidFill>
            <a:srgbClr val="000000"/>
          </a:solidFill>
          <a:latin typeface="+mn-lt"/>
        </a:defRPr>
      </a:lvl7pPr>
      <a:lvl8pPr marL="3429000" indent="-228600" algn="l" rtl="0" eaLnBrk="1" fontAlgn="base" latinLnBrk="1" hangingPunct="1">
        <a:spcBef>
          <a:spcPct val="20000"/>
        </a:spcBef>
        <a:spcAft>
          <a:spcPct val="0"/>
        </a:spcAft>
        <a:buClr>
          <a:srgbClr val="000000"/>
        </a:buClr>
        <a:buSzPct val="50000"/>
        <a:buFont typeface="Wingdings" pitchFamily="2" charset="2"/>
        <a:buChar char="n"/>
        <a:defRPr>
          <a:solidFill>
            <a:srgbClr val="000000"/>
          </a:solidFill>
          <a:latin typeface="+mn-lt"/>
        </a:defRPr>
      </a:lvl8pPr>
      <a:lvl9pPr marL="3886200" indent="-228600" algn="l" rtl="0" eaLnBrk="1" fontAlgn="base" latinLnBrk="1" hangingPunct="1">
        <a:spcBef>
          <a:spcPct val="20000"/>
        </a:spcBef>
        <a:spcAft>
          <a:spcPct val="0"/>
        </a:spcAft>
        <a:buClr>
          <a:srgbClr val="000000"/>
        </a:buClr>
        <a:buSzPct val="50000"/>
        <a:buFont typeface="Wingdings" pitchFamily="2" charset="2"/>
        <a:buChar char="n"/>
        <a:defRPr>
          <a:solidFill>
            <a:srgbClr val="000000"/>
          </a:solidFill>
          <a:latin typeface="+mn-lt"/>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2" name="Rectangle 6"/>
          <p:cNvSpPr>
            <a:spLocks noGrp="1" noChangeArrowheads="1"/>
          </p:cNvSpPr>
          <p:nvPr>
            <p:ph type="ctrTitle"/>
          </p:nvPr>
        </p:nvSpPr>
        <p:spPr>
          <a:xfrm>
            <a:off x="2357422" y="1857364"/>
            <a:ext cx="6324600" cy="1371600"/>
          </a:xfrm>
        </p:spPr>
        <p:txBody>
          <a:bodyPr/>
          <a:lstStyle/>
          <a:p>
            <a:r>
              <a:rPr lang="en-US" altLang="ko-KR" sz="4400" dirty="0" smtClean="0">
                <a:ea typeface="굴림" charset="-127"/>
              </a:rPr>
              <a:t>RCARO</a:t>
            </a:r>
            <a:br>
              <a:rPr lang="en-US" altLang="ko-KR" sz="4400" dirty="0" smtClean="0">
                <a:ea typeface="굴림" charset="-127"/>
              </a:rPr>
            </a:br>
            <a:r>
              <a:rPr lang="en-US" altLang="ko-KR" sz="4400" dirty="0" smtClean="0">
                <a:ea typeface="굴림" charset="-127"/>
              </a:rPr>
              <a:t>Past, Present, Future</a:t>
            </a:r>
            <a:endParaRPr lang="ko-KR" altLang="en-US" sz="4400" dirty="0">
              <a:ea typeface="굴림" charset="-127"/>
            </a:endParaRPr>
          </a:p>
        </p:txBody>
      </p:sp>
      <p:sp>
        <p:nvSpPr>
          <p:cNvPr id="4103" name="Rectangle 7"/>
          <p:cNvSpPr>
            <a:spLocks noGrp="1" noChangeArrowheads="1"/>
          </p:cNvSpPr>
          <p:nvPr>
            <p:ph type="subTitle" idx="1"/>
          </p:nvPr>
        </p:nvSpPr>
        <p:spPr>
          <a:xfrm>
            <a:off x="2483768" y="3717032"/>
            <a:ext cx="6324600" cy="685800"/>
          </a:xfrm>
        </p:spPr>
        <p:txBody>
          <a:bodyPr/>
          <a:lstStyle/>
          <a:p>
            <a:r>
              <a:rPr lang="en-US" altLang="ko-KR" dirty="0" smtClean="0">
                <a:ea typeface="굴림" charset="-127"/>
              </a:rPr>
              <a:t>In-House Evaluation &amp; Thoughts on RCARO Activities</a:t>
            </a:r>
          </a:p>
          <a:p>
            <a:r>
              <a:rPr lang="en-US" altLang="ko-KR" sz="2400" dirty="0" smtClean="0">
                <a:ea typeface="굴림" charset="-127"/>
              </a:rPr>
              <a:t>(Kun</a:t>
            </a:r>
            <a:r>
              <a:rPr lang="ko-KR" altLang="en-US" sz="2400" dirty="0" smtClean="0">
                <a:ea typeface="굴림" charset="-127"/>
              </a:rPr>
              <a:t> </a:t>
            </a:r>
            <a:r>
              <a:rPr lang="en-US" altLang="ko-KR" sz="2400" dirty="0" smtClean="0">
                <a:ea typeface="굴림" charset="-127"/>
              </a:rPr>
              <a:t>Mo CHOI, Director, </a:t>
            </a:r>
          </a:p>
          <a:p>
            <a:r>
              <a:rPr lang="en-US" altLang="ko-KR" sz="2400" dirty="0" smtClean="0">
                <a:ea typeface="굴림" charset="-127"/>
              </a:rPr>
              <a:t>Seoul, RCARO Workshop, Aug. 2013)</a:t>
            </a:r>
            <a:endParaRPr lang="ko-KR" altLang="en-US" sz="2400" dirty="0">
              <a:ea typeface="굴림" charset="-127"/>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6"/>
          <p:cNvSpPr>
            <a:spLocks noGrp="1" noChangeArrowheads="1"/>
          </p:cNvSpPr>
          <p:nvPr>
            <p:ph type="title"/>
          </p:nvPr>
        </p:nvSpPr>
        <p:spPr>
          <a:xfrm>
            <a:off x="1357290" y="357166"/>
            <a:ext cx="7086600" cy="1371600"/>
          </a:xfrm>
        </p:spPr>
        <p:txBody>
          <a:bodyPr/>
          <a:lstStyle/>
          <a:p>
            <a:r>
              <a:rPr lang="en-US" altLang="ko-KR" dirty="0" smtClean="0">
                <a:ea typeface="굴림" charset="-127"/>
              </a:rPr>
              <a:t>Background </a:t>
            </a:r>
            <a:endParaRPr lang="ko-KR" altLang="en-US" dirty="0">
              <a:ea typeface="굴림" charset="-127"/>
            </a:endParaRPr>
          </a:p>
        </p:txBody>
      </p:sp>
      <p:sp>
        <p:nvSpPr>
          <p:cNvPr id="5127" name="Rectangle 7"/>
          <p:cNvSpPr>
            <a:spLocks noGrp="1" noChangeArrowheads="1"/>
          </p:cNvSpPr>
          <p:nvPr>
            <p:ph type="body" idx="1"/>
          </p:nvPr>
        </p:nvSpPr>
        <p:spPr/>
        <p:txBody>
          <a:bodyPr/>
          <a:lstStyle/>
          <a:p>
            <a:r>
              <a:rPr lang="en-US" altLang="ko-KR" dirty="0" smtClean="0">
                <a:ea typeface="굴림" charset="-127"/>
              </a:rPr>
              <a:t> Dr. </a:t>
            </a:r>
            <a:r>
              <a:rPr lang="en-US" altLang="ko-KR" dirty="0" err="1" smtClean="0">
                <a:ea typeface="굴림" charset="-127"/>
              </a:rPr>
              <a:t>Dongxin</a:t>
            </a:r>
            <a:r>
              <a:rPr lang="en-US" altLang="ko-KR" dirty="0" smtClean="0">
                <a:ea typeface="굴림" charset="-127"/>
              </a:rPr>
              <a:t> </a:t>
            </a:r>
            <a:r>
              <a:rPr lang="en-US" altLang="ko-KR" dirty="0" err="1" smtClean="0">
                <a:ea typeface="굴림" charset="-127"/>
              </a:rPr>
              <a:t>Feng’s</a:t>
            </a:r>
            <a:r>
              <a:rPr lang="en-US" altLang="ko-KR" dirty="0" smtClean="0">
                <a:ea typeface="굴림" charset="-127"/>
              </a:rPr>
              <a:t> suggestion</a:t>
            </a:r>
          </a:p>
          <a:p>
            <a:pPr marL="715963" indent="-715963">
              <a:buNone/>
            </a:pPr>
            <a:r>
              <a:rPr lang="en-US" altLang="ko-KR" dirty="0" smtClean="0">
                <a:ea typeface="굴림" charset="-127"/>
              </a:rPr>
              <a:t>    </a:t>
            </a:r>
            <a:r>
              <a:rPr lang="en-US" altLang="ko-KR" sz="2400" dirty="0" smtClean="0">
                <a:ea typeface="굴림" charset="-127"/>
              </a:rPr>
              <a:t>-  </a:t>
            </a:r>
            <a:r>
              <a:rPr lang="en-US" altLang="ko-KR" sz="2400" dirty="0" smtClean="0">
                <a:latin typeface="+mn-lt"/>
                <a:ea typeface="굴림" charset="-127"/>
              </a:rPr>
              <a:t>To address means to further enhance the role of  RCARO in response to demands from the IAEA and Member States</a:t>
            </a:r>
          </a:p>
          <a:p>
            <a:r>
              <a:rPr lang="en-US" altLang="ko-KR" dirty="0" smtClean="0">
                <a:ea typeface="굴림" charset="-127"/>
              </a:rPr>
              <a:t>10 Year’s anniversary of RCARO</a:t>
            </a:r>
          </a:p>
          <a:p>
            <a:r>
              <a:rPr lang="en-US" altLang="ko-KR" dirty="0" smtClean="0">
                <a:ea typeface="굴림" charset="-127"/>
              </a:rPr>
              <a:t> Past</a:t>
            </a:r>
            <a:r>
              <a:rPr lang="ko-KR" altLang="en-US" dirty="0" smtClean="0">
                <a:ea typeface="굴림" charset="-127"/>
              </a:rPr>
              <a:t> </a:t>
            </a:r>
            <a:r>
              <a:rPr lang="en-US" altLang="ko-KR" dirty="0" smtClean="0">
                <a:ea typeface="굴림" charset="-127"/>
              </a:rPr>
              <a:t>– Present - Future</a:t>
            </a:r>
            <a:endParaRPr lang="en-US" altLang="ko-KR" dirty="0">
              <a:ea typeface="굴림" charset="-127"/>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6"/>
          <p:cNvSpPr>
            <a:spLocks noGrp="1" noChangeArrowheads="1"/>
          </p:cNvSpPr>
          <p:nvPr>
            <p:ph type="title"/>
          </p:nvPr>
        </p:nvSpPr>
        <p:spPr>
          <a:xfrm>
            <a:off x="1500166" y="357166"/>
            <a:ext cx="7086600" cy="1371600"/>
          </a:xfrm>
        </p:spPr>
        <p:txBody>
          <a:bodyPr/>
          <a:lstStyle/>
          <a:p>
            <a:r>
              <a:rPr lang="en-US" altLang="ko-KR" dirty="0" smtClean="0">
                <a:ea typeface="굴림" charset="-127"/>
              </a:rPr>
              <a:t>Ten Year’s of History </a:t>
            </a:r>
            <a:endParaRPr lang="ko-KR" altLang="en-US" dirty="0">
              <a:ea typeface="굴림" charset="-127"/>
            </a:endParaRPr>
          </a:p>
        </p:txBody>
      </p:sp>
      <p:sp>
        <p:nvSpPr>
          <p:cNvPr id="5127" name="Rectangle 7"/>
          <p:cNvSpPr>
            <a:spLocks noGrp="1" noChangeArrowheads="1"/>
          </p:cNvSpPr>
          <p:nvPr>
            <p:ph type="body" idx="1"/>
          </p:nvPr>
        </p:nvSpPr>
        <p:spPr>
          <a:xfrm>
            <a:off x="1524000" y="2057400"/>
            <a:ext cx="7086600" cy="4395936"/>
          </a:xfrm>
        </p:spPr>
        <p:txBody>
          <a:bodyPr/>
          <a:lstStyle/>
          <a:p>
            <a:r>
              <a:rPr lang="en-US" altLang="ko-KR" sz="2400" dirty="0" smtClean="0">
                <a:ea typeface="굴림" charset="-127"/>
              </a:rPr>
              <a:t>March 2002: Establishment of the RCARO for interim operation in Daejeon, ROK</a:t>
            </a:r>
          </a:p>
          <a:p>
            <a:r>
              <a:rPr lang="en-US" altLang="ko-KR" sz="2400" dirty="0" smtClean="0">
                <a:ea typeface="굴림" charset="-127"/>
              </a:rPr>
              <a:t>The 32</a:t>
            </a:r>
            <a:r>
              <a:rPr lang="en-US" altLang="ko-KR" sz="2400" baseline="30000" dirty="0" smtClean="0">
                <a:ea typeface="굴림" charset="-127"/>
              </a:rPr>
              <a:t>nd</a:t>
            </a:r>
            <a:r>
              <a:rPr lang="en-US" altLang="ko-KR" sz="2400" dirty="0" smtClean="0">
                <a:ea typeface="굴림" charset="-127"/>
              </a:rPr>
              <a:t> GCM in 2003 adopted the resolution on the Establishment of the RCARO</a:t>
            </a:r>
          </a:p>
          <a:p>
            <a:r>
              <a:rPr lang="en-US" altLang="ko-KR" sz="2400" dirty="0" smtClean="0">
                <a:ea typeface="굴림" charset="-127"/>
              </a:rPr>
              <a:t>The 27</a:t>
            </a:r>
            <a:r>
              <a:rPr lang="en-US" altLang="ko-KR" sz="2400" baseline="30000" dirty="0" smtClean="0">
                <a:ea typeface="굴림" charset="-127"/>
              </a:rPr>
              <a:t>th</a:t>
            </a:r>
            <a:r>
              <a:rPr lang="en-US" altLang="ko-KR" sz="2400" dirty="0" smtClean="0">
                <a:ea typeface="굴림" charset="-127"/>
              </a:rPr>
              <a:t> NRM in 2005 decided full operation of the RCARO and appointed Director of RCARO</a:t>
            </a:r>
          </a:p>
          <a:p>
            <a:r>
              <a:rPr lang="en-US" altLang="ko-KR" sz="2400" dirty="0" smtClean="0">
                <a:ea typeface="굴림" charset="-127"/>
              </a:rPr>
              <a:t>The 36</a:t>
            </a:r>
            <a:r>
              <a:rPr lang="en-US" altLang="ko-KR" sz="2400" baseline="30000" dirty="0" smtClean="0">
                <a:ea typeface="굴림" charset="-127"/>
              </a:rPr>
              <a:t>th</a:t>
            </a:r>
            <a:r>
              <a:rPr lang="en-US" altLang="ko-KR" sz="2400" dirty="0" smtClean="0">
                <a:ea typeface="굴림" charset="-127"/>
              </a:rPr>
              <a:t> GCM in 2007 adopted the resolution on the roles and status of the RCARO</a:t>
            </a:r>
          </a:p>
          <a:p>
            <a:r>
              <a:rPr lang="en-US" altLang="ko-KR" sz="2400" dirty="0" smtClean="0">
                <a:ea typeface="굴림" charset="-127"/>
              </a:rPr>
              <a:t>March 2012: the 10</a:t>
            </a:r>
            <a:r>
              <a:rPr lang="en-US" altLang="ko-KR" sz="2400" baseline="30000" dirty="0" smtClean="0">
                <a:ea typeface="굴림" charset="-127"/>
              </a:rPr>
              <a:t>th</a:t>
            </a:r>
            <a:r>
              <a:rPr lang="en-US" altLang="ko-KR" sz="2400" dirty="0" smtClean="0">
                <a:ea typeface="굴림" charset="-127"/>
              </a:rPr>
              <a:t> Anniversary of the RCARO</a:t>
            </a:r>
          </a:p>
          <a:p>
            <a:endParaRPr lang="en-US" altLang="ko-KR" dirty="0">
              <a:ea typeface="굴림" charset="-127"/>
            </a:endParaRPr>
          </a:p>
          <a:p>
            <a:endParaRPr lang="en-US" altLang="ko-KR" dirty="0" smtClean="0">
              <a:ea typeface="굴림" charset="-127"/>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6"/>
          <p:cNvSpPr>
            <a:spLocks noGrp="1" noChangeArrowheads="1"/>
          </p:cNvSpPr>
          <p:nvPr>
            <p:ph type="title"/>
          </p:nvPr>
        </p:nvSpPr>
        <p:spPr>
          <a:xfrm>
            <a:off x="1285852" y="357166"/>
            <a:ext cx="7620000" cy="798984"/>
          </a:xfrm>
        </p:spPr>
        <p:txBody>
          <a:bodyPr/>
          <a:lstStyle/>
          <a:p>
            <a:r>
              <a:rPr lang="en-US" altLang="ko-KR" dirty="0" smtClean="0">
                <a:ea typeface="굴림" charset="-127"/>
              </a:rPr>
              <a:t>Changes in the Past 10 Years</a:t>
            </a:r>
            <a:endParaRPr lang="ko-KR" altLang="en-US" dirty="0">
              <a:ea typeface="굴림" charset="-127"/>
            </a:endParaRPr>
          </a:p>
        </p:txBody>
      </p:sp>
      <p:sp>
        <p:nvSpPr>
          <p:cNvPr id="5127" name="Rectangle 7"/>
          <p:cNvSpPr>
            <a:spLocks noGrp="1" noChangeArrowheads="1"/>
          </p:cNvSpPr>
          <p:nvPr>
            <p:ph type="body" idx="1"/>
          </p:nvPr>
        </p:nvSpPr>
        <p:spPr>
          <a:xfrm>
            <a:off x="1500166" y="1357298"/>
            <a:ext cx="7086600" cy="4539952"/>
          </a:xfrm>
        </p:spPr>
        <p:txBody>
          <a:bodyPr/>
          <a:lstStyle/>
          <a:p>
            <a:r>
              <a:rPr lang="en-US" altLang="ko-KR" dirty="0" smtClean="0">
                <a:ea typeface="굴림" charset="-127"/>
              </a:rPr>
              <a:t>Mission: </a:t>
            </a:r>
          </a:p>
          <a:p>
            <a:pPr marL="715963" lvl="1" indent="-352425">
              <a:buFont typeface="Wingdings" pitchFamily="2" charset="2"/>
              <a:buChar char="Ø"/>
            </a:pPr>
            <a:endParaRPr lang="en-US" altLang="ko-KR" sz="2000" dirty="0" smtClean="0">
              <a:ea typeface="굴림" charset="-127"/>
            </a:endParaRPr>
          </a:p>
          <a:p>
            <a:pPr marL="715963" lvl="1" indent="-352425">
              <a:buFont typeface="Wingdings" pitchFamily="2" charset="2"/>
              <a:buChar char="Ø"/>
            </a:pPr>
            <a:r>
              <a:rPr lang="en-US" altLang="ko-KR" sz="2000" dirty="0" smtClean="0">
                <a:ea typeface="굴림" charset="-127"/>
              </a:rPr>
              <a:t>To seek out opportunities to participate in the projects of other regional and international agencies</a:t>
            </a:r>
          </a:p>
          <a:p>
            <a:pPr marL="715963" lvl="1" indent="-352425">
              <a:buFont typeface="Wingdings" pitchFamily="2" charset="2"/>
              <a:buChar char="Ø"/>
            </a:pPr>
            <a:r>
              <a:rPr lang="en-US" altLang="ko-KR" sz="2000" dirty="0" smtClean="0">
                <a:ea typeface="굴림" charset="-127"/>
              </a:rPr>
              <a:t>To negotiate and secure funding for RCA projects</a:t>
            </a:r>
          </a:p>
          <a:p>
            <a:pPr marL="715963" lvl="1" indent="-352425">
              <a:buFont typeface="Wingdings" pitchFamily="2" charset="2"/>
              <a:buChar char="Ø"/>
            </a:pPr>
            <a:r>
              <a:rPr lang="en-US" altLang="ko-KR" sz="2000" dirty="0" smtClean="0">
                <a:ea typeface="굴림" charset="-127"/>
              </a:rPr>
              <a:t>To promote peaceful uses of nuclear tech. </a:t>
            </a:r>
          </a:p>
          <a:p>
            <a:pPr marL="715963" lvl="1" indent="-352425">
              <a:buFont typeface="Wingdings" pitchFamily="2" charset="2"/>
              <a:buChar char="Ø"/>
            </a:pPr>
            <a:r>
              <a:rPr lang="en-US" altLang="ko-KR" sz="2000" dirty="0" smtClean="0">
                <a:ea typeface="굴림" charset="-127"/>
              </a:rPr>
              <a:t>To enhance  visibility of RCA </a:t>
            </a:r>
          </a:p>
          <a:p>
            <a:pPr marL="715963" lvl="1" indent="-352425">
              <a:buFont typeface="Wingdings" pitchFamily="2" charset="2"/>
              <a:buChar char="Ø"/>
            </a:pPr>
            <a:r>
              <a:rPr lang="en-US" altLang="ko-KR" sz="2000" dirty="0" smtClean="0">
                <a:ea typeface="굴림" charset="-127"/>
              </a:rPr>
              <a:t>To implement agreed directives by the Member States</a:t>
            </a:r>
          </a:p>
          <a:p>
            <a:pPr marL="715963" lvl="1" indent="-352425">
              <a:buFont typeface="Wingdings" pitchFamily="2" charset="2"/>
              <a:buChar char="Ø"/>
            </a:pPr>
            <a:r>
              <a:rPr lang="en-US" altLang="ko-KR" sz="2000" dirty="0" smtClean="0">
                <a:solidFill>
                  <a:srgbClr val="993300"/>
                </a:solidFill>
                <a:ea typeface="굴림" charset="-127"/>
              </a:rPr>
              <a:t>To provide Member States with RCA related records as a repository (at the 39</a:t>
            </a:r>
            <a:r>
              <a:rPr lang="en-US" altLang="ko-KR" sz="2000" baseline="30000" dirty="0" smtClean="0">
                <a:solidFill>
                  <a:srgbClr val="993300"/>
                </a:solidFill>
                <a:ea typeface="굴림" charset="-127"/>
              </a:rPr>
              <a:t>th</a:t>
            </a:r>
            <a:r>
              <a:rPr lang="en-US" altLang="ko-KR" sz="2000" dirty="0" smtClean="0">
                <a:solidFill>
                  <a:srgbClr val="993300"/>
                </a:solidFill>
                <a:ea typeface="굴림" charset="-127"/>
              </a:rPr>
              <a:t> GCM)</a:t>
            </a:r>
          </a:p>
          <a:p>
            <a:pPr lvl="1"/>
            <a:endParaRPr lang="en-US" altLang="ko-KR" dirty="0" smtClean="0">
              <a:ea typeface="굴림" charset="-127"/>
            </a:endParaRPr>
          </a:p>
          <a:p>
            <a:endParaRPr lang="en-US" altLang="ko-KR" dirty="0">
              <a:ea typeface="굴림" charset="-127"/>
            </a:endParaRPr>
          </a:p>
          <a:p>
            <a:endParaRPr lang="en-US" altLang="ko-KR" dirty="0" smtClean="0">
              <a:ea typeface="굴림" charset="-127"/>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6"/>
          <p:cNvSpPr>
            <a:spLocks noGrp="1" noChangeArrowheads="1"/>
          </p:cNvSpPr>
          <p:nvPr>
            <p:ph type="title"/>
          </p:nvPr>
        </p:nvSpPr>
        <p:spPr>
          <a:xfrm>
            <a:off x="251520" y="188640"/>
            <a:ext cx="7086600" cy="366936"/>
          </a:xfrm>
        </p:spPr>
        <p:txBody>
          <a:bodyPr/>
          <a:lstStyle/>
          <a:p>
            <a:r>
              <a:rPr lang="en-US" altLang="ko-KR" sz="1800" dirty="0" smtClean="0">
                <a:ea typeface="굴림" charset="-127"/>
              </a:rPr>
              <a:t>Changes in the Past 10 Years</a:t>
            </a:r>
            <a:endParaRPr lang="ko-KR" altLang="en-US" sz="1800" dirty="0">
              <a:ea typeface="굴림" charset="-127"/>
            </a:endParaRPr>
          </a:p>
        </p:txBody>
      </p:sp>
      <p:sp>
        <p:nvSpPr>
          <p:cNvPr id="5127" name="Rectangle 7"/>
          <p:cNvSpPr>
            <a:spLocks noGrp="1" noChangeArrowheads="1"/>
          </p:cNvSpPr>
          <p:nvPr>
            <p:ph type="body" idx="1"/>
          </p:nvPr>
        </p:nvSpPr>
        <p:spPr>
          <a:xfrm>
            <a:off x="1331640" y="1124744"/>
            <a:ext cx="7098012" cy="3447264"/>
          </a:xfrm>
        </p:spPr>
        <p:txBody>
          <a:bodyPr/>
          <a:lstStyle/>
          <a:p>
            <a:r>
              <a:rPr lang="en-US" altLang="ko-KR" dirty="0" smtClean="0">
                <a:ea typeface="굴림" charset="-127"/>
              </a:rPr>
              <a:t>Budget </a:t>
            </a:r>
          </a:p>
          <a:p>
            <a:pPr lvl="1">
              <a:buFont typeface="Wingdings" pitchFamily="2" charset="2"/>
              <a:buChar char="Ø"/>
            </a:pPr>
            <a:r>
              <a:rPr lang="en-US" altLang="ko-KR" dirty="0" smtClean="0">
                <a:ea typeface="굴림" charset="-127"/>
              </a:rPr>
              <a:t>0.5 Mil. USD </a:t>
            </a:r>
            <a:r>
              <a:rPr lang="en-US" altLang="ko-KR" dirty="0" smtClean="0">
                <a:ea typeface="굴림" charset="-127"/>
                <a:sym typeface="Wingdings 3"/>
              </a:rPr>
              <a:t></a:t>
            </a:r>
            <a:r>
              <a:rPr lang="en-US" altLang="ko-KR" dirty="0" smtClean="0">
                <a:ea typeface="굴림" charset="-127"/>
              </a:rPr>
              <a:t> 1.17 Mil. USD</a:t>
            </a:r>
          </a:p>
          <a:p>
            <a:endParaRPr lang="en-US" altLang="ko-KR" dirty="0">
              <a:ea typeface="굴림" charset="-127"/>
            </a:endParaRPr>
          </a:p>
          <a:p>
            <a:endParaRPr lang="en-US" altLang="ko-KR" dirty="0" smtClean="0">
              <a:ea typeface="굴림" charset="-127"/>
            </a:endParaRPr>
          </a:p>
        </p:txBody>
      </p:sp>
      <p:graphicFrame>
        <p:nvGraphicFramePr>
          <p:cNvPr id="4" name="차트 3"/>
          <p:cNvGraphicFramePr/>
          <p:nvPr/>
        </p:nvGraphicFramePr>
        <p:xfrm>
          <a:off x="1619672" y="2348880"/>
          <a:ext cx="7344816" cy="393305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6"/>
          <p:cNvSpPr>
            <a:spLocks noGrp="1" noChangeArrowheads="1"/>
          </p:cNvSpPr>
          <p:nvPr>
            <p:ph type="title"/>
          </p:nvPr>
        </p:nvSpPr>
        <p:spPr>
          <a:xfrm>
            <a:off x="251520" y="188640"/>
            <a:ext cx="7086600" cy="366936"/>
          </a:xfrm>
        </p:spPr>
        <p:txBody>
          <a:bodyPr/>
          <a:lstStyle/>
          <a:p>
            <a:r>
              <a:rPr lang="en-US" altLang="ko-KR" sz="1800" dirty="0" smtClean="0">
                <a:ea typeface="굴림" charset="-127"/>
              </a:rPr>
              <a:t>Changes in the Past 10 Years</a:t>
            </a:r>
            <a:endParaRPr lang="ko-KR" altLang="en-US" sz="1800" dirty="0">
              <a:ea typeface="굴림" charset="-127"/>
            </a:endParaRPr>
          </a:p>
        </p:txBody>
      </p:sp>
      <p:sp>
        <p:nvSpPr>
          <p:cNvPr id="5127" name="Rectangle 7"/>
          <p:cNvSpPr>
            <a:spLocks noGrp="1" noChangeArrowheads="1"/>
          </p:cNvSpPr>
          <p:nvPr>
            <p:ph type="body" idx="1"/>
          </p:nvPr>
        </p:nvSpPr>
        <p:spPr>
          <a:xfrm>
            <a:off x="1331640" y="1124744"/>
            <a:ext cx="7086600" cy="3505200"/>
          </a:xfrm>
        </p:spPr>
        <p:txBody>
          <a:bodyPr/>
          <a:lstStyle/>
          <a:p>
            <a:r>
              <a:rPr lang="en-US" altLang="ko-KR" dirty="0" smtClean="0">
                <a:ea typeface="굴림" charset="-127"/>
              </a:rPr>
              <a:t>Personnel </a:t>
            </a:r>
          </a:p>
          <a:p>
            <a:pPr lvl="1">
              <a:buFont typeface="Wingdings" pitchFamily="2" charset="2"/>
              <a:buChar char="Ø"/>
            </a:pPr>
            <a:r>
              <a:rPr lang="en-US" altLang="ko-KR" dirty="0" smtClean="0">
                <a:ea typeface="굴림" charset="-127"/>
              </a:rPr>
              <a:t>6 regular staff -&gt; same </a:t>
            </a:r>
          </a:p>
          <a:p>
            <a:pPr lvl="1">
              <a:buFont typeface="Wingdings" pitchFamily="2" charset="2"/>
              <a:buChar char="Ø"/>
            </a:pPr>
            <a:r>
              <a:rPr lang="en-US" altLang="ko-KR" dirty="0" smtClean="0">
                <a:ea typeface="굴림" charset="-127"/>
              </a:rPr>
              <a:t>Temp. staff from Member States</a:t>
            </a:r>
          </a:p>
          <a:p>
            <a:pPr lvl="1"/>
            <a:endParaRPr lang="en-US" altLang="ko-KR" dirty="0" smtClean="0">
              <a:ea typeface="굴림" charset="-127"/>
            </a:endParaRPr>
          </a:p>
          <a:p>
            <a:endParaRPr lang="en-US" altLang="ko-KR" dirty="0">
              <a:ea typeface="굴림" charset="-127"/>
            </a:endParaRPr>
          </a:p>
          <a:p>
            <a:endParaRPr lang="en-US" altLang="ko-KR" dirty="0" smtClean="0">
              <a:ea typeface="굴림" charset="-127"/>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6"/>
          <p:cNvSpPr>
            <a:spLocks noGrp="1" noChangeArrowheads="1"/>
          </p:cNvSpPr>
          <p:nvPr>
            <p:ph type="title"/>
          </p:nvPr>
        </p:nvSpPr>
        <p:spPr>
          <a:xfrm>
            <a:off x="251520" y="188640"/>
            <a:ext cx="7086600" cy="366936"/>
          </a:xfrm>
        </p:spPr>
        <p:txBody>
          <a:bodyPr/>
          <a:lstStyle/>
          <a:p>
            <a:r>
              <a:rPr lang="en-US" altLang="ko-KR" sz="1800" dirty="0" smtClean="0">
                <a:ea typeface="굴림" charset="-127"/>
              </a:rPr>
              <a:t>Changes in the Past 10 Years</a:t>
            </a:r>
            <a:endParaRPr lang="ko-KR" altLang="en-US" sz="1800" dirty="0">
              <a:ea typeface="굴림" charset="-127"/>
            </a:endParaRPr>
          </a:p>
        </p:txBody>
      </p:sp>
      <p:sp>
        <p:nvSpPr>
          <p:cNvPr id="5127" name="Rectangle 7"/>
          <p:cNvSpPr>
            <a:spLocks noGrp="1" noChangeArrowheads="1"/>
          </p:cNvSpPr>
          <p:nvPr>
            <p:ph type="body" idx="1"/>
          </p:nvPr>
        </p:nvSpPr>
        <p:spPr>
          <a:xfrm>
            <a:off x="785786" y="1124744"/>
            <a:ext cx="7632454" cy="5472608"/>
          </a:xfrm>
        </p:spPr>
        <p:txBody>
          <a:bodyPr/>
          <a:lstStyle/>
          <a:p>
            <a:r>
              <a:rPr lang="en-US" altLang="ko-KR" dirty="0" smtClean="0">
                <a:ea typeface="굴림" charset="-127"/>
              </a:rPr>
              <a:t>Operation &amp; legal status</a:t>
            </a:r>
          </a:p>
          <a:p>
            <a:pPr marL="542925" lvl="1" indent="-271463">
              <a:buFont typeface="Wingdings" pitchFamily="2" charset="2"/>
              <a:buChar char="Ø"/>
            </a:pPr>
            <a:r>
              <a:rPr lang="en-US" altLang="ko-KR" dirty="0" smtClean="0">
                <a:ea typeface="굴림" charset="-127"/>
              </a:rPr>
              <a:t>Interim operation (2002-2005) </a:t>
            </a:r>
            <a:r>
              <a:rPr lang="en-US" altLang="ko-KR" dirty="0" smtClean="0">
                <a:ea typeface="굴림" charset="-127"/>
                <a:sym typeface="Wingdings 3"/>
              </a:rPr>
              <a:t></a:t>
            </a:r>
            <a:r>
              <a:rPr lang="en-US" altLang="ko-KR" dirty="0" smtClean="0">
                <a:ea typeface="굴림" charset="-127"/>
              </a:rPr>
              <a:t> Full operation (2005-present) </a:t>
            </a:r>
          </a:p>
          <a:p>
            <a:pPr marL="542925" lvl="1" indent="-271463">
              <a:buFont typeface="Wingdings" pitchFamily="2" charset="2"/>
              <a:buChar char="Ø"/>
            </a:pPr>
            <a:r>
              <a:rPr lang="en-US" altLang="ko-KR" dirty="0" smtClean="0">
                <a:ea typeface="굴림" charset="-127"/>
              </a:rPr>
              <a:t>Resolutions to support the Office’s status</a:t>
            </a:r>
          </a:p>
          <a:p>
            <a:pPr marL="800100" lvl="2" indent="-357188"/>
            <a:r>
              <a:rPr lang="en-US" altLang="ko-KR" b="1" dirty="0" smtClean="0">
                <a:ea typeface="굴림" charset="-127"/>
              </a:rPr>
              <a:t>1</a:t>
            </a:r>
            <a:r>
              <a:rPr lang="en-US" altLang="ko-KR" b="1" baseline="30000" dirty="0" smtClean="0">
                <a:ea typeface="굴림" charset="-127"/>
              </a:rPr>
              <a:t>st</a:t>
            </a:r>
            <a:r>
              <a:rPr lang="en-US" altLang="ko-KR" b="1" dirty="0" smtClean="0">
                <a:ea typeface="굴림" charset="-127"/>
              </a:rPr>
              <a:t> (2003, 32</a:t>
            </a:r>
            <a:r>
              <a:rPr lang="en-US" altLang="ko-KR" b="1" baseline="30000" dirty="0" smtClean="0">
                <a:ea typeface="굴림" charset="-127"/>
              </a:rPr>
              <a:t>nd</a:t>
            </a:r>
            <a:r>
              <a:rPr lang="en-US" altLang="ko-KR" b="1" dirty="0" smtClean="0">
                <a:ea typeface="굴림" charset="-127"/>
              </a:rPr>
              <a:t> GCM):</a:t>
            </a:r>
            <a:r>
              <a:rPr lang="en-GB" altLang="ko-KR" dirty="0" smtClean="0"/>
              <a:t> A resolution on the establishment of the RCARO; It reconfirmed roles and functions of the Director of the RCARO.</a:t>
            </a:r>
          </a:p>
          <a:p>
            <a:pPr marL="800100" lvl="2" indent="-357188"/>
            <a:r>
              <a:rPr lang="en-US" altLang="ko-KR" b="1" dirty="0" smtClean="0">
                <a:ea typeface="굴림" charset="-127"/>
              </a:rPr>
              <a:t>2</a:t>
            </a:r>
            <a:r>
              <a:rPr lang="en-US" altLang="ko-KR" b="1" baseline="30000" dirty="0" smtClean="0">
                <a:ea typeface="굴림" charset="-127"/>
              </a:rPr>
              <a:t>nd</a:t>
            </a:r>
            <a:r>
              <a:rPr lang="en-US" altLang="ko-KR" b="1" dirty="0" smtClean="0">
                <a:ea typeface="굴림" charset="-127"/>
              </a:rPr>
              <a:t> (2007, 36</a:t>
            </a:r>
            <a:r>
              <a:rPr lang="en-US" altLang="ko-KR" b="1" baseline="30000" dirty="0" smtClean="0">
                <a:ea typeface="굴림" charset="-127"/>
              </a:rPr>
              <a:t>th</a:t>
            </a:r>
            <a:r>
              <a:rPr lang="en-US" altLang="ko-KR" b="1" dirty="0" smtClean="0">
                <a:ea typeface="굴림" charset="-127"/>
              </a:rPr>
              <a:t> GCM): </a:t>
            </a:r>
            <a:r>
              <a:rPr lang="en-US" altLang="ko-KR" dirty="0" smtClean="0">
                <a:ea typeface="굴림" charset="-127"/>
              </a:rPr>
              <a:t>A resolution on the roles and status of RCARO; It </a:t>
            </a:r>
            <a:r>
              <a:rPr lang="en-GB" altLang="ko-KR" dirty="0" smtClean="0"/>
              <a:t>confirmed that the Director of the  RCARO has the authority to act on behalf of the RCA in order to fulfil its mandate given by the RCA Member States, as set out in the RCA Guidelines and Operating Rules</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6"/>
          <p:cNvSpPr>
            <a:spLocks noGrp="1" noChangeArrowheads="1"/>
          </p:cNvSpPr>
          <p:nvPr>
            <p:ph type="title"/>
          </p:nvPr>
        </p:nvSpPr>
        <p:spPr>
          <a:xfrm>
            <a:off x="251520" y="188640"/>
            <a:ext cx="7086600" cy="366936"/>
          </a:xfrm>
        </p:spPr>
        <p:txBody>
          <a:bodyPr/>
          <a:lstStyle/>
          <a:p>
            <a:r>
              <a:rPr lang="en-US" altLang="ko-KR" sz="1800" dirty="0" smtClean="0">
                <a:ea typeface="굴림" charset="-127"/>
              </a:rPr>
              <a:t>Changes in the Past 10 Years</a:t>
            </a:r>
            <a:endParaRPr lang="ko-KR" altLang="en-US" sz="1800" dirty="0">
              <a:ea typeface="굴림" charset="-127"/>
            </a:endParaRPr>
          </a:p>
        </p:txBody>
      </p:sp>
      <p:sp>
        <p:nvSpPr>
          <p:cNvPr id="5127" name="Rectangle 7"/>
          <p:cNvSpPr>
            <a:spLocks noGrp="1" noChangeArrowheads="1"/>
          </p:cNvSpPr>
          <p:nvPr>
            <p:ph type="body" idx="1"/>
          </p:nvPr>
        </p:nvSpPr>
        <p:spPr>
          <a:xfrm>
            <a:off x="928662" y="642918"/>
            <a:ext cx="7715304" cy="3505200"/>
          </a:xfrm>
        </p:spPr>
        <p:txBody>
          <a:bodyPr/>
          <a:lstStyle/>
          <a:p>
            <a:endParaRPr lang="en-US" altLang="ko-KR" dirty="0" smtClean="0">
              <a:ea typeface="굴림" charset="-127"/>
            </a:endParaRPr>
          </a:p>
          <a:p>
            <a:r>
              <a:rPr lang="en-US" altLang="ko-KR" dirty="0" smtClean="0">
                <a:ea typeface="굴림" charset="-127"/>
              </a:rPr>
              <a:t> Oversight Bodies: SAC and SC</a:t>
            </a:r>
          </a:p>
          <a:p>
            <a:pPr lvl="1">
              <a:buFont typeface="Wingdings" pitchFamily="2" charset="2"/>
              <a:buChar char="Ø"/>
            </a:pPr>
            <a:endParaRPr lang="en-US" altLang="ko-KR" dirty="0" smtClean="0">
              <a:solidFill>
                <a:srgbClr val="993300"/>
              </a:solidFill>
              <a:ea typeface="굴림" charset="-127"/>
            </a:endParaRPr>
          </a:p>
          <a:p>
            <a:pPr marL="847725" lvl="1" indent="-390525">
              <a:buFont typeface="Wingdings" pitchFamily="2" charset="2"/>
              <a:buChar char="Ø"/>
            </a:pPr>
            <a:r>
              <a:rPr lang="en-US" altLang="ko-KR" dirty="0" smtClean="0">
                <a:solidFill>
                  <a:srgbClr val="993300"/>
                </a:solidFill>
                <a:ea typeface="굴림" charset="-127"/>
              </a:rPr>
              <a:t>Standing Advisory Committee (in RCA): </a:t>
            </a:r>
            <a:r>
              <a:rPr lang="en-US" altLang="ko-KR" dirty="0" smtClean="0">
                <a:ea typeface="굴림" charset="-127"/>
              </a:rPr>
              <a:t>discuss, advise and decides on major issues</a:t>
            </a:r>
          </a:p>
          <a:p>
            <a:pPr lvl="2"/>
            <a:r>
              <a:rPr lang="en-US" altLang="ko-KR" dirty="0" smtClean="0">
                <a:ea typeface="굴림" charset="-127"/>
              </a:rPr>
              <a:t>ROK-NR(host country), Past, Present, Upcoming Chairs, IAEA Focal Person</a:t>
            </a:r>
          </a:p>
          <a:p>
            <a:pPr marL="858838" lvl="1" indent="-401638">
              <a:buFont typeface="Wingdings" pitchFamily="2" charset="2"/>
              <a:buChar char="Ø"/>
            </a:pPr>
            <a:r>
              <a:rPr lang="en-US" altLang="ko-KR" dirty="0" smtClean="0">
                <a:solidFill>
                  <a:srgbClr val="993300"/>
                </a:solidFill>
                <a:ea typeface="굴림" charset="-127"/>
              </a:rPr>
              <a:t>Steering Committee (in host country): </a:t>
            </a:r>
            <a:r>
              <a:rPr lang="en-US" altLang="ko-KR" dirty="0" smtClean="0">
                <a:ea typeface="굴림" charset="-127"/>
              </a:rPr>
              <a:t>discuss, advise and decides on RCARO work plan &amp; budget</a:t>
            </a:r>
          </a:p>
          <a:p>
            <a:pPr lvl="2"/>
            <a:r>
              <a:rPr lang="en-US" altLang="ko-KR" dirty="0" smtClean="0">
                <a:ea typeface="굴림" charset="-127"/>
              </a:rPr>
              <a:t>MSIP, RCARO related</a:t>
            </a:r>
            <a:r>
              <a:rPr lang="ko-KR" altLang="en-US" dirty="0" smtClean="0">
                <a:ea typeface="굴림" charset="-127"/>
              </a:rPr>
              <a:t> </a:t>
            </a:r>
            <a:r>
              <a:rPr lang="en-US" altLang="ko-KR" dirty="0" smtClean="0">
                <a:ea typeface="굴림" charset="-127"/>
              </a:rPr>
              <a:t>experts in Korea (11 members)</a:t>
            </a:r>
          </a:p>
          <a:p>
            <a:pPr lvl="3">
              <a:buNone/>
            </a:pPr>
            <a:r>
              <a:rPr lang="en-US" altLang="ko-KR" dirty="0" smtClean="0">
                <a:ea typeface="굴림" charset="-127"/>
              </a:rPr>
              <a:t>** MSIP: Ministry of Science, ICT and Future Plan</a:t>
            </a:r>
          </a:p>
          <a:p>
            <a:pPr lvl="1"/>
            <a:endParaRPr lang="en-US" altLang="ko-KR" dirty="0" smtClean="0">
              <a:ea typeface="굴림" charset="-127"/>
            </a:endParaRPr>
          </a:p>
          <a:p>
            <a:endParaRPr lang="en-US" altLang="ko-KR" dirty="0">
              <a:ea typeface="굴림" charset="-127"/>
            </a:endParaRPr>
          </a:p>
          <a:p>
            <a:endParaRPr lang="en-US" altLang="ko-KR" dirty="0" smtClean="0">
              <a:ea typeface="굴림" charset="-127"/>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6"/>
          <p:cNvSpPr>
            <a:spLocks noGrp="1" noChangeArrowheads="1"/>
          </p:cNvSpPr>
          <p:nvPr>
            <p:ph type="title"/>
          </p:nvPr>
        </p:nvSpPr>
        <p:spPr>
          <a:xfrm>
            <a:off x="251520" y="188640"/>
            <a:ext cx="7086600" cy="366936"/>
          </a:xfrm>
        </p:spPr>
        <p:txBody>
          <a:bodyPr/>
          <a:lstStyle/>
          <a:p>
            <a:r>
              <a:rPr lang="en-US" altLang="ko-KR" sz="1800" dirty="0" smtClean="0">
                <a:ea typeface="굴림" charset="-127"/>
              </a:rPr>
              <a:t>Changes in the Past 10 Years</a:t>
            </a:r>
            <a:endParaRPr lang="ko-KR" altLang="en-US" sz="1800" dirty="0">
              <a:ea typeface="굴림" charset="-127"/>
            </a:endParaRPr>
          </a:p>
        </p:txBody>
      </p:sp>
      <p:sp>
        <p:nvSpPr>
          <p:cNvPr id="5127" name="Rectangle 7"/>
          <p:cNvSpPr>
            <a:spLocks noGrp="1" noChangeArrowheads="1"/>
          </p:cNvSpPr>
          <p:nvPr>
            <p:ph type="body" idx="1"/>
          </p:nvPr>
        </p:nvSpPr>
        <p:spPr>
          <a:xfrm>
            <a:off x="1000100" y="1124744"/>
            <a:ext cx="7929618" cy="5544616"/>
          </a:xfrm>
        </p:spPr>
        <p:txBody>
          <a:bodyPr/>
          <a:lstStyle/>
          <a:p>
            <a:r>
              <a:rPr lang="en-US" altLang="ko-KR" dirty="0" smtClean="0">
                <a:ea typeface="굴림" charset="-127"/>
              </a:rPr>
              <a:t> Relationships among RCARO stakeholders</a:t>
            </a:r>
          </a:p>
          <a:p>
            <a:pPr>
              <a:buNone/>
            </a:pPr>
            <a:endParaRPr lang="en-US" altLang="ko-KR" dirty="0" smtClean="0">
              <a:ea typeface="굴림" charset="-127"/>
            </a:endParaRPr>
          </a:p>
        </p:txBody>
      </p:sp>
      <p:grpSp>
        <p:nvGrpSpPr>
          <p:cNvPr id="2" name="그룹 30"/>
          <p:cNvGrpSpPr/>
          <p:nvPr/>
        </p:nvGrpSpPr>
        <p:grpSpPr>
          <a:xfrm>
            <a:off x="1928794" y="2000240"/>
            <a:ext cx="5256584" cy="3096344"/>
            <a:chOff x="1259632" y="2343737"/>
            <a:chExt cx="5616624" cy="3317511"/>
          </a:xfrm>
        </p:grpSpPr>
        <p:sp>
          <p:nvSpPr>
            <p:cNvPr id="4" name="직사각형 3"/>
            <p:cNvSpPr/>
            <p:nvPr/>
          </p:nvSpPr>
          <p:spPr bwMode="auto">
            <a:xfrm>
              <a:off x="3707904" y="2420888"/>
              <a:ext cx="1296144" cy="504056"/>
            </a:xfrm>
            <a:prstGeom prst="rect">
              <a:avLst/>
            </a:prstGeom>
            <a:solidFill>
              <a:srgbClr val="FFC000">
                <a:alpha val="60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bg1"/>
                  </a:solidFill>
                  <a:effectLst/>
                  <a:latin typeface="Arial" charset="0"/>
                </a:rPr>
                <a:t>MSIP</a:t>
              </a:r>
              <a:endParaRPr kumimoji="0" lang="en-AU" sz="2400" b="0" i="0" u="none" strike="noStrike" cap="none" normalizeH="0" baseline="0" dirty="0" smtClean="0">
                <a:ln>
                  <a:noFill/>
                </a:ln>
                <a:solidFill>
                  <a:schemeClr val="bg1"/>
                </a:solidFill>
                <a:effectLst/>
                <a:latin typeface="Arial" charset="0"/>
              </a:endParaRPr>
            </a:p>
          </p:txBody>
        </p:sp>
        <p:sp>
          <p:nvSpPr>
            <p:cNvPr id="5" name="직사각형 4"/>
            <p:cNvSpPr/>
            <p:nvPr/>
          </p:nvSpPr>
          <p:spPr bwMode="auto">
            <a:xfrm>
              <a:off x="3635896" y="3717032"/>
              <a:ext cx="1584176" cy="50405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smtClean="0"/>
                <a:t>RCARO</a:t>
              </a:r>
              <a:endParaRPr kumimoji="0" lang="en-AU" sz="2400" b="0" i="0" u="none" strike="noStrike" cap="none" normalizeH="0" baseline="0" dirty="0" smtClean="0">
                <a:ln>
                  <a:noFill/>
                </a:ln>
                <a:solidFill>
                  <a:schemeClr val="tx1"/>
                </a:solidFill>
                <a:effectLst/>
                <a:latin typeface="Arial" charset="0"/>
              </a:endParaRPr>
            </a:p>
          </p:txBody>
        </p:sp>
        <p:sp>
          <p:nvSpPr>
            <p:cNvPr id="9" name="직사각형 8"/>
            <p:cNvSpPr/>
            <p:nvPr/>
          </p:nvSpPr>
          <p:spPr bwMode="auto">
            <a:xfrm>
              <a:off x="1259632" y="3429001"/>
              <a:ext cx="1461861" cy="720080"/>
            </a:xfrm>
            <a:prstGeom prst="rect">
              <a:avLst/>
            </a:prstGeom>
            <a:solidFill>
              <a:srgbClr val="FFC000">
                <a:alpha val="60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000" dirty="0" smtClean="0">
                  <a:solidFill>
                    <a:schemeClr val="bg1"/>
                  </a:solidFill>
                </a:rPr>
                <a:t>National </a:t>
              </a:r>
            </a:p>
            <a:p>
              <a:pPr marL="0" marR="0" indent="0" algn="ctr" defTabSz="914400" rtl="0" eaLnBrk="1" fontAlgn="base" latinLnBrk="0" hangingPunct="1">
                <a:lnSpc>
                  <a:spcPct val="100000"/>
                </a:lnSpc>
                <a:spcBef>
                  <a:spcPct val="0"/>
                </a:spcBef>
                <a:spcAft>
                  <a:spcPct val="0"/>
                </a:spcAft>
                <a:buClrTx/>
                <a:buSzTx/>
                <a:buFontTx/>
                <a:buNone/>
                <a:tabLst/>
              </a:pPr>
              <a:r>
                <a:rPr lang="en-US" sz="2000" dirty="0" smtClean="0">
                  <a:solidFill>
                    <a:schemeClr val="bg1"/>
                  </a:solidFill>
                </a:rPr>
                <a:t>Assembly</a:t>
              </a:r>
              <a:endParaRPr kumimoji="0" lang="en-AU" sz="2000" b="0" i="0" u="none" strike="noStrike" cap="none" normalizeH="0" baseline="0" dirty="0" smtClean="0">
                <a:ln>
                  <a:noFill/>
                </a:ln>
                <a:solidFill>
                  <a:schemeClr val="bg1"/>
                </a:solidFill>
                <a:effectLst/>
                <a:latin typeface="Arial" charset="0"/>
              </a:endParaRPr>
            </a:p>
          </p:txBody>
        </p:sp>
        <p:sp>
          <p:nvSpPr>
            <p:cNvPr id="11" name="직사각형 10"/>
            <p:cNvSpPr/>
            <p:nvPr/>
          </p:nvSpPr>
          <p:spPr bwMode="auto">
            <a:xfrm>
              <a:off x="1331640" y="5085184"/>
              <a:ext cx="1296144" cy="576064"/>
            </a:xfrm>
            <a:prstGeom prst="rect">
              <a:avLst/>
            </a:prstGeom>
            <a:solidFill>
              <a:srgbClr val="C00000">
                <a:alpha val="60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smtClean="0"/>
                <a:t>IAEA</a:t>
              </a:r>
              <a:endParaRPr kumimoji="0" lang="en-AU" sz="2400" b="0" i="0" u="none" strike="noStrike" cap="none" normalizeH="0" baseline="0" dirty="0" smtClean="0">
                <a:ln>
                  <a:noFill/>
                </a:ln>
                <a:solidFill>
                  <a:schemeClr val="tx1"/>
                </a:solidFill>
                <a:effectLst/>
                <a:latin typeface="Arial" charset="0"/>
              </a:endParaRPr>
            </a:p>
          </p:txBody>
        </p:sp>
        <p:cxnSp>
          <p:nvCxnSpPr>
            <p:cNvPr id="13" name="직선 화살표 연결선 12"/>
            <p:cNvCxnSpPr>
              <a:stCxn id="4" idx="2"/>
            </p:cNvCxnSpPr>
            <p:nvPr/>
          </p:nvCxnSpPr>
          <p:spPr bwMode="auto">
            <a:xfrm>
              <a:off x="4355976" y="2924944"/>
              <a:ext cx="0" cy="792088"/>
            </a:xfrm>
            <a:prstGeom prst="straightConnector1">
              <a:avLst/>
            </a:prstGeom>
            <a:solidFill>
              <a:schemeClr val="accent1"/>
            </a:solidFill>
            <a:ln w="31750" cap="flat" cmpd="sng" algn="ctr">
              <a:solidFill>
                <a:schemeClr val="tx1"/>
              </a:solidFill>
              <a:prstDash val="solid"/>
              <a:round/>
              <a:headEnd type="none" w="med" len="med"/>
              <a:tailEnd type="arrow"/>
            </a:ln>
            <a:effectLst/>
          </p:spPr>
        </p:cxnSp>
        <p:cxnSp>
          <p:nvCxnSpPr>
            <p:cNvPr id="15" name="직선 화살표 연결선 14"/>
            <p:cNvCxnSpPr/>
            <p:nvPr/>
          </p:nvCxnSpPr>
          <p:spPr bwMode="auto">
            <a:xfrm flipV="1">
              <a:off x="4355976" y="4293096"/>
              <a:ext cx="0" cy="750941"/>
            </a:xfrm>
            <a:prstGeom prst="straightConnector1">
              <a:avLst/>
            </a:prstGeom>
            <a:solidFill>
              <a:schemeClr val="accent1"/>
            </a:solidFill>
            <a:ln w="31750" cap="flat" cmpd="sng" algn="ctr">
              <a:solidFill>
                <a:schemeClr val="tx1"/>
              </a:solidFill>
              <a:prstDash val="solid"/>
              <a:round/>
              <a:headEnd type="none" w="med" len="med"/>
              <a:tailEnd type="arrow"/>
            </a:ln>
            <a:effectLst/>
          </p:spPr>
        </p:cxnSp>
        <p:cxnSp>
          <p:nvCxnSpPr>
            <p:cNvPr id="17" name="직선 화살표 연결선 16"/>
            <p:cNvCxnSpPr/>
            <p:nvPr/>
          </p:nvCxnSpPr>
          <p:spPr bwMode="auto">
            <a:xfrm flipH="1">
              <a:off x="4337234" y="3284984"/>
              <a:ext cx="1520060" cy="0"/>
            </a:xfrm>
            <a:prstGeom prst="straightConnector1">
              <a:avLst/>
            </a:prstGeom>
            <a:solidFill>
              <a:schemeClr val="accent1"/>
            </a:solidFill>
            <a:ln w="31750" cap="flat" cmpd="sng" algn="ctr">
              <a:solidFill>
                <a:schemeClr val="tx1"/>
              </a:solidFill>
              <a:prstDash val="solid"/>
              <a:round/>
              <a:headEnd type="none" w="med" len="med"/>
              <a:tailEnd type="arrow"/>
            </a:ln>
            <a:effectLst/>
          </p:spPr>
        </p:cxnSp>
        <p:cxnSp>
          <p:nvCxnSpPr>
            <p:cNvPr id="24" name="직선 화살표 연결선 23"/>
            <p:cNvCxnSpPr/>
            <p:nvPr/>
          </p:nvCxnSpPr>
          <p:spPr bwMode="auto">
            <a:xfrm flipH="1" flipV="1">
              <a:off x="4337234" y="4735431"/>
              <a:ext cx="1538801" cy="10288"/>
            </a:xfrm>
            <a:prstGeom prst="straightConnector1">
              <a:avLst/>
            </a:prstGeom>
            <a:solidFill>
              <a:schemeClr val="accent1"/>
            </a:solidFill>
            <a:ln w="31750" cap="flat" cmpd="sng" algn="ctr">
              <a:solidFill>
                <a:schemeClr val="tx1"/>
              </a:solidFill>
              <a:prstDash val="solid"/>
              <a:round/>
              <a:headEnd type="none" w="med" len="med"/>
              <a:tailEnd type="arrow"/>
            </a:ln>
            <a:effectLst/>
          </p:spPr>
        </p:cxnSp>
        <p:cxnSp>
          <p:nvCxnSpPr>
            <p:cNvPr id="28" name="직선 연결선 27"/>
            <p:cNvCxnSpPr>
              <a:stCxn id="11" idx="3"/>
              <a:endCxn id="6" idx="1"/>
            </p:cNvCxnSpPr>
            <p:nvPr/>
          </p:nvCxnSpPr>
          <p:spPr bwMode="auto">
            <a:xfrm>
              <a:off x="2627784" y="5373216"/>
              <a:ext cx="288032" cy="0"/>
            </a:xfrm>
            <a:prstGeom prst="line">
              <a:avLst/>
            </a:prstGeom>
            <a:solidFill>
              <a:schemeClr val="accent1"/>
            </a:solidFill>
            <a:ln w="31750" cap="flat" cmpd="sng" algn="ctr">
              <a:solidFill>
                <a:schemeClr val="tx1"/>
              </a:solidFill>
              <a:prstDash val="solid"/>
              <a:round/>
              <a:headEnd type="none" w="med" len="med"/>
              <a:tailEnd type="none" w="med" len="med"/>
            </a:ln>
            <a:effectLst/>
          </p:spPr>
        </p:cxnSp>
        <p:sp>
          <p:nvSpPr>
            <p:cNvPr id="10" name="직사각형 9"/>
            <p:cNvSpPr/>
            <p:nvPr/>
          </p:nvSpPr>
          <p:spPr bwMode="auto">
            <a:xfrm>
              <a:off x="5868144" y="2996952"/>
              <a:ext cx="1008112" cy="504056"/>
            </a:xfrm>
            <a:prstGeom prst="rect">
              <a:avLst/>
            </a:prstGeom>
            <a:solidFill>
              <a:srgbClr val="FFC000">
                <a:alpha val="60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smtClean="0">
                  <a:solidFill>
                    <a:schemeClr val="bg1"/>
                  </a:solidFill>
                </a:rPr>
                <a:t>SC</a:t>
              </a:r>
            </a:p>
            <a:p>
              <a:pPr marL="0" marR="0" indent="0" algn="ctr" defTabSz="914400" rtl="0" eaLnBrk="1" fontAlgn="base" latinLnBrk="0" hangingPunct="1">
                <a:lnSpc>
                  <a:spcPct val="100000"/>
                </a:lnSpc>
                <a:spcBef>
                  <a:spcPct val="0"/>
                </a:spcBef>
                <a:spcAft>
                  <a:spcPct val="0"/>
                </a:spcAft>
                <a:buClrTx/>
                <a:buSzTx/>
                <a:buFontTx/>
                <a:buNone/>
                <a:tabLst/>
              </a:pPr>
              <a:endParaRPr kumimoji="0" lang="en-AU" sz="2400" b="0" i="0" u="none" strike="noStrike" cap="none" normalizeH="0" baseline="0" dirty="0" smtClean="0">
                <a:ln>
                  <a:noFill/>
                </a:ln>
                <a:solidFill>
                  <a:schemeClr val="tx1"/>
                </a:solidFill>
                <a:effectLst/>
                <a:latin typeface="Arial" charset="0"/>
              </a:endParaRPr>
            </a:p>
          </p:txBody>
        </p:sp>
        <p:sp>
          <p:nvSpPr>
            <p:cNvPr id="8" name="직사각형 7"/>
            <p:cNvSpPr/>
            <p:nvPr/>
          </p:nvSpPr>
          <p:spPr bwMode="auto">
            <a:xfrm>
              <a:off x="5868144" y="4426825"/>
              <a:ext cx="1008112" cy="504056"/>
            </a:xfrm>
            <a:prstGeom prst="rect">
              <a:avLst/>
            </a:prstGeom>
            <a:solidFill>
              <a:srgbClr val="C00000">
                <a:alpha val="60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smtClean="0"/>
                <a:t>SAC</a:t>
              </a:r>
            </a:p>
            <a:p>
              <a:pPr marL="0" marR="0" indent="0" algn="ctr" defTabSz="914400" rtl="0" eaLnBrk="1" fontAlgn="base" latinLnBrk="0" hangingPunct="1">
                <a:lnSpc>
                  <a:spcPct val="100000"/>
                </a:lnSpc>
                <a:spcBef>
                  <a:spcPct val="0"/>
                </a:spcBef>
                <a:spcAft>
                  <a:spcPct val="0"/>
                </a:spcAft>
                <a:buClrTx/>
                <a:buSzTx/>
                <a:buFontTx/>
                <a:buNone/>
                <a:tabLst/>
              </a:pPr>
              <a:endParaRPr kumimoji="0" lang="en-AU" sz="2400" b="0" i="0" u="none" strike="noStrike" cap="none" normalizeH="0" baseline="0" dirty="0" smtClean="0">
                <a:ln>
                  <a:noFill/>
                </a:ln>
                <a:solidFill>
                  <a:schemeClr val="tx1"/>
                </a:solidFill>
                <a:effectLst/>
                <a:latin typeface="Arial" charset="0"/>
              </a:endParaRPr>
            </a:p>
          </p:txBody>
        </p:sp>
        <p:sp>
          <p:nvSpPr>
            <p:cNvPr id="6" name="직사각형 5"/>
            <p:cNvSpPr/>
            <p:nvPr/>
          </p:nvSpPr>
          <p:spPr bwMode="auto">
            <a:xfrm>
              <a:off x="2915816" y="5085184"/>
              <a:ext cx="3191040" cy="576064"/>
            </a:xfrm>
            <a:prstGeom prst="rect">
              <a:avLst/>
            </a:prstGeom>
            <a:solidFill>
              <a:srgbClr val="C00000">
                <a:alpha val="60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350" dirty="0" smtClean="0"/>
                <a:t>RCA Member States</a:t>
              </a:r>
              <a:endParaRPr kumimoji="0" lang="en-AU" sz="2350" b="0" i="0" u="none" strike="noStrike" cap="none" normalizeH="0" baseline="0" dirty="0" smtClean="0">
                <a:ln>
                  <a:noFill/>
                </a:ln>
                <a:solidFill>
                  <a:schemeClr val="tx1"/>
                </a:solidFill>
                <a:effectLst/>
                <a:latin typeface="Arial" charset="0"/>
              </a:endParaRPr>
            </a:p>
          </p:txBody>
        </p:sp>
        <p:cxnSp>
          <p:nvCxnSpPr>
            <p:cNvPr id="37" name="직선 화살표 연결선 36"/>
            <p:cNvCxnSpPr/>
            <p:nvPr/>
          </p:nvCxnSpPr>
          <p:spPr bwMode="auto">
            <a:xfrm flipH="1">
              <a:off x="2721493" y="2652343"/>
              <a:ext cx="961644" cy="0"/>
            </a:xfrm>
            <a:prstGeom prst="straightConnector1">
              <a:avLst/>
            </a:prstGeom>
            <a:solidFill>
              <a:schemeClr val="accent1"/>
            </a:solidFill>
            <a:ln w="31750" cap="flat" cmpd="sng" algn="ctr">
              <a:solidFill>
                <a:schemeClr val="tx1"/>
              </a:solidFill>
              <a:prstDash val="solid"/>
              <a:round/>
              <a:headEnd type="none" w="med" len="med"/>
              <a:tailEnd type="none"/>
            </a:ln>
            <a:effectLst/>
          </p:spPr>
        </p:cxnSp>
        <p:sp>
          <p:nvSpPr>
            <p:cNvPr id="7" name="직사각형 6"/>
            <p:cNvSpPr/>
            <p:nvPr/>
          </p:nvSpPr>
          <p:spPr bwMode="auto">
            <a:xfrm>
              <a:off x="1259632" y="2343737"/>
              <a:ext cx="1461861" cy="720080"/>
            </a:xfrm>
            <a:prstGeom prst="rect">
              <a:avLst/>
            </a:prstGeom>
            <a:solidFill>
              <a:srgbClr val="FFC000">
                <a:alpha val="60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000" dirty="0" smtClean="0">
                  <a:solidFill>
                    <a:schemeClr val="bg1"/>
                  </a:solidFill>
                </a:rPr>
                <a:t>Budget</a:t>
              </a:r>
            </a:p>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bg1"/>
                  </a:solidFill>
                  <a:effectLst/>
                  <a:latin typeface="Arial" charset="0"/>
                </a:rPr>
                <a:t>Office</a:t>
              </a:r>
              <a:endParaRPr kumimoji="0" lang="en-AU" sz="2000" b="0" i="0" u="none" strike="noStrike" cap="none" normalizeH="0" baseline="0" dirty="0" smtClean="0">
                <a:ln>
                  <a:noFill/>
                </a:ln>
                <a:solidFill>
                  <a:schemeClr val="bg1"/>
                </a:solidFill>
                <a:effectLst/>
                <a:latin typeface="Arial" charset="0"/>
              </a:endParaRPr>
            </a:p>
          </p:txBody>
        </p:sp>
        <p:cxnSp>
          <p:nvCxnSpPr>
            <p:cNvPr id="44" name="직선 화살표 연결선 43"/>
            <p:cNvCxnSpPr/>
            <p:nvPr/>
          </p:nvCxnSpPr>
          <p:spPr bwMode="auto">
            <a:xfrm flipV="1">
              <a:off x="1952092" y="3038100"/>
              <a:ext cx="0" cy="385714"/>
            </a:xfrm>
            <a:prstGeom prst="straightConnector1">
              <a:avLst/>
            </a:prstGeom>
            <a:solidFill>
              <a:schemeClr val="accent1"/>
            </a:solidFill>
            <a:ln w="31750" cap="flat" cmpd="sng" algn="ctr">
              <a:solidFill>
                <a:schemeClr val="tx1"/>
              </a:solidFill>
              <a:prstDash val="solid"/>
              <a:round/>
              <a:headEnd type="none" w="med" len="med"/>
              <a:tailEnd type="none"/>
            </a:ln>
            <a:effectLst/>
          </p:spPr>
        </p:cxnSp>
      </p:grpSp>
      <p:sp>
        <p:nvSpPr>
          <p:cNvPr id="21" name="TextBox 20"/>
          <p:cNvSpPr txBox="1"/>
          <p:nvPr/>
        </p:nvSpPr>
        <p:spPr>
          <a:xfrm>
            <a:off x="2051720" y="5733256"/>
            <a:ext cx="6264696" cy="461665"/>
          </a:xfrm>
          <a:prstGeom prst="rect">
            <a:avLst/>
          </a:prstGeom>
          <a:noFill/>
        </p:spPr>
        <p:txBody>
          <a:bodyPr wrap="square" rtlCol="0">
            <a:spAutoFit/>
          </a:bodyPr>
          <a:lstStyle/>
          <a:p>
            <a:r>
              <a:rPr lang="en-US" altLang="ko-KR" dirty="0" smtClean="0">
                <a:solidFill>
                  <a:schemeClr val="accent4">
                    <a:lumMod val="10000"/>
                  </a:schemeClr>
                </a:solidFill>
              </a:rPr>
              <a:t>         </a:t>
            </a:r>
            <a:r>
              <a:rPr lang="en-US" altLang="ko-KR" sz="2000" dirty="0" smtClean="0">
                <a:solidFill>
                  <a:schemeClr val="accent4">
                    <a:lumMod val="10000"/>
                  </a:schemeClr>
                </a:solidFill>
              </a:rPr>
              <a:t>: organizations in the host country</a:t>
            </a:r>
            <a:endParaRPr lang="ko-KR" altLang="en-US" dirty="0">
              <a:solidFill>
                <a:schemeClr val="accent4">
                  <a:lumMod val="10000"/>
                </a:schemeClr>
              </a:solidFill>
            </a:endParaRPr>
          </a:p>
        </p:txBody>
      </p:sp>
      <p:sp>
        <p:nvSpPr>
          <p:cNvPr id="22" name="직사각형 21"/>
          <p:cNvSpPr/>
          <p:nvPr/>
        </p:nvSpPr>
        <p:spPr bwMode="auto">
          <a:xfrm>
            <a:off x="2123728" y="5877272"/>
            <a:ext cx="720080" cy="216024"/>
          </a:xfrm>
          <a:prstGeom prst="rect">
            <a:avLst/>
          </a:prstGeom>
          <a:solidFill>
            <a:srgbClr val="FFCC6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ko-KR" altLang="en-US" sz="2400" b="0" i="0" u="none" strike="noStrike" cap="none" normalizeH="0" baseline="0" smtClean="0">
              <a:ln>
                <a:noFill/>
              </a:ln>
              <a:solidFill>
                <a:schemeClr val="tx1"/>
              </a:solidFill>
              <a:effectLst/>
              <a:latin typeface="Arial" charset="0"/>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2" name="Rectangle 6"/>
          <p:cNvSpPr>
            <a:spLocks noGrp="1" noChangeArrowheads="1"/>
          </p:cNvSpPr>
          <p:nvPr>
            <p:ph type="ctrTitle"/>
          </p:nvPr>
        </p:nvSpPr>
        <p:spPr/>
        <p:txBody>
          <a:bodyPr/>
          <a:lstStyle/>
          <a:p>
            <a:r>
              <a:rPr lang="en-US" altLang="ko-KR" sz="4400" dirty="0" smtClean="0">
                <a:ea typeface="굴림" charset="-127"/>
              </a:rPr>
              <a:t>Major Achievements</a:t>
            </a:r>
            <a:endParaRPr lang="ko-KR" altLang="en-US" sz="4400" dirty="0">
              <a:ea typeface="굴림" charset="-127"/>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6"/>
          <p:cNvSpPr>
            <a:spLocks noGrp="1" noChangeArrowheads="1"/>
          </p:cNvSpPr>
          <p:nvPr>
            <p:ph type="title"/>
          </p:nvPr>
        </p:nvSpPr>
        <p:spPr>
          <a:xfrm>
            <a:off x="1142976" y="685800"/>
            <a:ext cx="7467624" cy="798984"/>
          </a:xfrm>
        </p:spPr>
        <p:txBody>
          <a:bodyPr/>
          <a:lstStyle/>
          <a:p>
            <a:r>
              <a:rPr lang="en-US" altLang="ko-KR" sz="3600" dirty="0" smtClean="0">
                <a:ea typeface="굴림" charset="-127"/>
              </a:rPr>
              <a:t>Seeking Partnerships &amp; Fund</a:t>
            </a:r>
            <a:endParaRPr lang="ko-KR" altLang="en-US" sz="3600" dirty="0">
              <a:ea typeface="굴림" charset="-127"/>
            </a:endParaRPr>
          </a:p>
        </p:txBody>
      </p:sp>
      <p:sp>
        <p:nvSpPr>
          <p:cNvPr id="5127" name="Rectangle 7"/>
          <p:cNvSpPr>
            <a:spLocks noGrp="1" noChangeArrowheads="1"/>
          </p:cNvSpPr>
          <p:nvPr>
            <p:ph type="body" idx="1"/>
          </p:nvPr>
        </p:nvSpPr>
        <p:spPr>
          <a:xfrm>
            <a:off x="1071538" y="1714488"/>
            <a:ext cx="7643866" cy="3505200"/>
          </a:xfrm>
        </p:spPr>
        <p:txBody>
          <a:bodyPr/>
          <a:lstStyle/>
          <a:p>
            <a:r>
              <a:rPr lang="en-US" altLang="ko-KR" sz="2400" dirty="0" smtClean="0">
                <a:ea typeface="굴림" charset="-127"/>
              </a:rPr>
              <a:t>Dr. </a:t>
            </a:r>
            <a:r>
              <a:rPr lang="en-US" altLang="ko-KR" sz="2400" dirty="0" err="1" smtClean="0">
                <a:ea typeface="굴림" charset="-127"/>
              </a:rPr>
              <a:t>Aleta’s</a:t>
            </a:r>
            <a:r>
              <a:rPr lang="en-US" altLang="ko-KR" sz="2400" dirty="0" smtClean="0">
                <a:ea typeface="굴림" charset="-127"/>
              </a:rPr>
              <a:t> study (</a:t>
            </a:r>
            <a:r>
              <a:rPr lang="en-US" altLang="ko-KR" sz="2400" dirty="0" err="1" smtClean="0">
                <a:ea typeface="굴림" charset="-127"/>
              </a:rPr>
              <a:t>Aug.~Sept</a:t>
            </a:r>
            <a:r>
              <a:rPr lang="en-US" altLang="ko-KR" sz="2400" dirty="0" smtClean="0">
                <a:ea typeface="굴림" charset="-127"/>
              </a:rPr>
              <a:t>. 2005)</a:t>
            </a:r>
          </a:p>
          <a:p>
            <a:pPr lvl="1">
              <a:buFont typeface="Wingdings" pitchFamily="2" charset="2"/>
              <a:buChar char="Ø"/>
            </a:pPr>
            <a:r>
              <a:rPr lang="en-US" altLang="ko-KR" sz="2000" dirty="0" smtClean="0">
                <a:ea typeface="굴림" charset="-127"/>
              </a:rPr>
              <a:t>Visited FAO, UNESCAP, UNIDO, UNESCO, UNEP, AIT, UNDP, ADB, PEMSEA, etc. </a:t>
            </a:r>
          </a:p>
          <a:p>
            <a:pPr lvl="1">
              <a:buFont typeface="Wingdings" pitchFamily="2" charset="2"/>
              <a:buChar char="Ø"/>
            </a:pPr>
            <a:r>
              <a:rPr lang="en-US" altLang="ko-KR" sz="2000" dirty="0" smtClean="0">
                <a:ea typeface="굴림" charset="-127"/>
              </a:rPr>
              <a:t>biennial programs, MDGs, partnerships, No-nuclear policy</a:t>
            </a:r>
          </a:p>
          <a:p>
            <a:pPr lvl="1">
              <a:buFont typeface="Wingdings" pitchFamily="2" charset="2"/>
              <a:buChar char="Ø"/>
            </a:pPr>
            <a:r>
              <a:rPr lang="en-US" altLang="ko-KR" sz="2000" dirty="0" smtClean="0">
                <a:ea typeface="굴림" charset="-127"/>
              </a:rPr>
              <a:t>Suggestion: </a:t>
            </a:r>
          </a:p>
          <a:p>
            <a:pPr lvl="2"/>
            <a:r>
              <a:rPr lang="en-US" altLang="ko-KR" dirty="0" smtClean="0">
                <a:latin typeface="+mn-lt"/>
                <a:ea typeface="굴림" charset="-127"/>
              </a:rPr>
              <a:t>Short term: FAO, UNESCAP, AIT, PEMSEA</a:t>
            </a:r>
          </a:p>
          <a:p>
            <a:pPr lvl="2"/>
            <a:r>
              <a:rPr lang="en-US" altLang="ko-KR" dirty="0" smtClean="0">
                <a:latin typeface="+mn-lt"/>
                <a:ea typeface="굴림" charset="-127"/>
              </a:rPr>
              <a:t>Medium term: ADB, ASEAN, UNEP</a:t>
            </a:r>
          </a:p>
          <a:p>
            <a:pPr lvl="2"/>
            <a:r>
              <a:rPr lang="en-US" altLang="ko-KR" dirty="0" smtClean="0">
                <a:latin typeface="+mn-lt"/>
                <a:ea typeface="굴림" charset="-127"/>
              </a:rPr>
              <a:t>Long term: UNESCO, UNICEF, UNIDO</a:t>
            </a:r>
          </a:p>
          <a:p>
            <a:r>
              <a:rPr lang="en-US" altLang="ko-KR" sz="2000" dirty="0" smtClean="0">
                <a:ea typeface="굴림" charset="-127"/>
              </a:rPr>
              <a:t>RCARO visited UNDP, UNESCAP, PEMSEA, UNEP, ADB</a:t>
            </a:r>
          </a:p>
          <a:p>
            <a:r>
              <a:rPr lang="en-US" altLang="ko-KR" sz="2000" dirty="0" smtClean="0">
                <a:ea typeface="굴림" charset="-127"/>
              </a:rPr>
              <a:t>UNDP/RCA programs were initiated.</a:t>
            </a:r>
          </a:p>
          <a:p>
            <a:r>
              <a:rPr lang="en-US" altLang="ko-KR" sz="2000" dirty="0" smtClean="0">
                <a:ea typeface="굴림" charset="-127"/>
              </a:rPr>
              <a:t>ARCCNM/RCARO partnership was developed. </a:t>
            </a:r>
          </a:p>
          <a:p>
            <a:pPr marL="452438" lvl="1" indent="-88900">
              <a:buNone/>
            </a:pPr>
            <a:r>
              <a:rPr lang="en-US" altLang="ko-KR" sz="1600" dirty="0" smtClean="0">
                <a:ea typeface="굴림" charset="-127"/>
              </a:rPr>
              <a:t> * </a:t>
            </a:r>
            <a:r>
              <a:rPr lang="en-US" altLang="ko-KR" sz="1600" dirty="0" err="1" smtClean="0">
                <a:ea typeface="굴림" charset="-127"/>
              </a:rPr>
              <a:t>ARCCNM</a:t>
            </a:r>
            <a:r>
              <a:rPr lang="en-US" altLang="ko-KR" sz="1600" dirty="0" smtClean="0">
                <a:ea typeface="굴림" charset="-127"/>
              </a:rPr>
              <a:t>: Asian Regional Cooperative Council for Nuclear Medicine</a:t>
            </a:r>
          </a:p>
          <a:p>
            <a:pPr lvl="1"/>
            <a:endParaRPr lang="en-US" altLang="ko-KR" sz="1800" dirty="0" smtClean="0">
              <a:ea typeface="굴림" charset="-127"/>
            </a:endParaRPr>
          </a:p>
          <a:p>
            <a:endParaRPr lang="en-US" altLang="ko-KR" dirty="0">
              <a:ea typeface="굴림" charset="-127"/>
            </a:endParaRPr>
          </a:p>
          <a:p>
            <a:endParaRPr lang="en-US" altLang="ko-KR" dirty="0" smtClean="0">
              <a:ea typeface="굴림" charset="-127"/>
            </a:endParaRPr>
          </a:p>
        </p:txBody>
      </p:sp>
      <p:sp>
        <p:nvSpPr>
          <p:cNvPr id="5" name="Rectangle 6"/>
          <p:cNvSpPr txBox="1">
            <a:spLocks noChangeArrowheads="1"/>
          </p:cNvSpPr>
          <p:nvPr/>
        </p:nvSpPr>
        <p:spPr bwMode="auto">
          <a:xfrm>
            <a:off x="251520" y="188640"/>
            <a:ext cx="7086600" cy="366936"/>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l" defTabSz="914400" rtl="0" eaLnBrk="1" fontAlgn="base" latinLnBrk="1" hangingPunct="1">
              <a:lnSpc>
                <a:spcPct val="100000"/>
              </a:lnSpc>
              <a:spcBef>
                <a:spcPct val="0"/>
              </a:spcBef>
              <a:spcAft>
                <a:spcPct val="0"/>
              </a:spcAft>
              <a:buClrTx/>
              <a:buSzTx/>
              <a:buFontTx/>
              <a:buNone/>
              <a:tabLst/>
              <a:defRPr/>
            </a:pPr>
            <a:r>
              <a:rPr kumimoji="0" lang="en-US" altLang="ko-KR" sz="1800" b="1" i="0" u="none" strike="noStrike" kern="0" cap="none" spc="0" normalizeH="0" baseline="0" noProof="0" dirty="0" smtClean="0">
                <a:ln>
                  <a:noFill/>
                </a:ln>
                <a:solidFill>
                  <a:srgbClr val="000000"/>
                </a:solidFill>
                <a:effectLst/>
                <a:uLnTx/>
                <a:uFillTx/>
                <a:latin typeface="+mj-lt"/>
                <a:ea typeface="굴림" charset="-127"/>
                <a:cs typeface="+mj-cs"/>
              </a:rPr>
              <a:t>Major Achievements</a:t>
            </a:r>
            <a:endParaRPr kumimoji="0" lang="ko-KR" altLang="en-US" sz="1800" b="1" i="0" u="none" strike="noStrike" kern="0" cap="none" spc="0" normalizeH="0" baseline="0" noProof="0" dirty="0">
              <a:ln>
                <a:noFill/>
              </a:ln>
              <a:solidFill>
                <a:srgbClr val="000000"/>
              </a:solidFill>
              <a:effectLst/>
              <a:uLnTx/>
              <a:uFillTx/>
              <a:latin typeface="+mj-lt"/>
              <a:ea typeface="굴림" charset="-127"/>
              <a:cs typeface="+mj-cs"/>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6"/>
          <p:cNvSpPr>
            <a:spLocks noGrp="1" noChangeArrowheads="1"/>
          </p:cNvSpPr>
          <p:nvPr>
            <p:ph type="title"/>
          </p:nvPr>
        </p:nvSpPr>
        <p:spPr>
          <a:xfrm>
            <a:off x="251520" y="188640"/>
            <a:ext cx="7086600" cy="366936"/>
          </a:xfrm>
        </p:spPr>
        <p:txBody>
          <a:bodyPr/>
          <a:lstStyle/>
          <a:p>
            <a:r>
              <a:rPr lang="en-US" altLang="ko-KR" sz="1800" dirty="0" smtClean="0">
                <a:ea typeface="굴림" charset="-127"/>
              </a:rPr>
              <a:t>Major achievement</a:t>
            </a:r>
            <a:endParaRPr lang="ko-KR" altLang="en-US" sz="1800" dirty="0">
              <a:ea typeface="굴림" charset="-127"/>
            </a:endParaRPr>
          </a:p>
        </p:txBody>
      </p:sp>
      <p:sp>
        <p:nvSpPr>
          <p:cNvPr id="5127" name="Rectangle 7"/>
          <p:cNvSpPr>
            <a:spLocks noGrp="1" noChangeArrowheads="1"/>
          </p:cNvSpPr>
          <p:nvPr>
            <p:ph type="body" idx="1"/>
          </p:nvPr>
        </p:nvSpPr>
        <p:spPr>
          <a:xfrm>
            <a:off x="857224" y="1124744"/>
            <a:ext cx="7715304" cy="3505200"/>
          </a:xfrm>
        </p:spPr>
        <p:txBody>
          <a:bodyPr/>
          <a:lstStyle/>
          <a:p>
            <a:pPr marL="363538" indent="-363538"/>
            <a:r>
              <a:rPr lang="en-US" altLang="ko-KR" dirty="0" smtClean="0">
                <a:ea typeface="굴림" charset="-127"/>
              </a:rPr>
              <a:t>Promote peaceful uses of nuclear technologies </a:t>
            </a:r>
          </a:p>
          <a:p>
            <a:pPr lvl="1">
              <a:spcBef>
                <a:spcPts val="900"/>
              </a:spcBef>
              <a:buFont typeface="Wingdings" pitchFamily="2" charset="2"/>
              <a:buChar char="Ø"/>
            </a:pPr>
            <a:endParaRPr lang="en-GB" altLang="ko-KR" sz="2000" dirty="0" smtClean="0">
              <a:ea typeface="굴림" charset="-127"/>
            </a:endParaRPr>
          </a:p>
          <a:p>
            <a:pPr lvl="1">
              <a:spcBef>
                <a:spcPts val="900"/>
              </a:spcBef>
              <a:buFont typeface="Wingdings" pitchFamily="2" charset="2"/>
              <a:buChar char="Ø"/>
            </a:pPr>
            <a:r>
              <a:rPr lang="en-GB" altLang="ko-KR" sz="2000" dirty="0" smtClean="0">
                <a:ea typeface="굴림" charset="-127"/>
              </a:rPr>
              <a:t>RCARO/KAERI Regional Training Workshop</a:t>
            </a:r>
            <a:endParaRPr lang="en-US" altLang="ko-KR" sz="2000" dirty="0" smtClean="0">
              <a:ea typeface="굴림" charset="-127"/>
            </a:endParaRPr>
          </a:p>
          <a:p>
            <a:pPr lvl="1">
              <a:spcBef>
                <a:spcPts val="900"/>
              </a:spcBef>
              <a:buFont typeface="Wingdings" pitchFamily="2" charset="2"/>
              <a:buChar char="Ø"/>
            </a:pPr>
            <a:r>
              <a:rPr lang="en-GB" altLang="ko-KR" sz="2000" dirty="0" smtClean="0">
                <a:ea typeface="굴림" charset="-127"/>
              </a:rPr>
              <a:t>RCARO/KAIST Nuclear Engineering Master’s Degree Course</a:t>
            </a:r>
          </a:p>
          <a:p>
            <a:pPr lvl="1">
              <a:spcBef>
                <a:spcPts val="900"/>
              </a:spcBef>
              <a:buFont typeface="Wingdings" pitchFamily="2" charset="2"/>
              <a:buChar char="Ø"/>
            </a:pPr>
            <a:r>
              <a:rPr lang="en-US" altLang="ko-KR" sz="2000" dirty="0" smtClean="0">
                <a:ea typeface="굴림" charset="-127"/>
              </a:rPr>
              <a:t>Participation in FNCA (Forum for Nuclear Cooperation in Asia) to discuss the cooperation with RCA since 2009, representing RCA Member States</a:t>
            </a:r>
            <a:endParaRPr lang="en-US" altLang="ko-KR" sz="2000" dirty="0">
              <a:ea typeface="굴림" charset="-127"/>
            </a:endParaRPr>
          </a:p>
          <a:p>
            <a:endParaRPr lang="en-US" altLang="ko-KR" dirty="0" smtClean="0">
              <a:ea typeface="굴림" charset="-127"/>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6"/>
          <p:cNvSpPr>
            <a:spLocks noGrp="1" noChangeArrowheads="1"/>
          </p:cNvSpPr>
          <p:nvPr>
            <p:ph type="title"/>
          </p:nvPr>
        </p:nvSpPr>
        <p:spPr>
          <a:xfrm>
            <a:off x="1142976" y="500042"/>
            <a:ext cx="7086600" cy="798984"/>
          </a:xfrm>
        </p:spPr>
        <p:txBody>
          <a:bodyPr/>
          <a:lstStyle/>
          <a:p>
            <a:pPr lvl="1"/>
            <a:r>
              <a:rPr lang="en-US" altLang="ko-KR" dirty="0" smtClean="0">
                <a:latin typeface="Arial" pitchFamily="34" charset="0"/>
                <a:ea typeface="굴림" charset="-127"/>
                <a:cs typeface="Arial" pitchFamily="34" charset="0"/>
              </a:rPr>
              <a:t/>
            </a:r>
            <a:br>
              <a:rPr lang="en-US" altLang="ko-KR" dirty="0" smtClean="0">
                <a:latin typeface="Arial" pitchFamily="34" charset="0"/>
                <a:ea typeface="굴림" charset="-127"/>
                <a:cs typeface="Arial" pitchFamily="34" charset="0"/>
              </a:rPr>
            </a:br>
            <a:r>
              <a:rPr lang="en-US" altLang="ko-KR" sz="3600" dirty="0" smtClean="0">
                <a:latin typeface="Arial" pitchFamily="34" charset="0"/>
                <a:ea typeface="굴림" charset="-127"/>
                <a:cs typeface="Arial" pitchFamily="34" charset="0"/>
              </a:rPr>
              <a:t>Awareness of RCA</a:t>
            </a:r>
            <a:endParaRPr lang="ko-KR" altLang="en-US" sz="3600" dirty="0">
              <a:latin typeface="Arial" pitchFamily="34" charset="0"/>
              <a:ea typeface="굴림" charset="-127"/>
              <a:cs typeface="Arial" pitchFamily="34" charset="0"/>
            </a:endParaRPr>
          </a:p>
        </p:txBody>
      </p:sp>
      <p:sp>
        <p:nvSpPr>
          <p:cNvPr id="5127" name="Rectangle 7"/>
          <p:cNvSpPr>
            <a:spLocks noGrp="1" noChangeArrowheads="1"/>
          </p:cNvSpPr>
          <p:nvPr>
            <p:ph type="body" idx="1"/>
          </p:nvPr>
        </p:nvSpPr>
        <p:spPr>
          <a:xfrm>
            <a:off x="1142976" y="1571612"/>
            <a:ext cx="7572428" cy="4643470"/>
          </a:xfrm>
        </p:spPr>
        <p:txBody>
          <a:bodyPr>
            <a:noAutofit/>
          </a:bodyPr>
          <a:lstStyle/>
          <a:p>
            <a:r>
              <a:rPr lang="en-US" altLang="ko-KR" sz="2200" dirty="0" smtClean="0">
                <a:ea typeface="+mj-ea"/>
              </a:rPr>
              <a:t>Operation of RCA website</a:t>
            </a:r>
          </a:p>
          <a:p>
            <a:pPr marL="628650" indent="-257175">
              <a:buFont typeface="Wingdings" pitchFamily="2" charset="2"/>
              <a:buChar char="Ø"/>
            </a:pPr>
            <a:r>
              <a:rPr lang="en-US" altLang="ko-KR" sz="2000" dirty="0" smtClean="0">
                <a:latin typeface="+mn-lt"/>
                <a:ea typeface="+mj-ea"/>
              </a:rPr>
              <a:t>RCARO incorporated the MOH website in MAL in 2010</a:t>
            </a:r>
          </a:p>
          <a:p>
            <a:pPr marL="628650" indent="-257175">
              <a:buFont typeface="Wingdings" pitchFamily="2" charset="2"/>
              <a:buChar char="Ø"/>
            </a:pPr>
            <a:r>
              <a:rPr lang="en-US" altLang="ko-KR" sz="2000" dirty="0" smtClean="0">
                <a:latin typeface="+mn-lt"/>
                <a:ea typeface="+mj-ea"/>
              </a:rPr>
              <a:t>The degree of access to the website data for public was decided at the 39</a:t>
            </a:r>
            <a:r>
              <a:rPr lang="en-US" altLang="ko-KR" sz="2000" baseline="30000" dirty="0" smtClean="0">
                <a:latin typeface="+mn-lt"/>
                <a:ea typeface="+mj-ea"/>
              </a:rPr>
              <a:t>th</a:t>
            </a:r>
            <a:r>
              <a:rPr lang="en-US" altLang="ko-KR" sz="2000" dirty="0" smtClean="0">
                <a:latin typeface="+mn-lt"/>
                <a:ea typeface="+mj-ea"/>
              </a:rPr>
              <a:t> GCM in 2010</a:t>
            </a:r>
          </a:p>
          <a:p>
            <a:pPr marL="628650" indent="-257175">
              <a:buFont typeface="Wingdings" pitchFamily="2" charset="2"/>
              <a:buChar char="Ø"/>
            </a:pPr>
            <a:r>
              <a:rPr lang="en-US" altLang="ko-KR" sz="2000" dirty="0" smtClean="0">
                <a:latin typeface="+mn-lt"/>
                <a:ea typeface="+mj-ea"/>
              </a:rPr>
              <a:t>RCARO renewed the RCA website in July 2011</a:t>
            </a:r>
          </a:p>
          <a:p>
            <a:r>
              <a:rPr lang="en-US" altLang="ko-KR" sz="2200" dirty="0" smtClean="0">
                <a:latin typeface="+mj-ea"/>
                <a:ea typeface="+mj-ea"/>
              </a:rPr>
              <a:t>RCA Success Story : RCARO has published total of 18 Success Stories (15 leaflets + 3 booklets) throughout 5 batches of publication</a:t>
            </a:r>
          </a:p>
          <a:p>
            <a:r>
              <a:rPr lang="en-US" altLang="ko-KR" sz="2200" dirty="0" smtClean="0">
                <a:latin typeface="+mj-ea"/>
                <a:ea typeface="+mj-ea"/>
              </a:rPr>
              <a:t>Participation in international meetings by RCARO or experts from Member States</a:t>
            </a:r>
          </a:p>
          <a:p>
            <a:r>
              <a:rPr lang="en-US" altLang="ko-KR" sz="2200" dirty="0" smtClean="0">
                <a:latin typeface="+mj-ea"/>
                <a:ea typeface="+mj-ea"/>
              </a:rPr>
              <a:t>Exhibition at the 40</a:t>
            </a:r>
            <a:r>
              <a:rPr lang="en-US" altLang="ko-KR" sz="2200" baseline="30000" dirty="0" smtClean="0">
                <a:latin typeface="+mj-ea"/>
                <a:ea typeface="+mj-ea"/>
              </a:rPr>
              <a:t>th</a:t>
            </a:r>
            <a:r>
              <a:rPr lang="en-US" altLang="ko-KR" sz="2200" dirty="0" smtClean="0">
                <a:latin typeface="+mj-ea"/>
                <a:ea typeface="+mj-ea"/>
              </a:rPr>
              <a:t> anniversary of RCA (2012)</a:t>
            </a:r>
          </a:p>
          <a:p>
            <a:r>
              <a:rPr lang="en-US" altLang="ko-KR" sz="2200" dirty="0" smtClean="0">
                <a:latin typeface="+mj-ea"/>
                <a:ea typeface="+mj-ea"/>
              </a:rPr>
              <a:t>Production of RCA promotion video (2011)</a:t>
            </a:r>
          </a:p>
          <a:p>
            <a:endParaRPr lang="en-US" altLang="ko-KR" dirty="0" smtClean="0">
              <a:latin typeface="+mj-ea"/>
              <a:ea typeface="+mj-ea"/>
            </a:endParaRPr>
          </a:p>
        </p:txBody>
      </p:sp>
      <p:sp>
        <p:nvSpPr>
          <p:cNvPr id="5" name="Rectangle 6"/>
          <p:cNvSpPr txBox="1">
            <a:spLocks noChangeArrowheads="1"/>
          </p:cNvSpPr>
          <p:nvPr/>
        </p:nvSpPr>
        <p:spPr bwMode="auto">
          <a:xfrm>
            <a:off x="251520" y="188640"/>
            <a:ext cx="7086600" cy="366936"/>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l" defTabSz="914400" rtl="0" eaLnBrk="1" fontAlgn="base" latinLnBrk="1" hangingPunct="1">
              <a:lnSpc>
                <a:spcPct val="100000"/>
              </a:lnSpc>
              <a:spcBef>
                <a:spcPct val="0"/>
              </a:spcBef>
              <a:spcAft>
                <a:spcPct val="0"/>
              </a:spcAft>
              <a:buClrTx/>
              <a:buSzTx/>
              <a:buFontTx/>
              <a:buNone/>
              <a:tabLst/>
              <a:defRPr/>
            </a:pPr>
            <a:r>
              <a:rPr kumimoji="0" lang="en-US" altLang="ko-KR" sz="1800" b="1" i="0" u="none" strike="noStrike" kern="0" cap="none" spc="0" normalizeH="0" baseline="0" noProof="0" dirty="0" smtClean="0">
                <a:ln>
                  <a:noFill/>
                </a:ln>
                <a:solidFill>
                  <a:srgbClr val="000000"/>
                </a:solidFill>
                <a:effectLst/>
                <a:uLnTx/>
                <a:uFillTx/>
                <a:latin typeface="+mj-lt"/>
                <a:ea typeface="굴림" charset="-127"/>
                <a:cs typeface="+mj-cs"/>
              </a:rPr>
              <a:t>Major Achievements</a:t>
            </a:r>
            <a:endParaRPr kumimoji="0" lang="ko-KR" altLang="en-US" sz="1800" b="1" i="0" u="none" strike="noStrike" kern="0" cap="none" spc="0" normalizeH="0" baseline="0" noProof="0" dirty="0">
              <a:ln>
                <a:noFill/>
              </a:ln>
              <a:solidFill>
                <a:srgbClr val="000000"/>
              </a:solidFill>
              <a:effectLst/>
              <a:uLnTx/>
              <a:uFillTx/>
              <a:latin typeface="+mj-lt"/>
              <a:ea typeface="굴림" charset="-127"/>
              <a:cs typeface="+mj-cs"/>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6"/>
          <p:cNvSpPr>
            <a:spLocks noGrp="1" noChangeArrowheads="1"/>
          </p:cNvSpPr>
          <p:nvPr>
            <p:ph type="title"/>
          </p:nvPr>
        </p:nvSpPr>
        <p:spPr>
          <a:xfrm>
            <a:off x="1547664" y="1268760"/>
            <a:ext cx="7086600" cy="798984"/>
          </a:xfrm>
        </p:spPr>
        <p:txBody>
          <a:bodyPr/>
          <a:lstStyle/>
          <a:p>
            <a:pPr lvl="1"/>
            <a:r>
              <a:rPr lang="en-US" altLang="ko-KR" dirty="0" smtClean="0">
                <a:latin typeface="Arial" pitchFamily="34" charset="0"/>
                <a:ea typeface="굴림" charset="-127"/>
                <a:cs typeface="Arial" pitchFamily="34" charset="0"/>
              </a:rPr>
              <a:t/>
            </a:r>
            <a:br>
              <a:rPr lang="en-US" altLang="ko-KR" dirty="0" smtClean="0">
                <a:latin typeface="Arial" pitchFamily="34" charset="0"/>
                <a:ea typeface="굴림" charset="-127"/>
                <a:cs typeface="Arial" pitchFamily="34" charset="0"/>
              </a:rPr>
            </a:br>
            <a:r>
              <a:rPr lang="en-US" altLang="ko-KR" sz="3600" dirty="0" smtClean="0">
                <a:latin typeface="Arial" pitchFamily="34" charset="0"/>
                <a:ea typeface="굴림" charset="-127"/>
                <a:cs typeface="Arial" pitchFamily="34" charset="0"/>
              </a:rPr>
              <a:t>Member States’ Directives</a:t>
            </a:r>
            <a:br>
              <a:rPr lang="en-US" altLang="ko-KR" sz="3600" dirty="0" smtClean="0">
                <a:latin typeface="Arial" pitchFamily="34" charset="0"/>
                <a:ea typeface="굴림" charset="-127"/>
                <a:cs typeface="Arial" pitchFamily="34" charset="0"/>
              </a:rPr>
            </a:br>
            <a:r>
              <a:rPr lang="en-US" altLang="ko-KR" sz="2000" dirty="0" smtClean="0">
                <a:latin typeface="Arial" pitchFamily="34" charset="0"/>
                <a:ea typeface="굴림" charset="-127"/>
                <a:cs typeface="Arial" pitchFamily="34" charset="0"/>
              </a:rPr>
              <a:t>from NRM, GCM, SAC, NRs</a:t>
            </a:r>
            <a:endParaRPr lang="ko-KR" altLang="en-US" sz="3600" dirty="0">
              <a:latin typeface="Arial" pitchFamily="34" charset="0"/>
              <a:ea typeface="굴림" charset="-127"/>
              <a:cs typeface="Arial" pitchFamily="34" charset="0"/>
            </a:endParaRPr>
          </a:p>
        </p:txBody>
      </p:sp>
      <p:sp>
        <p:nvSpPr>
          <p:cNvPr id="5127" name="Rectangle 7"/>
          <p:cNvSpPr>
            <a:spLocks noGrp="1" noChangeArrowheads="1"/>
          </p:cNvSpPr>
          <p:nvPr>
            <p:ph type="body" idx="1"/>
          </p:nvPr>
        </p:nvSpPr>
        <p:spPr>
          <a:xfrm>
            <a:off x="1571604" y="2571744"/>
            <a:ext cx="7086600" cy="3505200"/>
          </a:xfrm>
        </p:spPr>
        <p:txBody>
          <a:bodyPr/>
          <a:lstStyle/>
          <a:p>
            <a:r>
              <a:rPr lang="en-US" altLang="ko-KR" dirty="0" smtClean="0">
                <a:ea typeface="굴림" charset="-127"/>
              </a:rPr>
              <a:t> Success story</a:t>
            </a:r>
          </a:p>
          <a:p>
            <a:r>
              <a:rPr lang="en-US" altLang="ko-KR" dirty="0" smtClean="0">
                <a:ea typeface="굴림" charset="-127"/>
              </a:rPr>
              <a:t> RCA website</a:t>
            </a:r>
          </a:p>
          <a:p>
            <a:r>
              <a:rPr lang="en-US" altLang="ko-KR" dirty="0" smtClean="0">
                <a:ea typeface="굴림" charset="-127"/>
              </a:rPr>
              <a:t> Annual RCARO Work Plan </a:t>
            </a:r>
          </a:p>
          <a:p>
            <a:pPr lvl="1"/>
            <a:endParaRPr lang="en-US" altLang="ko-KR" dirty="0">
              <a:ea typeface="굴림" charset="-127"/>
            </a:endParaRPr>
          </a:p>
          <a:p>
            <a:endParaRPr lang="en-US" altLang="ko-KR" dirty="0" smtClean="0">
              <a:ea typeface="굴림" charset="-127"/>
            </a:endParaRPr>
          </a:p>
        </p:txBody>
      </p:sp>
      <p:sp>
        <p:nvSpPr>
          <p:cNvPr id="5" name="Rectangle 6"/>
          <p:cNvSpPr txBox="1">
            <a:spLocks noChangeArrowheads="1"/>
          </p:cNvSpPr>
          <p:nvPr/>
        </p:nvSpPr>
        <p:spPr bwMode="auto">
          <a:xfrm>
            <a:off x="251520" y="188640"/>
            <a:ext cx="7086600" cy="366936"/>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l" defTabSz="914400" rtl="0" eaLnBrk="1" fontAlgn="base" latinLnBrk="1" hangingPunct="1">
              <a:lnSpc>
                <a:spcPct val="100000"/>
              </a:lnSpc>
              <a:spcBef>
                <a:spcPct val="0"/>
              </a:spcBef>
              <a:spcAft>
                <a:spcPct val="0"/>
              </a:spcAft>
              <a:buClrTx/>
              <a:buSzTx/>
              <a:buFontTx/>
              <a:buNone/>
              <a:tabLst/>
              <a:defRPr/>
            </a:pPr>
            <a:r>
              <a:rPr kumimoji="0" lang="en-US" altLang="ko-KR" sz="1800" b="1" i="0" u="none" strike="noStrike" kern="0" cap="none" spc="0" normalizeH="0" baseline="0" noProof="0" dirty="0" smtClean="0">
                <a:ln>
                  <a:noFill/>
                </a:ln>
                <a:solidFill>
                  <a:srgbClr val="000000"/>
                </a:solidFill>
                <a:effectLst/>
                <a:uLnTx/>
                <a:uFillTx/>
                <a:latin typeface="+mj-lt"/>
                <a:ea typeface="굴림" charset="-127"/>
                <a:cs typeface="+mj-cs"/>
              </a:rPr>
              <a:t>Major Achievements</a:t>
            </a:r>
            <a:endParaRPr kumimoji="0" lang="ko-KR" altLang="en-US" sz="1800" b="1" i="0" u="none" strike="noStrike" kern="0" cap="none" spc="0" normalizeH="0" baseline="0" noProof="0" dirty="0">
              <a:ln>
                <a:noFill/>
              </a:ln>
              <a:solidFill>
                <a:srgbClr val="000000"/>
              </a:solidFill>
              <a:effectLst/>
              <a:uLnTx/>
              <a:uFillTx/>
              <a:latin typeface="+mj-lt"/>
              <a:ea typeface="굴림" charset="-127"/>
              <a:cs typeface="+mj-cs"/>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6"/>
          <p:cNvSpPr>
            <a:spLocks noGrp="1" noChangeArrowheads="1"/>
          </p:cNvSpPr>
          <p:nvPr>
            <p:ph type="title"/>
          </p:nvPr>
        </p:nvSpPr>
        <p:spPr>
          <a:xfrm>
            <a:off x="1357290" y="642918"/>
            <a:ext cx="7086600" cy="798984"/>
          </a:xfrm>
        </p:spPr>
        <p:txBody>
          <a:bodyPr/>
          <a:lstStyle/>
          <a:p>
            <a:pPr lvl="1"/>
            <a:r>
              <a:rPr lang="en-US" altLang="ko-KR" dirty="0" smtClean="0">
                <a:ea typeface="굴림" charset="-127"/>
              </a:rPr>
              <a:t/>
            </a:r>
            <a:br>
              <a:rPr lang="en-US" altLang="ko-KR" dirty="0" smtClean="0">
                <a:ea typeface="굴림" charset="-127"/>
              </a:rPr>
            </a:br>
            <a:r>
              <a:rPr lang="en-US" altLang="ko-KR" sz="3600" dirty="0" smtClean="0">
                <a:latin typeface="Arial" pitchFamily="34" charset="0"/>
                <a:ea typeface="굴림" charset="-127"/>
                <a:cs typeface="Arial" pitchFamily="34" charset="0"/>
              </a:rPr>
              <a:t>RCA’s Repository</a:t>
            </a:r>
            <a:endParaRPr lang="ko-KR" altLang="en-US" sz="3600" dirty="0">
              <a:latin typeface="Arial" pitchFamily="34" charset="0"/>
              <a:ea typeface="굴림" charset="-127"/>
              <a:cs typeface="Arial" pitchFamily="34" charset="0"/>
            </a:endParaRPr>
          </a:p>
        </p:txBody>
      </p:sp>
      <p:sp>
        <p:nvSpPr>
          <p:cNvPr id="5127" name="Rectangle 7"/>
          <p:cNvSpPr>
            <a:spLocks noGrp="1" noChangeArrowheads="1"/>
          </p:cNvSpPr>
          <p:nvPr>
            <p:ph type="body" idx="1"/>
          </p:nvPr>
        </p:nvSpPr>
        <p:spPr>
          <a:xfrm>
            <a:off x="1357290" y="1714488"/>
            <a:ext cx="7086600" cy="3505200"/>
          </a:xfrm>
        </p:spPr>
        <p:txBody>
          <a:bodyPr/>
          <a:lstStyle/>
          <a:p>
            <a:r>
              <a:rPr lang="en-US" altLang="ko-KR" sz="2600" dirty="0" smtClean="0">
                <a:latin typeface="+mn-ea"/>
              </a:rPr>
              <a:t>Various RCA documents such as NRM, GCM records, information on RCA projects are stored in RCA web site(www.rcacro.org).</a:t>
            </a:r>
          </a:p>
          <a:p>
            <a:pPr lvl="1"/>
            <a:endParaRPr lang="en-US" altLang="ko-KR" dirty="0">
              <a:ea typeface="굴림" charset="-127"/>
            </a:endParaRPr>
          </a:p>
          <a:p>
            <a:endParaRPr lang="en-US" altLang="ko-KR" dirty="0" smtClean="0">
              <a:ea typeface="굴림" charset="-127"/>
            </a:endParaRPr>
          </a:p>
        </p:txBody>
      </p:sp>
      <p:sp>
        <p:nvSpPr>
          <p:cNvPr id="5" name="Rectangle 6"/>
          <p:cNvSpPr txBox="1">
            <a:spLocks noChangeArrowheads="1"/>
          </p:cNvSpPr>
          <p:nvPr/>
        </p:nvSpPr>
        <p:spPr bwMode="auto">
          <a:xfrm>
            <a:off x="251520" y="188640"/>
            <a:ext cx="7086600" cy="366936"/>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l" defTabSz="914400" rtl="0" eaLnBrk="1" fontAlgn="base" latinLnBrk="1" hangingPunct="1">
              <a:lnSpc>
                <a:spcPct val="100000"/>
              </a:lnSpc>
              <a:spcBef>
                <a:spcPct val="0"/>
              </a:spcBef>
              <a:spcAft>
                <a:spcPct val="0"/>
              </a:spcAft>
              <a:buClrTx/>
              <a:buSzTx/>
              <a:buFontTx/>
              <a:buNone/>
              <a:tabLst/>
              <a:defRPr/>
            </a:pPr>
            <a:r>
              <a:rPr kumimoji="0" lang="en-US" altLang="ko-KR" sz="1800" b="1" i="0" u="none" strike="noStrike" kern="0" cap="none" spc="0" normalizeH="0" baseline="0" noProof="0" dirty="0" smtClean="0">
                <a:ln>
                  <a:noFill/>
                </a:ln>
                <a:solidFill>
                  <a:srgbClr val="000000"/>
                </a:solidFill>
                <a:effectLst/>
                <a:uLnTx/>
                <a:uFillTx/>
                <a:latin typeface="+mj-lt"/>
                <a:ea typeface="굴림" charset="-127"/>
                <a:cs typeface="+mj-cs"/>
              </a:rPr>
              <a:t>Major Achievements</a:t>
            </a:r>
            <a:endParaRPr kumimoji="0" lang="ko-KR" altLang="en-US" sz="1800" b="1" i="0" u="none" strike="noStrike" kern="0" cap="none" spc="0" normalizeH="0" baseline="0" noProof="0" dirty="0">
              <a:ln>
                <a:noFill/>
              </a:ln>
              <a:solidFill>
                <a:srgbClr val="000000"/>
              </a:solidFill>
              <a:effectLst/>
              <a:uLnTx/>
              <a:uFillTx/>
              <a:latin typeface="+mj-lt"/>
              <a:ea typeface="굴림" charset="-127"/>
              <a:cs typeface="+mj-cs"/>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6"/>
          <p:cNvSpPr>
            <a:spLocks noGrp="1" noChangeArrowheads="1"/>
          </p:cNvSpPr>
          <p:nvPr>
            <p:ph type="title"/>
          </p:nvPr>
        </p:nvSpPr>
        <p:spPr>
          <a:xfrm>
            <a:off x="251520" y="188640"/>
            <a:ext cx="7086600" cy="366936"/>
          </a:xfrm>
        </p:spPr>
        <p:txBody>
          <a:bodyPr/>
          <a:lstStyle/>
          <a:p>
            <a:r>
              <a:rPr lang="en-US" altLang="ko-KR" sz="1800" dirty="0" smtClean="0">
                <a:ea typeface="굴림" charset="-127"/>
              </a:rPr>
              <a:t>Major achievement</a:t>
            </a:r>
            <a:endParaRPr lang="ko-KR" altLang="en-US" sz="1800" dirty="0">
              <a:ea typeface="굴림" charset="-127"/>
            </a:endParaRPr>
          </a:p>
        </p:txBody>
      </p:sp>
      <p:sp>
        <p:nvSpPr>
          <p:cNvPr id="5127" name="Rectangle 7"/>
          <p:cNvSpPr>
            <a:spLocks noGrp="1" noChangeArrowheads="1"/>
          </p:cNvSpPr>
          <p:nvPr>
            <p:ph type="body" idx="1"/>
          </p:nvPr>
        </p:nvSpPr>
        <p:spPr>
          <a:xfrm>
            <a:off x="1331640" y="1124744"/>
            <a:ext cx="7086600" cy="1800200"/>
          </a:xfrm>
        </p:spPr>
        <p:txBody>
          <a:bodyPr/>
          <a:lstStyle/>
          <a:p>
            <a:r>
              <a:rPr lang="en-US" altLang="ko-KR" dirty="0" smtClean="0">
                <a:solidFill>
                  <a:schemeClr val="accent4">
                    <a:lumMod val="10000"/>
                  </a:schemeClr>
                </a:solidFill>
                <a:ea typeface="굴림" charset="-127"/>
              </a:rPr>
              <a:t>Operation</a:t>
            </a:r>
          </a:p>
          <a:p>
            <a:pPr lvl="1">
              <a:buFont typeface="Wingdings" pitchFamily="2" charset="2"/>
              <a:buChar char="Ø"/>
            </a:pPr>
            <a:r>
              <a:rPr lang="en-US" altLang="ko-KR" dirty="0" smtClean="0">
                <a:ea typeface="굴림" charset="-127"/>
              </a:rPr>
              <a:t>Increase in its budget</a:t>
            </a:r>
          </a:p>
          <a:p>
            <a:pPr lvl="1">
              <a:buFont typeface="Wingdings" pitchFamily="2" charset="2"/>
              <a:buChar char="Ø"/>
            </a:pPr>
            <a:r>
              <a:rPr lang="en-US" altLang="ko-KR" dirty="0" smtClean="0">
                <a:ea typeface="굴림" charset="-127"/>
              </a:rPr>
              <a:t>Environment of the Office</a:t>
            </a:r>
          </a:p>
          <a:p>
            <a:pPr lvl="1">
              <a:buFont typeface="Wingdings" pitchFamily="2" charset="2"/>
              <a:buChar char="Ø"/>
            </a:pPr>
            <a:r>
              <a:rPr lang="en-US" altLang="ko-KR" dirty="0" smtClean="0">
                <a:ea typeface="굴림" charset="-127"/>
              </a:rPr>
              <a:t>Enhancement of its legal status </a:t>
            </a:r>
          </a:p>
        </p:txBody>
      </p:sp>
      <p:sp>
        <p:nvSpPr>
          <p:cNvPr id="5" name="TextBox 4"/>
          <p:cNvSpPr txBox="1"/>
          <p:nvPr/>
        </p:nvSpPr>
        <p:spPr>
          <a:xfrm>
            <a:off x="3563888" y="5157192"/>
            <a:ext cx="1656184" cy="707886"/>
          </a:xfrm>
          <a:prstGeom prst="rect">
            <a:avLst/>
          </a:prstGeom>
          <a:noFill/>
        </p:spPr>
        <p:txBody>
          <a:bodyPr wrap="square" rtlCol="0">
            <a:spAutoFit/>
          </a:bodyPr>
          <a:lstStyle/>
          <a:p>
            <a:r>
              <a:rPr lang="en-US" altLang="ko-KR" sz="2000" dirty="0" smtClean="0">
                <a:solidFill>
                  <a:srgbClr val="000000"/>
                </a:solidFill>
                <a:latin typeface="+mn-lt"/>
                <a:ea typeface="굴림" charset="-127"/>
              </a:rPr>
              <a:t>Relocation of RCARO in ‘07</a:t>
            </a:r>
            <a:endParaRPr lang="en-AU" altLang="ko-KR" sz="2000" dirty="0" smtClean="0">
              <a:solidFill>
                <a:srgbClr val="000000"/>
              </a:solidFill>
              <a:latin typeface="+mn-lt"/>
              <a:ea typeface="굴림" charset="-127"/>
            </a:endParaRPr>
          </a:p>
        </p:txBody>
      </p:sp>
      <p:pic>
        <p:nvPicPr>
          <p:cNvPr id="1027" name="Picture 3"/>
          <p:cNvPicPr>
            <a:picLocks noChangeAspect="1" noChangeArrowheads="1"/>
          </p:cNvPicPr>
          <p:nvPr/>
        </p:nvPicPr>
        <p:blipFill>
          <a:blip r:embed="rId2" cstate="print"/>
          <a:srcRect/>
          <a:stretch>
            <a:fillRect/>
          </a:stretch>
        </p:blipFill>
        <p:spPr bwMode="auto">
          <a:xfrm>
            <a:off x="179512" y="3212976"/>
            <a:ext cx="2661468" cy="1944216"/>
          </a:xfrm>
          <a:prstGeom prst="rect">
            <a:avLst/>
          </a:prstGeom>
          <a:noFill/>
          <a:ln w="9525">
            <a:noFill/>
            <a:miter lim="800000"/>
            <a:headEnd/>
            <a:tailEnd/>
          </a:ln>
        </p:spPr>
      </p:pic>
      <p:sp>
        <p:nvSpPr>
          <p:cNvPr id="7" name="TextBox 6"/>
          <p:cNvSpPr txBox="1"/>
          <p:nvPr/>
        </p:nvSpPr>
        <p:spPr>
          <a:xfrm>
            <a:off x="755576" y="5085184"/>
            <a:ext cx="1656184" cy="707886"/>
          </a:xfrm>
          <a:prstGeom prst="rect">
            <a:avLst/>
          </a:prstGeom>
          <a:noFill/>
        </p:spPr>
        <p:txBody>
          <a:bodyPr wrap="square" rtlCol="0">
            <a:spAutoFit/>
          </a:bodyPr>
          <a:lstStyle/>
          <a:p>
            <a:r>
              <a:rPr lang="en-US" altLang="ko-KR" sz="2000" dirty="0" smtClean="0">
                <a:solidFill>
                  <a:srgbClr val="000000"/>
                </a:solidFill>
                <a:latin typeface="+mn-lt"/>
                <a:ea typeface="굴림" charset="-127"/>
              </a:rPr>
              <a:t>Opening of  RCARO in ‘02</a:t>
            </a:r>
            <a:endParaRPr lang="en-AU" altLang="ko-KR" sz="2000" dirty="0" smtClean="0">
              <a:solidFill>
                <a:srgbClr val="000000"/>
              </a:solidFill>
              <a:latin typeface="+mn-lt"/>
              <a:ea typeface="굴림" charset="-127"/>
            </a:endParaRPr>
          </a:p>
        </p:txBody>
      </p:sp>
      <p:sp>
        <p:nvSpPr>
          <p:cNvPr id="9" name="TextBox 8"/>
          <p:cNvSpPr txBox="1"/>
          <p:nvPr/>
        </p:nvSpPr>
        <p:spPr>
          <a:xfrm>
            <a:off x="6732240" y="5085184"/>
            <a:ext cx="1656184" cy="707886"/>
          </a:xfrm>
          <a:prstGeom prst="rect">
            <a:avLst/>
          </a:prstGeom>
          <a:noFill/>
        </p:spPr>
        <p:txBody>
          <a:bodyPr wrap="square" rtlCol="0">
            <a:spAutoFit/>
          </a:bodyPr>
          <a:lstStyle/>
          <a:p>
            <a:r>
              <a:rPr lang="en-US" altLang="ko-KR" sz="2000" dirty="0" smtClean="0">
                <a:solidFill>
                  <a:srgbClr val="000000"/>
                </a:solidFill>
                <a:latin typeface="+mn-lt"/>
                <a:ea typeface="굴림" charset="-127"/>
              </a:rPr>
              <a:t>Relocation of RCARO in ‘13</a:t>
            </a:r>
            <a:endParaRPr lang="en-AU" altLang="ko-KR" sz="2000" dirty="0" smtClean="0">
              <a:solidFill>
                <a:srgbClr val="000000"/>
              </a:solidFill>
              <a:latin typeface="+mn-lt"/>
              <a:ea typeface="굴림" charset="-127"/>
            </a:endParaRPr>
          </a:p>
        </p:txBody>
      </p:sp>
      <p:pic>
        <p:nvPicPr>
          <p:cNvPr id="2" name="Picture 2"/>
          <p:cNvPicPr>
            <a:picLocks noChangeAspect="1" noChangeArrowheads="1"/>
          </p:cNvPicPr>
          <p:nvPr/>
        </p:nvPicPr>
        <p:blipFill>
          <a:blip r:embed="rId3" cstate="print"/>
          <a:srcRect/>
          <a:stretch>
            <a:fillRect/>
          </a:stretch>
        </p:blipFill>
        <p:spPr bwMode="auto">
          <a:xfrm>
            <a:off x="3131840" y="3212975"/>
            <a:ext cx="2664296" cy="1944217"/>
          </a:xfrm>
          <a:prstGeom prst="rect">
            <a:avLst/>
          </a:prstGeom>
          <a:noFill/>
          <a:ln w="9525">
            <a:noFill/>
            <a:miter lim="800000"/>
            <a:headEnd/>
            <a:tailEnd/>
          </a:ln>
        </p:spPr>
      </p:pic>
      <p:pic>
        <p:nvPicPr>
          <p:cNvPr id="10" name="그림 9" descr="RCA_Office.JPG"/>
          <p:cNvPicPr>
            <a:picLocks noChangeAspect="1"/>
          </p:cNvPicPr>
          <p:nvPr/>
        </p:nvPicPr>
        <p:blipFill>
          <a:blip r:embed="rId4" cstate="print"/>
          <a:stretch>
            <a:fillRect/>
          </a:stretch>
        </p:blipFill>
        <p:spPr>
          <a:xfrm>
            <a:off x="6084168" y="3212976"/>
            <a:ext cx="2952328" cy="1968219"/>
          </a:xfrm>
          <a:prstGeom prst="rect">
            <a:avLst/>
          </a:prstGeom>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0" name="Rectangle 6"/>
          <p:cNvSpPr>
            <a:spLocks noGrp="1" noChangeArrowheads="1"/>
          </p:cNvSpPr>
          <p:nvPr>
            <p:ph type="title"/>
          </p:nvPr>
        </p:nvSpPr>
        <p:spPr>
          <a:xfrm>
            <a:off x="1285852" y="357166"/>
            <a:ext cx="7086600" cy="870992"/>
          </a:xfrm>
        </p:spPr>
        <p:txBody>
          <a:bodyPr/>
          <a:lstStyle/>
          <a:p>
            <a:r>
              <a:rPr lang="en-US" altLang="ko-KR" dirty="0" smtClean="0">
                <a:ea typeface="굴림" charset="-127"/>
              </a:rPr>
              <a:t>Evaluation </a:t>
            </a:r>
            <a:endParaRPr lang="ko-KR" altLang="en-US" dirty="0">
              <a:ea typeface="굴림" charset="-127"/>
            </a:endParaRPr>
          </a:p>
        </p:txBody>
      </p:sp>
      <p:sp>
        <p:nvSpPr>
          <p:cNvPr id="6151" name="Rectangle 7"/>
          <p:cNvSpPr>
            <a:spLocks noGrp="1" noChangeArrowheads="1"/>
          </p:cNvSpPr>
          <p:nvPr>
            <p:ph type="body" idx="1"/>
          </p:nvPr>
        </p:nvSpPr>
        <p:spPr>
          <a:xfrm>
            <a:off x="1214414" y="1500174"/>
            <a:ext cx="7286676" cy="3505200"/>
          </a:xfrm>
        </p:spPr>
        <p:txBody>
          <a:bodyPr/>
          <a:lstStyle/>
          <a:p>
            <a:pPr>
              <a:spcBef>
                <a:spcPts val="1200"/>
              </a:spcBef>
            </a:pPr>
            <a:r>
              <a:rPr lang="en-US" altLang="ko-KR" sz="2000" dirty="0" smtClean="0">
                <a:ea typeface="+mj-ea"/>
              </a:rPr>
              <a:t>IAEA’s report on the RCARO’s performance before its entering into full operation in 2005</a:t>
            </a:r>
          </a:p>
          <a:p>
            <a:pPr lvl="1">
              <a:spcBef>
                <a:spcPts val="1200"/>
              </a:spcBef>
              <a:buFont typeface="Wingdings" pitchFamily="2" charset="2"/>
              <a:buChar char="Ø"/>
            </a:pPr>
            <a:r>
              <a:rPr lang="en-US" altLang="ko-KR" sz="2000" dirty="0" smtClean="0">
                <a:latin typeface="+mn-lt"/>
                <a:ea typeface="+mj-ea"/>
              </a:rPr>
              <a:t>It</a:t>
            </a:r>
            <a:r>
              <a:rPr lang="ko-KR" altLang="en-US" sz="2000" dirty="0" smtClean="0">
                <a:latin typeface="+mn-lt"/>
                <a:ea typeface="+mj-ea"/>
              </a:rPr>
              <a:t> </a:t>
            </a:r>
            <a:r>
              <a:rPr lang="en-US" altLang="ko-KR" sz="2000" dirty="0" smtClean="0">
                <a:latin typeface="+mn-lt"/>
                <a:ea typeface="+mj-ea"/>
              </a:rPr>
              <a:t>said</a:t>
            </a:r>
            <a:r>
              <a:rPr lang="ko-KR" altLang="en-US" sz="2000" dirty="0" smtClean="0">
                <a:latin typeface="+mn-lt"/>
                <a:ea typeface="+mj-ea"/>
              </a:rPr>
              <a:t> </a:t>
            </a:r>
            <a:r>
              <a:rPr lang="en-US" altLang="ko-KR" sz="2000" dirty="0" smtClean="0">
                <a:latin typeface="+mn-lt"/>
                <a:ea typeface="+mj-ea"/>
              </a:rPr>
              <a:t>that</a:t>
            </a:r>
            <a:r>
              <a:rPr lang="ko-KR" altLang="en-US" sz="2000" dirty="0" smtClean="0">
                <a:latin typeface="+mn-lt"/>
                <a:ea typeface="+mj-ea"/>
              </a:rPr>
              <a:t> </a:t>
            </a:r>
            <a:r>
              <a:rPr lang="en-US" altLang="ko-KR" sz="2000" dirty="0" smtClean="0">
                <a:latin typeface="+mn-lt"/>
                <a:ea typeface="+mj-ea"/>
              </a:rPr>
              <a:t>RCARO had established administrative and legal provisions for its operation and fulfilled its mandate to a large extent. </a:t>
            </a:r>
          </a:p>
          <a:p>
            <a:pPr marL="360363" lvl="1" indent="-360363">
              <a:spcBef>
                <a:spcPts val="1200"/>
              </a:spcBef>
              <a:buFont typeface="Wingdings" pitchFamily="2" charset="2"/>
              <a:buChar char="q"/>
            </a:pPr>
            <a:r>
              <a:rPr lang="en-US" altLang="ko-KR" sz="2000" dirty="0" smtClean="0">
                <a:ea typeface="+mj-ea"/>
              </a:rPr>
              <a:t>Awarded Certificate of Excellence on its RCA promotional and information programme in 2013 from IAEA/TC</a:t>
            </a:r>
          </a:p>
          <a:p>
            <a:pPr>
              <a:spcBef>
                <a:spcPts val="1200"/>
              </a:spcBef>
            </a:pPr>
            <a:r>
              <a:rPr lang="en-US" altLang="ko-KR" sz="2000" dirty="0" smtClean="0">
                <a:ea typeface="+mj-ea"/>
              </a:rPr>
              <a:t>SAC’s annual evaluation</a:t>
            </a:r>
          </a:p>
          <a:p>
            <a:pPr>
              <a:spcBef>
                <a:spcPts val="1200"/>
              </a:spcBef>
            </a:pPr>
            <a:r>
              <a:rPr lang="en-US" altLang="ko-KR" sz="2000" dirty="0" smtClean="0">
                <a:ea typeface="+mj-ea"/>
              </a:rPr>
              <a:t>Member States’ evaluation (at NRM, GCM)</a:t>
            </a:r>
          </a:p>
          <a:p>
            <a:pPr>
              <a:spcBef>
                <a:spcPts val="600"/>
              </a:spcBef>
            </a:pPr>
            <a:r>
              <a:rPr lang="en-US" altLang="ko-KR" sz="2000" dirty="0" smtClean="0">
                <a:ea typeface="+mj-ea"/>
              </a:rPr>
              <a:t>Host country’s evaluation </a:t>
            </a:r>
          </a:p>
          <a:p>
            <a:pPr lvl="1">
              <a:spcBef>
                <a:spcPts val="600"/>
              </a:spcBef>
              <a:buFont typeface="Wingdings" pitchFamily="2" charset="2"/>
              <a:buChar char="Ø"/>
            </a:pPr>
            <a:r>
              <a:rPr lang="en-US" altLang="ko-KR" sz="2000" dirty="0" smtClean="0">
                <a:latin typeface="+mn-lt"/>
                <a:ea typeface="+mj-ea"/>
              </a:rPr>
              <a:t>By SC</a:t>
            </a:r>
          </a:p>
          <a:p>
            <a:pPr>
              <a:spcBef>
                <a:spcPts val="1200"/>
              </a:spcBef>
            </a:pPr>
            <a:r>
              <a:rPr lang="en-US" altLang="ko-KR" sz="2000" dirty="0" smtClean="0">
                <a:ea typeface="+mj-ea"/>
              </a:rPr>
              <a:t>In-house evaluation </a:t>
            </a:r>
          </a:p>
          <a:p>
            <a:pPr marL="360363" lvl="1" indent="-360363">
              <a:spcBef>
                <a:spcPts val="1200"/>
              </a:spcBef>
            </a:pPr>
            <a:endParaRPr lang="en-US" altLang="ko-KR" dirty="0" smtClean="0">
              <a:latin typeface="+mn-lt"/>
              <a:ea typeface="+mj-ea"/>
            </a:endParaRPr>
          </a:p>
          <a:p>
            <a:endParaRPr lang="en-US" altLang="ko-KR" dirty="0" smtClean="0">
              <a:latin typeface="+mn-lt"/>
              <a:ea typeface="+mj-ea"/>
            </a:endParaRP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type="title"/>
          </p:nvPr>
        </p:nvSpPr>
        <p:spPr>
          <a:xfrm>
            <a:off x="1214414" y="428604"/>
            <a:ext cx="7086600" cy="798984"/>
          </a:xfrm>
        </p:spPr>
        <p:txBody>
          <a:bodyPr>
            <a:normAutofit fontScale="90000"/>
          </a:bodyPr>
          <a:lstStyle/>
          <a:p>
            <a:r>
              <a:rPr lang="en-US" altLang="ko-KR" dirty="0" smtClean="0">
                <a:ea typeface="굴림" charset="-127"/>
              </a:rPr>
              <a:t>Issues </a:t>
            </a:r>
            <a:r>
              <a:rPr lang="en-US" altLang="ko-KR" sz="4400" dirty="0" smtClean="0">
                <a:ea typeface="굴림" charset="-127"/>
              </a:rPr>
              <a:t>and</a:t>
            </a:r>
            <a:r>
              <a:rPr lang="en-US" altLang="ko-KR" dirty="0" smtClean="0">
                <a:ea typeface="굴림" charset="-127"/>
              </a:rPr>
              <a:t> challenges ahead</a:t>
            </a:r>
            <a:endParaRPr lang="ko-KR" altLang="en-US" dirty="0">
              <a:ea typeface="굴림" charset="-127"/>
            </a:endParaRPr>
          </a:p>
        </p:txBody>
      </p:sp>
      <p:sp>
        <p:nvSpPr>
          <p:cNvPr id="9218" name="Rectangle 2"/>
          <p:cNvSpPr>
            <a:spLocks noGrp="1" noChangeArrowheads="1"/>
          </p:cNvSpPr>
          <p:nvPr>
            <p:ph type="body" idx="1"/>
          </p:nvPr>
        </p:nvSpPr>
        <p:spPr>
          <a:xfrm>
            <a:off x="1357290" y="1428736"/>
            <a:ext cx="7429552" cy="3505200"/>
          </a:xfrm>
        </p:spPr>
        <p:txBody>
          <a:bodyPr/>
          <a:lstStyle/>
          <a:p>
            <a:r>
              <a:rPr lang="en-US" altLang="ko-KR" dirty="0" smtClean="0">
                <a:latin typeface="+mj-ea"/>
                <a:ea typeface="+mj-ea"/>
              </a:rPr>
              <a:t>Some worrying indicators</a:t>
            </a:r>
          </a:p>
          <a:p>
            <a:pPr lvl="1">
              <a:buFont typeface="Wingdings" pitchFamily="2" charset="2"/>
              <a:buChar char="Ø"/>
            </a:pPr>
            <a:r>
              <a:rPr lang="en-US" altLang="ko-KR" dirty="0" smtClean="0">
                <a:latin typeface="+mn-lt"/>
                <a:ea typeface="+mj-ea"/>
              </a:rPr>
              <a:t>Budget, Manpower</a:t>
            </a:r>
          </a:p>
          <a:p>
            <a:pPr lvl="1">
              <a:buFont typeface="Wingdings" pitchFamily="2" charset="2"/>
              <a:buChar char="Ø"/>
            </a:pPr>
            <a:r>
              <a:rPr lang="en-US" altLang="ko-KR" dirty="0" smtClean="0">
                <a:latin typeface="+mn-lt"/>
                <a:ea typeface="+mj-ea"/>
              </a:rPr>
              <a:t>Support from the host country</a:t>
            </a:r>
          </a:p>
          <a:p>
            <a:pPr lvl="1">
              <a:buFont typeface="Wingdings" pitchFamily="2" charset="2"/>
              <a:buChar char="Ø"/>
            </a:pPr>
            <a:r>
              <a:rPr lang="en-US" altLang="ko-KR" dirty="0" smtClean="0">
                <a:latin typeface="+mn-lt"/>
                <a:ea typeface="+mj-ea"/>
              </a:rPr>
              <a:t>Support from RCA</a:t>
            </a:r>
          </a:p>
          <a:p>
            <a:r>
              <a:rPr lang="en-US" altLang="ko-KR" dirty="0" smtClean="0">
                <a:latin typeface="+mj-ea"/>
                <a:ea typeface="+mj-ea"/>
              </a:rPr>
              <a:t>Is the present mission proper?</a:t>
            </a:r>
          </a:p>
          <a:p>
            <a:pPr lvl="1">
              <a:buFont typeface="Wingdings" pitchFamily="2" charset="2"/>
              <a:buChar char="Ø"/>
            </a:pPr>
            <a:r>
              <a:rPr lang="en-US" altLang="ko-KR" dirty="0" smtClean="0">
                <a:latin typeface="+mn-lt"/>
                <a:ea typeface="+mj-ea"/>
              </a:rPr>
              <a:t>Focused on viability and visibility – Is it enough and proper?</a:t>
            </a:r>
          </a:p>
          <a:p>
            <a:r>
              <a:rPr lang="en-US" altLang="ko-KR" dirty="0" smtClean="0">
                <a:latin typeface="+mj-ea"/>
                <a:ea typeface="+mj-ea"/>
              </a:rPr>
              <a:t>Budget and manpower?</a:t>
            </a:r>
          </a:p>
          <a:p>
            <a:pPr lvl="1">
              <a:buFont typeface="Wingdings" pitchFamily="2" charset="2"/>
              <a:buChar char="Ø"/>
            </a:pPr>
            <a:r>
              <a:rPr lang="en-US" altLang="ko-KR" dirty="0" smtClean="0">
                <a:latin typeface="+mn-lt"/>
                <a:ea typeface="+mj-ea"/>
              </a:rPr>
              <a:t>Are they enough and stable?</a:t>
            </a:r>
          </a:p>
          <a:p>
            <a:r>
              <a:rPr lang="en-US" altLang="ko-KR" dirty="0" smtClean="0">
                <a:latin typeface="+mj-ea"/>
                <a:ea typeface="+mj-ea"/>
              </a:rPr>
              <a:t>Is this an international body?</a:t>
            </a:r>
          </a:p>
          <a:p>
            <a:pPr lvl="1">
              <a:buFont typeface="Wingdings" pitchFamily="2" charset="2"/>
              <a:buChar char="Ø"/>
            </a:pPr>
            <a:r>
              <a:rPr lang="en-US" altLang="ko-KR" dirty="0" smtClean="0">
                <a:latin typeface="+mn-lt"/>
                <a:ea typeface="+mj-ea"/>
              </a:rPr>
              <a:t>Lack of legal protection and autonomy in operation</a:t>
            </a:r>
          </a:p>
          <a:p>
            <a:endParaRPr lang="en-US" altLang="ko-KR" dirty="0">
              <a:latin typeface="+mj-ea"/>
              <a:ea typeface="+mj-ea"/>
            </a:endParaRP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type="title"/>
          </p:nvPr>
        </p:nvSpPr>
        <p:spPr>
          <a:xfrm>
            <a:off x="1524000" y="685800"/>
            <a:ext cx="7086600" cy="582960"/>
          </a:xfrm>
        </p:spPr>
        <p:txBody>
          <a:bodyPr/>
          <a:lstStyle/>
          <a:p>
            <a:r>
              <a:rPr lang="en-US" altLang="ko-KR" dirty="0" smtClean="0">
                <a:ea typeface="굴림" charset="-127"/>
              </a:rPr>
              <a:t>Thoughts on future</a:t>
            </a:r>
            <a:endParaRPr lang="ko-KR" altLang="en-US" dirty="0">
              <a:ea typeface="굴림" charset="-127"/>
            </a:endParaRPr>
          </a:p>
        </p:txBody>
      </p:sp>
      <p:sp>
        <p:nvSpPr>
          <p:cNvPr id="34818" name="Rectangle 2"/>
          <p:cNvSpPr>
            <a:spLocks noGrp="1" noChangeArrowheads="1"/>
          </p:cNvSpPr>
          <p:nvPr>
            <p:ph type="body" idx="1"/>
          </p:nvPr>
        </p:nvSpPr>
        <p:spPr>
          <a:xfrm>
            <a:off x="1571604" y="1785926"/>
            <a:ext cx="7358114" cy="3505200"/>
          </a:xfrm>
        </p:spPr>
        <p:txBody>
          <a:bodyPr/>
          <a:lstStyle/>
          <a:p>
            <a:r>
              <a:rPr lang="en-US" altLang="ko-KR" sz="3200" dirty="0" smtClean="0">
                <a:ea typeface="굴림" charset="-127"/>
              </a:rPr>
              <a:t> Mission</a:t>
            </a:r>
          </a:p>
          <a:p>
            <a:pPr marL="914400" lvl="1" indent="-457200">
              <a:buFont typeface="+mj-lt"/>
              <a:buAutoNum type="arabicParenR"/>
            </a:pPr>
            <a:r>
              <a:rPr lang="en-US" altLang="ko-KR" sz="2000" dirty="0" smtClean="0">
                <a:solidFill>
                  <a:schemeClr val="accent4">
                    <a:lumMod val="10000"/>
                  </a:schemeClr>
                </a:solidFill>
                <a:ea typeface="굴림" charset="-127"/>
              </a:rPr>
              <a:t>Partnership with other org. </a:t>
            </a:r>
          </a:p>
          <a:p>
            <a:pPr marL="914400" lvl="1" indent="-457200">
              <a:buFont typeface="+mj-lt"/>
              <a:buAutoNum type="arabicParenR"/>
            </a:pPr>
            <a:r>
              <a:rPr lang="en-US" altLang="ko-KR" sz="2000" dirty="0" smtClean="0">
                <a:solidFill>
                  <a:schemeClr val="accent4">
                    <a:lumMod val="10000"/>
                  </a:schemeClr>
                </a:solidFill>
                <a:ea typeface="굴림" charset="-127"/>
              </a:rPr>
              <a:t>Securing fund for RCA projects</a:t>
            </a:r>
          </a:p>
          <a:p>
            <a:pPr marL="914400" lvl="1" indent="-457200">
              <a:buFont typeface="+mj-lt"/>
              <a:buAutoNum type="arabicParenR"/>
            </a:pPr>
            <a:r>
              <a:rPr lang="en-US" altLang="ko-KR" sz="2000" dirty="0" smtClean="0">
                <a:solidFill>
                  <a:schemeClr val="accent4">
                    <a:lumMod val="10000"/>
                  </a:schemeClr>
                </a:solidFill>
                <a:ea typeface="굴림" charset="-127"/>
              </a:rPr>
              <a:t>Promotion of NT</a:t>
            </a:r>
          </a:p>
          <a:p>
            <a:pPr marL="914400" lvl="1" indent="-457200">
              <a:buFont typeface="+mj-lt"/>
              <a:buAutoNum type="arabicParenR"/>
            </a:pPr>
            <a:r>
              <a:rPr lang="en-US" altLang="ko-KR" sz="2000" dirty="0" smtClean="0">
                <a:ea typeface="굴림" charset="-127"/>
              </a:rPr>
              <a:t>Awareness</a:t>
            </a:r>
          </a:p>
          <a:p>
            <a:pPr marL="914400" lvl="1" indent="-457200">
              <a:buFont typeface="+mj-lt"/>
              <a:buAutoNum type="arabicParenR"/>
            </a:pPr>
            <a:r>
              <a:rPr lang="en-US" altLang="ko-KR" sz="2000" dirty="0" smtClean="0">
                <a:ea typeface="굴림" charset="-127"/>
              </a:rPr>
              <a:t>Directives from Member States</a:t>
            </a:r>
          </a:p>
          <a:p>
            <a:pPr marL="914400" lvl="1" indent="-457200">
              <a:buFont typeface="+mj-lt"/>
              <a:buAutoNum type="arabicParenR"/>
            </a:pPr>
            <a:r>
              <a:rPr lang="en-US" altLang="ko-KR" sz="2000" dirty="0" smtClean="0">
                <a:ea typeface="굴림" charset="-127"/>
              </a:rPr>
              <a:t>Repository of information </a:t>
            </a:r>
          </a:p>
          <a:p>
            <a:pPr marL="914400" lvl="1" indent="-457200">
              <a:buNone/>
            </a:pPr>
            <a:endParaRPr lang="en-US" altLang="ko-KR" sz="2000" dirty="0" smtClean="0">
              <a:ea typeface="굴림" charset="-127"/>
            </a:endParaRPr>
          </a:p>
          <a:p>
            <a:pPr marL="914400" lvl="1" indent="-649288">
              <a:buNone/>
            </a:pPr>
            <a:r>
              <a:rPr lang="en-US" altLang="ko-KR" sz="2000" dirty="0" smtClean="0">
                <a:solidFill>
                  <a:srgbClr val="993300"/>
                </a:solidFill>
                <a:ea typeface="굴림" charset="-127"/>
              </a:rPr>
              <a:t>(Suggestion) Support of tasks related with the RCA projects</a:t>
            </a:r>
          </a:p>
          <a:p>
            <a:pPr marL="914400" lvl="1" indent="-457200">
              <a:buFont typeface="+mj-lt"/>
              <a:buAutoNum type="arabicParenR"/>
            </a:pPr>
            <a:endParaRPr lang="en-US" altLang="ko-KR" dirty="0">
              <a:solidFill>
                <a:srgbClr val="993300"/>
              </a:solidFill>
              <a:ea typeface="굴림" charset="-127"/>
            </a:endParaRP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6"/>
          <p:cNvSpPr>
            <a:spLocks noGrp="1" noChangeArrowheads="1"/>
          </p:cNvSpPr>
          <p:nvPr>
            <p:ph type="title"/>
          </p:nvPr>
        </p:nvSpPr>
        <p:spPr>
          <a:xfrm>
            <a:off x="251520" y="188640"/>
            <a:ext cx="7086600" cy="366936"/>
          </a:xfrm>
        </p:spPr>
        <p:txBody>
          <a:bodyPr/>
          <a:lstStyle/>
          <a:p>
            <a:r>
              <a:rPr lang="en-US" altLang="ko-KR" sz="1800" dirty="0" smtClean="0">
                <a:ea typeface="굴림" charset="-127"/>
              </a:rPr>
              <a:t>Thoughts on future </a:t>
            </a:r>
            <a:endParaRPr lang="ko-KR" altLang="en-US" sz="1800" dirty="0">
              <a:ea typeface="굴림" charset="-127"/>
            </a:endParaRPr>
          </a:p>
        </p:txBody>
      </p:sp>
      <p:sp>
        <p:nvSpPr>
          <p:cNvPr id="5127" name="Rectangle 7"/>
          <p:cNvSpPr>
            <a:spLocks noGrp="1" noChangeArrowheads="1"/>
          </p:cNvSpPr>
          <p:nvPr>
            <p:ph type="body" idx="1"/>
          </p:nvPr>
        </p:nvSpPr>
        <p:spPr>
          <a:xfrm>
            <a:off x="1071538" y="1142984"/>
            <a:ext cx="7169450" cy="3505200"/>
          </a:xfrm>
        </p:spPr>
        <p:txBody>
          <a:bodyPr/>
          <a:lstStyle/>
          <a:p>
            <a:r>
              <a:rPr lang="en-US" altLang="ko-KR" sz="3200" b="1" dirty="0" smtClean="0">
                <a:ea typeface="굴림" charset="-127"/>
              </a:rPr>
              <a:t> Legal provisions for RCARO</a:t>
            </a:r>
          </a:p>
          <a:p>
            <a:pPr lvl="1"/>
            <a:endParaRPr lang="en-US" altLang="ko-KR" dirty="0" smtClean="0">
              <a:ea typeface="굴림" charset="-127"/>
            </a:endParaRPr>
          </a:p>
          <a:p>
            <a:pPr lvl="1">
              <a:buFont typeface="Wingdings" pitchFamily="2" charset="2"/>
              <a:buChar char="Ø"/>
            </a:pPr>
            <a:r>
              <a:rPr lang="en-US" altLang="ko-KR" dirty="0" smtClean="0">
                <a:latin typeface="+mn-lt"/>
                <a:ea typeface="굴림" charset="-127"/>
              </a:rPr>
              <a:t>Present Agreement + article on the establishment and basic structure of RCARO</a:t>
            </a:r>
          </a:p>
          <a:p>
            <a:pPr lvl="2">
              <a:buFont typeface="Wingdings" pitchFamily="2" charset="2"/>
              <a:buChar char="Ø"/>
            </a:pPr>
            <a:endParaRPr lang="en-US" altLang="ko-KR" sz="2400" dirty="0" smtClean="0">
              <a:latin typeface="+mn-lt"/>
              <a:ea typeface="굴림" charset="-127"/>
            </a:endParaRPr>
          </a:p>
          <a:p>
            <a:pPr lvl="1">
              <a:buFont typeface="Wingdings" pitchFamily="2" charset="2"/>
              <a:buChar char="Ø"/>
            </a:pPr>
            <a:r>
              <a:rPr lang="en-US" altLang="ko-KR" dirty="0" smtClean="0">
                <a:latin typeface="+mn-lt"/>
                <a:ea typeface="굴림" charset="-127"/>
              </a:rPr>
              <a:t>(an alternative) RCA/IAEA Regional Office (bench marking  </a:t>
            </a:r>
            <a:r>
              <a:rPr lang="en-US" altLang="ko-KR" dirty="0" smtClean="0">
                <a:latin typeface="+mn-lt"/>
              </a:rPr>
              <a:t>UNDP/IAEA Regional Industrial Project Office in INS)</a:t>
            </a:r>
            <a:endParaRPr lang="ko-KR" altLang="en-US" dirty="0" smtClean="0">
              <a:latin typeface="+mn-lt"/>
            </a:endParaRPr>
          </a:p>
          <a:p>
            <a:pPr lvl="2"/>
            <a:endParaRPr lang="en-US" altLang="ko-KR" dirty="0" smtClean="0">
              <a:latin typeface="+mn-lt"/>
              <a:ea typeface="굴림" charset="-127"/>
            </a:endParaRPr>
          </a:p>
          <a:p>
            <a:endParaRPr lang="en-US" altLang="ko-KR" dirty="0" smtClean="0">
              <a:latin typeface="+mn-lt"/>
              <a:ea typeface="굴림" charset="-127"/>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6"/>
          <p:cNvSpPr>
            <a:spLocks noGrp="1" noChangeArrowheads="1"/>
          </p:cNvSpPr>
          <p:nvPr>
            <p:ph type="title"/>
          </p:nvPr>
        </p:nvSpPr>
        <p:spPr>
          <a:xfrm>
            <a:off x="251520" y="188640"/>
            <a:ext cx="7086600" cy="366936"/>
          </a:xfrm>
        </p:spPr>
        <p:txBody>
          <a:bodyPr/>
          <a:lstStyle/>
          <a:p>
            <a:r>
              <a:rPr lang="en-US" altLang="ko-KR" sz="1800" dirty="0" smtClean="0">
                <a:ea typeface="굴림" charset="-127"/>
              </a:rPr>
              <a:t>Thoughts on future </a:t>
            </a:r>
            <a:endParaRPr lang="ko-KR" altLang="en-US" sz="1800" dirty="0">
              <a:ea typeface="굴림" charset="-127"/>
            </a:endParaRPr>
          </a:p>
        </p:txBody>
      </p:sp>
      <p:sp>
        <p:nvSpPr>
          <p:cNvPr id="5127" name="Rectangle 7"/>
          <p:cNvSpPr>
            <a:spLocks noGrp="1" noChangeArrowheads="1"/>
          </p:cNvSpPr>
          <p:nvPr>
            <p:ph type="body" idx="1"/>
          </p:nvPr>
        </p:nvSpPr>
        <p:spPr>
          <a:xfrm>
            <a:off x="1331640" y="1124744"/>
            <a:ext cx="7086600" cy="3505200"/>
          </a:xfrm>
        </p:spPr>
        <p:txBody>
          <a:bodyPr/>
          <a:lstStyle/>
          <a:p>
            <a:pPr lvl="2">
              <a:buNone/>
            </a:pPr>
            <a:endParaRPr lang="en-US" altLang="ko-KR" dirty="0" smtClean="0">
              <a:ea typeface="굴림" charset="-127"/>
            </a:endParaRPr>
          </a:p>
          <a:p>
            <a:endParaRPr lang="en-US" altLang="ko-KR" dirty="0" smtClean="0">
              <a:ea typeface="굴림" charset="-127"/>
            </a:endParaRPr>
          </a:p>
        </p:txBody>
      </p:sp>
      <p:graphicFrame>
        <p:nvGraphicFramePr>
          <p:cNvPr id="4" name="표 3"/>
          <p:cNvGraphicFramePr>
            <a:graphicFrameLocks noGrp="1"/>
          </p:cNvGraphicFramePr>
          <p:nvPr/>
        </p:nvGraphicFramePr>
        <p:xfrm>
          <a:off x="1537504" y="2014880"/>
          <a:ext cx="7177900" cy="4164942"/>
        </p:xfrm>
        <a:graphic>
          <a:graphicData uri="http://schemas.openxmlformats.org/drawingml/2006/table">
            <a:tbl>
              <a:tblPr firstRow="1" bandRow="1">
                <a:tableStyleId>{5C22544A-7EE6-4342-B048-85BDC9FD1C3A}</a:tableStyleId>
              </a:tblPr>
              <a:tblGrid>
                <a:gridCol w="1476711"/>
                <a:gridCol w="2843669"/>
                <a:gridCol w="2857520"/>
              </a:tblGrid>
              <a:tr h="519561">
                <a:tc>
                  <a:txBody>
                    <a:bodyPr/>
                    <a:lstStyle/>
                    <a:p>
                      <a:pPr latinLnBrk="1"/>
                      <a:endParaRPr lang="ko-KR" altLang="en-US" sz="1400" dirty="0">
                        <a:solidFill>
                          <a:schemeClr val="bg1"/>
                        </a:solidFill>
                      </a:endParaRPr>
                    </a:p>
                  </a:txBody>
                  <a:tcPr/>
                </a:tc>
                <a:tc>
                  <a:txBody>
                    <a:bodyPr/>
                    <a:lstStyle/>
                    <a:p>
                      <a:pPr latinLnBrk="1"/>
                      <a:r>
                        <a:rPr lang="en-US" altLang="ko-KR" sz="1400" dirty="0" smtClean="0">
                          <a:solidFill>
                            <a:schemeClr val="bg1"/>
                          </a:solidFill>
                        </a:rPr>
                        <a:t>UNDP/IAEA</a:t>
                      </a:r>
                      <a:r>
                        <a:rPr lang="en-US" altLang="ko-KR" sz="1400" baseline="0" dirty="0" smtClean="0">
                          <a:solidFill>
                            <a:schemeClr val="bg1"/>
                          </a:solidFill>
                        </a:rPr>
                        <a:t> Regional Industrial Project Office in INS</a:t>
                      </a:r>
                      <a:endParaRPr lang="ko-KR" altLang="en-US" sz="1400" dirty="0">
                        <a:solidFill>
                          <a:schemeClr val="bg1"/>
                        </a:solidFill>
                      </a:endParaRPr>
                    </a:p>
                  </a:txBody>
                  <a:tcPr/>
                </a:tc>
                <a:tc>
                  <a:txBody>
                    <a:bodyPr/>
                    <a:lstStyle/>
                    <a:p>
                      <a:pPr latinLnBrk="1"/>
                      <a:r>
                        <a:rPr lang="en-US" altLang="ko-KR" sz="1400" dirty="0" smtClean="0">
                          <a:solidFill>
                            <a:schemeClr val="bg1"/>
                          </a:solidFill>
                        </a:rPr>
                        <a:t>RCA/IAEA Regional Office  in ROK</a:t>
                      </a:r>
                      <a:endParaRPr lang="ko-KR" altLang="en-US" sz="1400" dirty="0">
                        <a:solidFill>
                          <a:schemeClr val="bg1"/>
                        </a:solidFill>
                      </a:endParaRPr>
                    </a:p>
                  </a:txBody>
                  <a:tcPr/>
                </a:tc>
              </a:tr>
              <a:tr h="733498">
                <a:tc>
                  <a:txBody>
                    <a:bodyPr/>
                    <a:lstStyle/>
                    <a:p>
                      <a:pPr latinLnBrk="1"/>
                      <a:r>
                        <a:rPr lang="en-US" altLang="ko-KR" sz="1600" b="1" dirty="0" smtClean="0">
                          <a:solidFill>
                            <a:schemeClr val="bg1"/>
                          </a:solidFill>
                        </a:rPr>
                        <a:t>Fund</a:t>
                      </a:r>
                      <a:endParaRPr lang="ko-KR" altLang="en-US" sz="1600" b="1" dirty="0">
                        <a:solidFill>
                          <a:schemeClr val="bg1"/>
                        </a:solidFill>
                      </a:endParaRPr>
                    </a:p>
                  </a:txBody>
                  <a:tcPr anchor="ctr"/>
                </a:tc>
                <a:tc>
                  <a:txBody>
                    <a:bodyPr/>
                    <a:lstStyle/>
                    <a:p>
                      <a:pPr latinLnBrk="1">
                        <a:buFontTx/>
                        <a:buChar char="-"/>
                      </a:pPr>
                      <a:r>
                        <a:rPr lang="en-US" altLang="ko-KR" sz="1600" dirty="0" smtClean="0">
                          <a:solidFill>
                            <a:schemeClr val="bg1"/>
                          </a:solidFill>
                        </a:rPr>
                        <a:t>UNDP (Regional</a:t>
                      </a:r>
                      <a:r>
                        <a:rPr lang="en-US" altLang="ko-KR" sz="1600" baseline="0" dirty="0" smtClean="0">
                          <a:solidFill>
                            <a:schemeClr val="bg1"/>
                          </a:solidFill>
                        </a:rPr>
                        <a:t> </a:t>
                      </a:r>
                      <a:r>
                        <a:rPr lang="en-US" altLang="ko-KR" sz="1600" dirty="0" smtClean="0">
                          <a:solidFill>
                            <a:schemeClr val="bg1"/>
                          </a:solidFill>
                        </a:rPr>
                        <a:t> Industrial Project)</a:t>
                      </a:r>
                    </a:p>
                    <a:p>
                      <a:pPr latinLnBrk="1">
                        <a:buFontTx/>
                        <a:buChar char="-"/>
                      </a:pPr>
                      <a:r>
                        <a:rPr lang="en-US" altLang="ko-KR" sz="1600" dirty="0" err="1" smtClean="0">
                          <a:solidFill>
                            <a:schemeClr val="bg1"/>
                          </a:solidFill>
                        </a:rPr>
                        <a:t>Gov’t</a:t>
                      </a:r>
                      <a:r>
                        <a:rPr lang="en-US" altLang="ko-KR" sz="1600" dirty="0" smtClean="0">
                          <a:solidFill>
                            <a:schemeClr val="bg1"/>
                          </a:solidFill>
                        </a:rPr>
                        <a:t>, Industry</a:t>
                      </a:r>
                      <a:endParaRPr lang="ko-KR" altLang="en-US" sz="1600" dirty="0">
                        <a:solidFill>
                          <a:schemeClr val="bg1"/>
                        </a:solidFill>
                      </a:endParaRPr>
                    </a:p>
                  </a:txBody>
                  <a:tcPr anchor="ctr"/>
                </a:tc>
                <a:tc>
                  <a:txBody>
                    <a:bodyPr/>
                    <a:lstStyle/>
                    <a:p>
                      <a:pPr latinLnBrk="1"/>
                      <a:r>
                        <a:rPr lang="en-US" altLang="ko-KR" sz="1600" dirty="0" smtClean="0">
                          <a:solidFill>
                            <a:schemeClr val="bg1"/>
                          </a:solidFill>
                        </a:rPr>
                        <a:t>-ROK</a:t>
                      </a:r>
                    </a:p>
                    <a:p>
                      <a:pPr latinLnBrk="1"/>
                      <a:r>
                        <a:rPr lang="en-US" altLang="ko-KR" sz="1600" dirty="0" smtClean="0">
                          <a:solidFill>
                            <a:schemeClr val="bg1"/>
                          </a:solidFill>
                        </a:rPr>
                        <a:t>-Other Member</a:t>
                      </a:r>
                      <a:r>
                        <a:rPr lang="en-US" altLang="ko-KR" sz="1600" baseline="0" dirty="0" smtClean="0">
                          <a:solidFill>
                            <a:schemeClr val="bg1"/>
                          </a:solidFill>
                        </a:rPr>
                        <a:t> States</a:t>
                      </a:r>
                    </a:p>
                    <a:p>
                      <a:pPr latinLnBrk="1"/>
                      <a:r>
                        <a:rPr lang="en-US" altLang="ko-KR" sz="1600" baseline="0" dirty="0" smtClean="0">
                          <a:solidFill>
                            <a:schemeClr val="bg1"/>
                          </a:solidFill>
                        </a:rPr>
                        <a:t>-Int’l Org.</a:t>
                      </a:r>
                      <a:endParaRPr lang="ko-KR" altLang="en-US" sz="1600" dirty="0">
                        <a:solidFill>
                          <a:schemeClr val="bg1"/>
                        </a:solidFill>
                      </a:endParaRPr>
                    </a:p>
                  </a:txBody>
                  <a:tcPr anchor="ctr"/>
                </a:tc>
              </a:tr>
              <a:tr h="571665">
                <a:tc>
                  <a:txBody>
                    <a:bodyPr/>
                    <a:lstStyle/>
                    <a:p>
                      <a:pPr latinLnBrk="1"/>
                      <a:r>
                        <a:rPr lang="en-US" altLang="ko-KR" sz="1600" b="1" dirty="0" smtClean="0">
                          <a:solidFill>
                            <a:schemeClr val="bg1"/>
                          </a:solidFill>
                        </a:rPr>
                        <a:t>Mission</a:t>
                      </a:r>
                      <a:endParaRPr lang="ko-KR" altLang="en-US" sz="1600" b="1" dirty="0">
                        <a:solidFill>
                          <a:schemeClr val="bg1"/>
                        </a:solidFill>
                      </a:endParaRPr>
                    </a:p>
                  </a:txBody>
                  <a:tcPr anchor="ctr"/>
                </a:tc>
                <a:tc>
                  <a:txBody>
                    <a:bodyPr/>
                    <a:lstStyle/>
                    <a:p>
                      <a:pPr latinLnBrk="1">
                        <a:buFontTx/>
                        <a:buChar char="-"/>
                      </a:pPr>
                      <a:r>
                        <a:rPr lang="en-US" altLang="ko-KR" sz="1600" baseline="0" dirty="0" smtClean="0">
                          <a:solidFill>
                            <a:schemeClr val="bg1"/>
                          </a:solidFill>
                        </a:rPr>
                        <a:t>UNDP/RCA projects</a:t>
                      </a:r>
                    </a:p>
                  </a:txBody>
                  <a:tcPr anchor="ctr"/>
                </a:tc>
                <a:tc>
                  <a:txBody>
                    <a:bodyPr/>
                    <a:lstStyle/>
                    <a:p>
                      <a:pPr latinLnBrk="1"/>
                      <a:r>
                        <a:rPr lang="en-US" altLang="ko-KR" sz="1600" dirty="0" smtClean="0">
                          <a:solidFill>
                            <a:schemeClr val="bg1"/>
                          </a:solidFill>
                        </a:rPr>
                        <a:t>-RCARO program(partnership,</a:t>
                      </a:r>
                      <a:r>
                        <a:rPr lang="en-US" altLang="ko-KR" sz="1600" baseline="0" dirty="0" smtClean="0">
                          <a:solidFill>
                            <a:schemeClr val="bg1"/>
                          </a:solidFill>
                        </a:rPr>
                        <a:t> awareness, support of RCA projects)</a:t>
                      </a:r>
                      <a:endParaRPr lang="ko-KR" altLang="en-US" sz="1600" dirty="0">
                        <a:solidFill>
                          <a:schemeClr val="bg1"/>
                        </a:solidFill>
                      </a:endParaRPr>
                    </a:p>
                  </a:txBody>
                  <a:tcPr anchor="ctr"/>
                </a:tc>
              </a:tr>
              <a:tr h="345431">
                <a:tc>
                  <a:txBody>
                    <a:bodyPr/>
                    <a:lstStyle/>
                    <a:p>
                      <a:pPr latinLnBrk="1"/>
                      <a:r>
                        <a:rPr lang="en-US" altLang="ko-KR" sz="1600" b="1" dirty="0" smtClean="0">
                          <a:solidFill>
                            <a:schemeClr val="bg1"/>
                          </a:solidFill>
                        </a:rPr>
                        <a:t>Period</a:t>
                      </a:r>
                      <a:endParaRPr lang="ko-KR" altLang="en-US" sz="1600" b="1" dirty="0">
                        <a:solidFill>
                          <a:schemeClr val="bg1"/>
                        </a:solidFill>
                      </a:endParaRPr>
                    </a:p>
                  </a:txBody>
                  <a:tcPr anchor="ctr"/>
                </a:tc>
                <a:tc>
                  <a:txBody>
                    <a:bodyPr/>
                    <a:lstStyle/>
                    <a:p>
                      <a:pPr latinLnBrk="1"/>
                      <a:r>
                        <a:rPr lang="en-US" altLang="ko-KR" sz="1600" dirty="0" smtClean="0">
                          <a:solidFill>
                            <a:schemeClr val="bg1"/>
                          </a:solidFill>
                        </a:rPr>
                        <a:t>July 1983 ~ 1992</a:t>
                      </a:r>
                      <a:endParaRPr lang="ko-KR" altLang="en-US" sz="1600" dirty="0">
                        <a:solidFill>
                          <a:schemeClr val="bg1"/>
                        </a:solidFill>
                      </a:endParaRPr>
                    </a:p>
                  </a:txBody>
                  <a:tcPr anchor="ctr"/>
                </a:tc>
                <a:tc>
                  <a:txBody>
                    <a:bodyPr/>
                    <a:lstStyle/>
                    <a:p>
                      <a:pPr latinLnBrk="1"/>
                      <a:endParaRPr lang="ko-KR" altLang="en-US" sz="1600" dirty="0">
                        <a:solidFill>
                          <a:schemeClr val="bg1"/>
                        </a:solidFill>
                      </a:endParaRPr>
                    </a:p>
                  </a:txBody>
                  <a:tcPr anchor="ctr"/>
                </a:tc>
              </a:tr>
              <a:tr h="305624">
                <a:tc>
                  <a:txBody>
                    <a:bodyPr/>
                    <a:lstStyle/>
                    <a:p>
                      <a:pPr latinLnBrk="1"/>
                      <a:r>
                        <a:rPr lang="en-US" altLang="ko-KR" sz="1600" b="1" dirty="0" smtClean="0">
                          <a:solidFill>
                            <a:schemeClr val="bg1"/>
                          </a:solidFill>
                        </a:rPr>
                        <a:t>Legal frame</a:t>
                      </a:r>
                      <a:endParaRPr lang="ko-KR" altLang="en-US" sz="1600" b="1" dirty="0">
                        <a:solidFill>
                          <a:schemeClr val="bg1"/>
                        </a:solidFill>
                      </a:endParaRPr>
                    </a:p>
                  </a:txBody>
                  <a:tcPr anchor="ctr"/>
                </a:tc>
                <a:tc>
                  <a:txBody>
                    <a:bodyPr/>
                    <a:lstStyle/>
                    <a:p>
                      <a:pPr latinLnBrk="1"/>
                      <a:r>
                        <a:rPr lang="en-US" altLang="ko-KR" sz="1600" dirty="0" smtClean="0">
                          <a:solidFill>
                            <a:schemeClr val="bg1"/>
                          </a:solidFill>
                        </a:rPr>
                        <a:t>Agreement between IAEA</a:t>
                      </a:r>
                      <a:r>
                        <a:rPr lang="en-US" altLang="ko-KR" sz="1600" baseline="0" dirty="0" smtClean="0">
                          <a:solidFill>
                            <a:schemeClr val="bg1"/>
                          </a:solidFill>
                        </a:rPr>
                        <a:t> &amp; </a:t>
                      </a:r>
                      <a:r>
                        <a:rPr lang="en-US" altLang="ko-KR" sz="1600" dirty="0" smtClean="0">
                          <a:solidFill>
                            <a:schemeClr val="bg1"/>
                          </a:solidFill>
                        </a:rPr>
                        <a:t>INS  </a:t>
                      </a:r>
                      <a:endParaRPr lang="ko-KR" altLang="en-US" sz="1600" dirty="0">
                        <a:solidFill>
                          <a:schemeClr val="bg1"/>
                        </a:solidFill>
                      </a:endParaRPr>
                    </a:p>
                  </a:txBody>
                  <a:tcPr anchor="ctr"/>
                </a:tc>
                <a:tc>
                  <a:txBody>
                    <a:bodyPr/>
                    <a:lstStyle/>
                    <a:p>
                      <a:pPr latinLnBrk="1"/>
                      <a:r>
                        <a:rPr lang="en-US" altLang="ko-KR" sz="1600" dirty="0" smtClean="0">
                          <a:solidFill>
                            <a:schemeClr val="bg1"/>
                          </a:solidFill>
                        </a:rPr>
                        <a:t>Agreement between IAEA &amp; ROK</a:t>
                      </a:r>
                      <a:endParaRPr lang="ko-KR" altLang="en-US" sz="1600" dirty="0">
                        <a:solidFill>
                          <a:schemeClr val="bg1"/>
                        </a:solidFill>
                      </a:endParaRPr>
                    </a:p>
                  </a:txBody>
                  <a:tcPr anchor="ctr"/>
                </a:tc>
              </a:tr>
              <a:tr h="605804">
                <a:tc>
                  <a:txBody>
                    <a:bodyPr/>
                    <a:lstStyle/>
                    <a:p>
                      <a:pPr latinLnBrk="1"/>
                      <a:r>
                        <a:rPr lang="en-US" altLang="ko-KR" sz="1600" b="1" dirty="0" smtClean="0">
                          <a:solidFill>
                            <a:schemeClr val="bg1"/>
                          </a:solidFill>
                        </a:rPr>
                        <a:t>Staff</a:t>
                      </a:r>
                      <a:endParaRPr lang="ko-KR" altLang="en-US" sz="1600" b="1" dirty="0">
                        <a:solidFill>
                          <a:schemeClr val="bg1"/>
                        </a:solidFill>
                      </a:endParaRPr>
                    </a:p>
                  </a:txBody>
                  <a:tcPr anchor="ctr"/>
                </a:tc>
                <a:tc>
                  <a:txBody>
                    <a:bodyPr/>
                    <a:lstStyle/>
                    <a:p>
                      <a:pPr latinLnBrk="1"/>
                      <a:r>
                        <a:rPr lang="en-US" altLang="ko-KR" sz="1600" dirty="0" smtClean="0">
                          <a:solidFill>
                            <a:schemeClr val="bg1"/>
                          </a:solidFill>
                        </a:rPr>
                        <a:t>-Rep.</a:t>
                      </a:r>
                      <a:r>
                        <a:rPr lang="en-US" altLang="ko-KR" sz="1600" baseline="0" dirty="0" smtClean="0">
                          <a:solidFill>
                            <a:schemeClr val="bg1"/>
                          </a:solidFill>
                        </a:rPr>
                        <a:t> and a staff (IAEA)</a:t>
                      </a:r>
                    </a:p>
                    <a:p>
                      <a:pPr latinLnBrk="1"/>
                      <a:r>
                        <a:rPr lang="en-US" altLang="ko-KR" sz="1600" baseline="0" dirty="0" smtClean="0">
                          <a:solidFill>
                            <a:schemeClr val="bg1"/>
                          </a:solidFill>
                        </a:rPr>
                        <a:t>-secretaries (BATAN) </a:t>
                      </a:r>
                      <a:endParaRPr lang="ko-KR" altLang="en-US" sz="1600" dirty="0">
                        <a:solidFill>
                          <a:schemeClr val="bg1"/>
                        </a:solidFill>
                      </a:endParaRPr>
                    </a:p>
                  </a:txBody>
                  <a:tcPr anchor="ctr"/>
                </a:tc>
                <a:tc>
                  <a:txBody>
                    <a:bodyPr/>
                    <a:lstStyle/>
                    <a:p>
                      <a:pPr latinLnBrk="1"/>
                      <a:r>
                        <a:rPr lang="en-US" altLang="ko-KR" sz="1600" dirty="0" smtClean="0">
                          <a:solidFill>
                            <a:schemeClr val="bg1"/>
                          </a:solidFill>
                        </a:rPr>
                        <a:t>-Dir. and staff</a:t>
                      </a:r>
                      <a:r>
                        <a:rPr lang="en-US" altLang="ko-KR" sz="1600" baseline="0" dirty="0" smtClean="0">
                          <a:solidFill>
                            <a:schemeClr val="bg1"/>
                          </a:solidFill>
                        </a:rPr>
                        <a:t> (IAEA)</a:t>
                      </a:r>
                      <a:endParaRPr lang="ko-KR" altLang="en-US" sz="1600" dirty="0">
                        <a:solidFill>
                          <a:schemeClr val="bg1"/>
                        </a:solidFill>
                      </a:endParaRPr>
                    </a:p>
                  </a:txBody>
                  <a:tcPr anchor="ctr"/>
                </a:tc>
              </a:tr>
              <a:tr h="350982">
                <a:tc>
                  <a:txBody>
                    <a:bodyPr/>
                    <a:lstStyle/>
                    <a:p>
                      <a:pPr latinLnBrk="1"/>
                      <a:r>
                        <a:rPr lang="en-US" altLang="ko-KR" sz="1600" b="1" dirty="0" smtClean="0">
                          <a:solidFill>
                            <a:schemeClr val="bg1"/>
                          </a:solidFill>
                        </a:rPr>
                        <a:t>Office Status</a:t>
                      </a:r>
                      <a:endParaRPr lang="ko-KR" altLang="en-US" sz="1600" b="1" dirty="0">
                        <a:solidFill>
                          <a:schemeClr val="bg1"/>
                        </a:solidFill>
                      </a:endParaRPr>
                    </a:p>
                  </a:txBody>
                  <a:tcPr anchor="ctr"/>
                </a:tc>
                <a:tc>
                  <a:txBody>
                    <a:bodyPr/>
                    <a:lstStyle/>
                    <a:p>
                      <a:pPr latinLnBrk="1"/>
                      <a:r>
                        <a:rPr lang="en-US" altLang="ko-KR" sz="1600" dirty="0" smtClean="0">
                          <a:solidFill>
                            <a:schemeClr val="bg1"/>
                          </a:solidFill>
                        </a:rPr>
                        <a:t>-office in BATAN</a:t>
                      </a:r>
                      <a:endParaRPr lang="ko-KR" altLang="en-US" sz="1600" dirty="0">
                        <a:solidFill>
                          <a:schemeClr val="bg1"/>
                        </a:solidFill>
                      </a:endParaRPr>
                    </a:p>
                  </a:txBody>
                  <a:tcPr anchor="ctr"/>
                </a:tc>
                <a:tc>
                  <a:txBody>
                    <a:bodyPr/>
                    <a:lstStyle/>
                    <a:p>
                      <a:pPr latinLnBrk="1"/>
                      <a:r>
                        <a:rPr lang="en-US" altLang="ko-KR" sz="1600" dirty="0" smtClean="0">
                          <a:solidFill>
                            <a:schemeClr val="bg1"/>
                          </a:solidFill>
                        </a:rPr>
                        <a:t>-an</a:t>
                      </a:r>
                      <a:r>
                        <a:rPr lang="en-US" altLang="ko-KR" sz="1600" baseline="0" dirty="0" smtClean="0">
                          <a:solidFill>
                            <a:schemeClr val="bg1"/>
                          </a:solidFill>
                        </a:rPr>
                        <a:t> independent body in ROK</a:t>
                      </a:r>
                      <a:endParaRPr lang="ko-KR" altLang="en-US" sz="1600" dirty="0">
                        <a:solidFill>
                          <a:schemeClr val="bg1"/>
                        </a:solidFill>
                      </a:endParaRPr>
                    </a:p>
                  </a:txBody>
                  <a:tcPr anchor="ctr"/>
                </a:tc>
              </a:tr>
              <a:tr h="605804">
                <a:tc>
                  <a:txBody>
                    <a:bodyPr/>
                    <a:lstStyle/>
                    <a:p>
                      <a:pPr latinLnBrk="1"/>
                      <a:r>
                        <a:rPr lang="en-US" altLang="ko-KR" sz="1600" b="1" dirty="0" smtClean="0">
                          <a:solidFill>
                            <a:schemeClr val="bg1"/>
                          </a:solidFill>
                        </a:rPr>
                        <a:t>Operating cost</a:t>
                      </a:r>
                      <a:endParaRPr lang="ko-KR" altLang="en-US" sz="1600" b="1" dirty="0">
                        <a:solidFill>
                          <a:schemeClr val="bg1"/>
                        </a:solidFill>
                      </a:endParaRPr>
                    </a:p>
                  </a:txBody>
                  <a:tcPr anchor="ctr"/>
                </a:tc>
                <a:tc>
                  <a:txBody>
                    <a:bodyPr/>
                    <a:lstStyle/>
                    <a:p>
                      <a:pPr latinLnBrk="1"/>
                      <a:r>
                        <a:rPr lang="en-US" altLang="ko-KR" sz="1600" dirty="0" smtClean="0">
                          <a:solidFill>
                            <a:schemeClr val="bg1"/>
                          </a:solidFill>
                        </a:rPr>
                        <a:t>-provided by BATAN</a:t>
                      </a:r>
                      <a:endParaRPr lang="ko-KR" altLang="en-US" sz="1600" dirty="0">
                        <a:solidFill>
                          <a:schemeClr val="bg1"/>
                        </a:solidFill>
                      </a:endParaRPr>
                    </a:p>
                  </a:txBody>
                  <a:tcPr anchor="ctr"/>
                </a:tc>
                <a:tc>
                  <a:txBody>
                    <a:bodyPr/>
                    <a:lstStyle/>
                    <a:p>
                      <a:pPr latinLnBrk="1"/>
                      <a:r>
                        <a:rPr lang="en-US" altLang="ko-KR" sz="1600" dirty="0" smtClean="0">
                          <a:solidFill>
                            <a:schemeClr val="bg1"/>
                          </a:solidFill>
                        </a:rPr>
                        <a:t>-provided</a:t>
                      </a:r>
                      <a:r>
                        <a:rPr lang="en-US" altLang="ko-KR" sz="1600" baseline="0" dirty="0" smtClean="0">
                          <a:solidFill>
                            <a:schemeClr val="bg1"/>
                          </a:solidFill>
                        </a:rPr>
                        <a:t> by fund</a:t>
                      </a:r>
                      <a:endParaRPr lang="ko-KR" altLang="en-US" sz="1600" dirty="0">
                        <a:solidFill>
                          <a:schemeClr val="bg1"/>
                        </a:solidFill>
                      </a:endParaRPr>
                    </a:p>
                  </a:txBody>
                  <a:tcPr anchor="ctr"/>
                </a:tc>
              </a:tr>
            </a:tbl>
          </a:graphicData>
        </a:graphic>
      </p:graphicFrame>
      <p:sp>
        <p:nvSpPr>
          <p:cNvPr id="5" name="TextBox 4"/>
          <p:cNvSpPr txBox="1"/>
          <p:nvPr/>
        </p:nvSpPr>
        <p:spPr>
          <a:xfrm>
            <a:off x="1403648" y="764704"/>
            <a:ext cx="7168880" cy="1138773"/>
          </a:xfrm>
          <a:prstGeom prst="rect">
            <a:avLst/>
          </a:prstGeom>
          <a:noFill/>
        </p:spPr>
        <p:txBody>
          <a:bodyPr wrap="square" rtlCol="0">
            <a:spAutoFit/>
          </a:bodyPr>
          <a:lstStyle/>
          <a:p>
            <a:r>
              <a:rPr lang="en-US" altLang="ko-KR" dirty="0" smtClean="0">
                <a:solidFill>
                  <a:schemeClr val="accent4">
                    <a:lumMod val="10000"/>
                  </a:schemeClr>
                </a:solidFill>
              </a:rPr>
              <a:t>RCA/IAEA Regional Office, referring to UNDP/IAEA Office in INS in 1983-1992 </a:t>
            </a:r>
          </a:p>
          <a:p>
            <a:r>
              <a:rPr lang="en-US" altLang="ko-KR" sz="2000" dirty="0" smtClean="0">
                <a:solidFill>
                  <a:schemeClr val="accent4">
                    <a:lumMod val="10000"/>
                  </a:schemeClr>
                </a:solidFill>
              </a:rPr>
              <a:t>(a proposal for discussion)</a:t>
            </a:r>
            <a:endParaRPr lang="ko-KR" altLang="en-US" dirty="0">
              <a:solidFill>
                <a:schemeClr val="accent4">
                  <a:lumMod val="10000"/>
                </a:schemeClr>
              </a:solidFill>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type="title"/>
          </p:nvPr>
        </p:nvSpPr>
        <p:spPr>
          <a:xfrm>
            <a:off x="1071538" y="785794"/>
            <a:ext cx="7086600" cy="582960"/>
          </a:xfrm>
        </p:spPr>
        <p:txBody>
          <a:bodyPr/>
          <a:lstStyle/>
          <a:p>
            <a:r>
              <a:rPr lang="en-US" altLang="ko-KR" sz="3200" dirty="0" smtClean="0">
                <a:ea typeface="굴림" charset="-127"/>
              </a:rPr>
              <a:t>Basic Direction for the future of RCARO</a:t>
            </a:r>
            <a:endParaRPr lang="ko-KR" altLang="en-US" sz="3200" dirty="0">
              <a:ea typeface="굴림" charset="-127"/>
            </a:endParaRPr>
          </a:p>
        </p:txBody>
      </p:sp>
      <p:sp>
        <p:nvSpPr>
          <p:cNvPr id="34818" name="Rectangle 2"/>
          <p:cNvSpPr>
            <a:spLocks noGrp="1" noChangeArrowheads="1"/>
          </p:cNvSpPr>
          <p:nvPr>
            <p:ph type="body" idx="1"/>
          </p:nvPr>
        </p:nvSpPr>
        <p:spPr>
          <a:xfrm>
            <a:off x="1285852" y="1571612"/>
            <a:ext cx="7286676" cy="4248472"/>
          </a:xfrm>
        </p:spPr>
        <p:txBody>
          <a:bodyPr/>
          <a:lstStyle/>
          <a:p>
            <a:pPr marL="514350" indent="-457200"/>
            <a:r>
              <a:rPr lang="en-US" altLang="ko-KR" sz="2400" dirty="0" smtClean="0">
                <a:ea typeface="굴림" charset="-127"/>
              </a:rPr>
              <a:t>For the benefit of all Member States</a:t>
            </a:r>
          </a:p>
          <a:p>
            <a:pPr marL="514350" indent="-457200"/>
            <a:r>
              <a:rPr lang="en-US" altLang="ko-KR" sz="2400" dirty="0" smtClean="0">
                <a:ea typeface="굴림" charset="-127"/>
              </a:rPr>
              <a:t>Entity to promote nuclear techniques in the region through cooperation</a:t>
            </a:r>
          </a:p>
          <a:p>
            <a:pPr marL="514350" indent="-457200"/>
            <a:r>
              <a:rPr lang="en-US" altLang="ko-KR" sz="2400" dirty="0" smtClean="0">
                <a:ea typeface="굴림" charset="-127"/>
              </a:rPr>
              <a:t>Use of given recourses of the RCARO (budget, manpower, experience)</a:t>
            </a:r>
          </a:p>
          <a:p>
            <a:pPr marL="514350" indent="-457200"/>
            <a:r>
              <a:rPr lang="en-US" altLang="ko-KR" sz="2400" dirty="0" smtClean="0">
                <a:solidFill>
                  <a:srgbClr val="993300"/>
                </a:solidFill>
                <a:ea typeface="굴림" charset="-127"/>
              </a:rPr>
              <a:t>Interests from the high decision makers in Member States are essential to solve the challenges ahead of RCARO. </a:t>
            </a:r>
          </a:p>
          <a:p>
            <a:pPr marL="514350" indent="-457200"/>
            <a:r>
              <a:rPr lang="en-US" altLang="ko-KR" sz="2400" dirty="0" smtClean="0">
                <a:solidFill>
                  <a:srgbClr val="993300"/>
                </a:solidFill>
                <a:ea typeface="굴림" charset="-127"/>
              </a:rPr>
              <a:t>We need to devise strategy to make all stakeholders (Agency, Member States, Host country of RCARO) winners.</a:t>
            </a:r>
          </a:p>
          <a:p>
            <a:pPr marL="914400" lvl="1" indent="-457200"/>
            <a:endParaRPr lang="en-US" altLang="ko-KR" dirty="0">
              <a:latin typeface="+mn-lt"/>
              <a:ea typeface="굴림" charset="-127"/>
            </a:endParaRP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475656" y="3068960"/>
            <a:ext cx="7086600" cy="792088"/>
          </a:xfrm>
        </p:spPr>
        <p:txBody>
          <a:bodyPr/>
          <a:lstStyle/>
          <a:p>
            <a:r>
              <a:rPr lang="en-US" altLang="ko-KR" dirty="0" smtClean="0"/>
              <a:t>               Thank you. </a:t>
            </a:r>
            <a:endParaRPr lang="ko-KR" altLang="en-US" dirty="0"/>
          </a:p>
        </p:txBody>
      </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BRANCHTO" val="262"/>
  <p:tag name="HOTSPOTTYPE" val="DefinedInNavigator"/>
  <p:tag name="DEFINEDINNAVIGATOR" val="True"/>
</p:tagLst>
</file>

<file path=ppt/theme/theme1.xml><?xml version="1.0" encoding="utf-8"?>
<a:theme xmlns:a="http://schemas.openxmlformats.org/drawingml/2006/main" name="Presentation for strategy recommendation">
  <a:themeElements>
    <a:clrScheme name="ms_pptstradegy_tp01018438 1">
      <a:dk1>
        <a:srgbClr val="009999"/>
      </a:dk1>
      <a:lt1>
        <a:srgbClr val="FFFFFF"/>
      </a:lt1>
      <a:dk2>
        <a:srgbClr val="000066"/>
      </a:dk2>
      <a:lt2>
        <a:srgbClr val="339966"/>
      </a:lt2>
      <a:accent1>
        <a:srgbClr val="00CC99"/>
      </a:accent1>
      <a:accent2>
        <a:srgbClr val="0099CC"/>
      </a:accent2>
      <a:accent3>
        <a:srgbClr val="AAAAB8"/>
      </a:accent3>
      <a:accent4>
        <a:srgbClr val="DADADA"/>
      </a:accent4>
      <a:accent5>
        <a:srgbClr val="AAE2CA"/>
      </a:accent5>
      <a:accent6>
        <a:srgbClr val="008AB9"/>
      </a:accent6>
      <a:hlink>
        <a:srgbClr val="336699"/>
      </a:hlink>
      <a:folHlink>
        <a:srgbClr val="B2B2B2"/>
      </a:folHlink>
    </a:clrScheme>
    <a:fontScheme name="ms_pptstradegy_tp01018438">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ms_pptstradegy_tp01018438 1">
        <a:dk1>
          <a:srgbClr val="009999"/>
        </a:dk1>
        <a:lt1>
          <a:srgbClr val="FFFFFF"/>
        </a:lt1>
        <a:dk2>
          <a:srgbClr val="000066"/>
        </a:dk2>
        <a:lt2>
          <a:srgbClr val="339966"/>
        </a:lt2>
        <a:accent1>
          <a:srgbClr val="00CC99"/>
        </a:accent1>
        <a:accent2>
          <a:srgbClr val="0099CC"/>
        </a:accent2>
        <a:accent3>
          <a:srgbClr val="AAAAB8"/>
        </a:accent3>
        <a:accent4>
          <a:srgbClr val="DADADA"/>
        </a:accent4>
        <a:accent5>
          <a:srgbClr val="AAE2CA"/>
        </a:accent5>
        <a:accent6>
          <a:srgbClr val="008AB9"/>
        </a:accent6>
        <a:hlink>
          <a:srgbClr val="336699"/>
        </a:hlink>
        <a:folHlink>
          <a:srgbClr val="B2B2B2"/>
        </a:folHlink>
      </a:clrScheme>
      <a:clrMap bg1="dk2" tx1="lt1" bg2="dk1" tx2="lt2" accent1="accent1" accent2="accent2" accent3="accent3" accent4="accent4" accent5="accent5" accent6="accent6" hlink="hlink" folHlink="folHlink"/>
    </a:extraClrScheme>
    <a:extraClrScheme>
      <a:clrScheme name="ms_pptstradegy_tp01018438 2">
        <a:dk1>
          <a:srgbClr val="000000"/>
        </a:dk1>
        <a:lt1>
          <a:srgbClr val="FFFFFF"/>
        </a:lt1>
        <a:dk2>
          <a:srgbClr val="009900"/>
        </a:dk2>
        <a:lt2>
          <a:srgbClr val="CC0000"/>
        </a:lt2>
        <a:accent1>
          <a:srgbClr val="CCCC00"/>
        </a:accent1>
        <a:accent2>
          <a:srgbClr val="3333CC"/>
        </a:accent2>
        <a:accent3>
          <a:srgbClr val="FFFFFF"/>
        </a:accent3>
        <a:accent4>
          <a:srgbClr val="000000"/>
        </a:accent4>
        <a:accent5>
          <a:srgbClr val="E2E2AA"/>
        </a:accent5>
        <a:accent6>
          <a:srgbClr val="2D2DB9"/>
        </a:accent6>
        <a:hlink>
          <a:srgbClr val="000000"/>
        </a:hlink>
        <a:folHlink>
          <a:srgbClr val="808080"/>
        </a:folHlink>
      </a:clrScheme>
      <a:clrMap bg1="lt1" tx1="dk1" bg2="lt2" tx2="dk2" accent1="accent1" accent2="accent2" accent3="accent3" accent4="accent4" accent5="accent5" accent6="accent6" hlink="hlink" folHlink="folHlink"/>
    </a:extraClrScheme>
    <a:extraClrScheme>
      <a:clrScheme name="ms_pptstradegy_tp01018438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s_pptstradegy_tp01018438 4">
        <a:dk1>
          <a:srgbClr val="333399"/>
        </a:dk1>
        <a:lt1>
          <a:srgbClr val="FFFFCC"/>
        </a:lt1>
        <a:dk2>
          <a:srgbClr val="000000"/>
        </a:dk2>
        <a:lt2>
          <a:srgbClr val="0000FF"/>
        </a:lt2>
        <a:accent1>
          <a:srgbClr val="800000"/>
        </a:accent1>
        <a:accent2>
          <a:srgbClr val="3366CC"/>
        </a:accent2>
        <a:accent3>
          <a:srgbClr val="AAAAAA"/>
        </a:accent3>
        <a:accent4>
          <a:srgbClr val="DADAAE"/>
        </a:accent4>
        <a:accent5>
          <a:srgbClr val="C0AAAA"/>
        </a:accent5>
        <a:accent6>
          <a:srgbClr val="2D5CB9"/>
        </a:accent6>
        <a:hlink>
          <a:srgbClr val="FFFFFF"/>
        </a:hlink>
        <a:folHlink>
          <a:srgbClr val="B2B2B2"/>
        </a:folHlink>
      </a:clrScheme>
      <a:clrMap bg1="dk2" tx1="lt1" bg2="dk1" tx2="lt2" accent1="accent1" accent2="accent2" accent3="accent3" accent4="accent4" accent5="accent5" accent6="accent6" hlink="hlink" folHlink="folHlink"/>
    </a:extraClrScheme>
    <a:extraClrScheme>
      <a:clrScheme name="ms_pptstradegy_tp01018438 5">
        <a:dk1>
          <a:srgbClr val="CC3300"/>
        </a:dk1>
        <a:lt1>
          <a:srgbClr val="FFFFCC"/>
        </a:lt1>
        <a:dk2>
          <a:srgbClr val="000000"/>
        </a:dk2>
        <a:lt2>
          <a:srgbClr val="CC6600"/>
        </a:lt2>
        <a:accent1>
          <a:srgbClr val="993300"/>
        </a:accent1>
        <a:accent2>
          <a:srgbClr val="808000"/>
        </a:accent2>
        <a:accent3>
          <a:srgbClr val="AAAAAA"/>
        </a:accent3>
        <a:accent4>
          <a:srgbClr val="DADAAE"/>
        </a:accent4>
        <a:accent5>
          <a:srgbClr val="CAADAA"/>
        </a:accent5>
        <a:accent6>
          <a:srgbClr val="7373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ms_pptstradegy_tp01018438 6">
        <a:dk1>
          <a:srgbClr val="66CCFF"/>
        </a:dk1>
        <a:lt1>
          <a:srgbClr val="CCECFF"/>
        </a:lt1>
        <a:dk2>
          <a:srgbClr val="000000"/>
        </a:dk2>
        <a:lt2>
          <a:srgbClr val="9999FF"/>
        </a:lt2>
        <a:accent1>
          <a:srgbClr val="FFFFFF"/>
        </a:accent1>
        <a:accent2>
          <a:srgbClr val="99CCFF"/>
        </a:accent2>
        <a:accent3>
          <a:srgbClr val="AAAAAA"/>
        </a:accent3>
        <a:accent4>
          <a:srgbClr val="AEC9DA"/>
        </a:accent4>
        <a:accent5>
          <a:srgbClr val="FFFFFF"/>
        </a:accent5>
        <a:accent6>
          <a:srgbClr val="8AB9E7"/>
        </a:accent6>
        <a:hlink>
          <a:srgbClr val="CCECFF"/>
        </a:hlink>
        <a:folHlink>
          <a:srgbClr val="B2B2B2"/>
        </a:folHlink>
      </a:clrScheme>
      <a:clrMap bg1="dk2" tx1="lt1" bg2="dk1" tx2="lt2" accent1="accent1" accent2="accent2" accent3="accent3" accent4="accent4" accent5="accent5" accent6="accent6" hlink="hlink" folHlink="folHlink"/>
    </a:extraClrScheme>
    <a:extraClrScheme>
      <a:clrScheme name="ms_pptstradegy_tp01018438 7">
        <a:dk1>
          <a:srgbClr val="993366"/>
        </a:dk1>
        <a:lt1>
          <a:srgbClr val="FFFFCC"/>
        </a:lt1>
        <a:dk2>
          <a:srgbClr val="333399"/>
        </a:dk2>
        <a:lt2>
          <a:srgbClr val="0066FF"/>
        </a:lt2>
        <a:accent1>
          <a:srgbClr val="6600FF"/>
        </a:accent1>
        <a:accent2>
          <a:srgbClr val="0099CC"/>
        </a:accent2>
        <a:accent3>
          <a:srgbClr val="ADADCA"/>
        </a:accent3>
        <a:accent4>
          <a:srgbClr val="DADAAE"/>
        </a:accent4>
        <a:accent5>
          <a:srgbClr val="B8AAFF"/>
        </a:accent5>
        <a:accent6>
          <a:srgbClr val="008AB9"/>
        </a:accent6>
        <a:hlink>
          <a:srgbClr val="66FFFF"/>
        </a:hlink>
        <a:folHlink>
          <a:srgbClr val="B2B2B2"/>
        </a:folHlink>
      </a:clrScheme>
      <a:clrMap bg1="dk2" tx1="lt1" bg2="dk1" tx2="lt2" accent1="accent1" accent2="accent2" accent3="accent3" accent4="accent4" accent5="accent5" accent6="accent6" hlink="hlink" folHlink="folHlink"/>
    </a:extraClrScheme>
    <a:extraClrScheme>
      <a:clrScheme name="ms_pptstradegy_tp01018438 8">
        <a:dk1>
          <a:srgbClr val="993366"/>
        </a:dk1>
        <a:lt1>
          <a:srgbClr val="EAEAEA"/>
        </a:lt1>
        <a:dk2>
          <a:srgbClr val="660066"/>
        </a:dk2>
        <a:lt2>
          <a:srgbClr val="CC0000"/>
        </a:lt2>
        <a:accent1>
          <a:srgbClr val="A50021"/>
        </a:accent1>
        <a:accent2>
          <a:srgbClr val="660033"/>
        </a:accent2>
        <a:accent3>
          <a:srgbClr val="B8AAB8"/>
        </a:accent3>
        <a:accent4>
          <a:srgbClr val="C8C8C8"/>
        </a:accent4>
        <a:accent5>
          <a:srgbClr val="CFAAAB"/>
        </a:accent5>
        <a:accent6>
          <a:srgbClr val="5C002D"/>
        </a:accent6>
        <a:hlink>
          <a:srgbClr val="CC9900"/>
        </a:hlink>
        <a:folHlink>
          <a:srgbClr val="B2B2B2"/>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테마">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Presentation for strategy recommendation</Template>
  <TotalTime>1055</TotalTime>
  <Words>1205</Words>
  <Application>Microsoft Office PowerPoint</Application>
  <PresentationFormat>화면 슬라이드 쇼(4:3)</PresentationFormat>
  <Paragraphs>185</Paragraphs>
  <Slides>23</Slides>
  <Notes>3</Notes>
  <HiddenSlides>0</HiddenSlides>
  <MMClips>0</MMClips>
  <ScaleCrop>false</ScaleCrop>
  <HeadingPairs>
    <vt:vector size="4" baseType="variant">
      <vt:variant>
        <vt:lpstr>테마</vt:lpstr>
      </vt:variant>
      <vt:variant>
        <vt:i4>1</vt:i4>
      </vt:variant>
      <vt:variant>
        <vt:lpstr>슬라이드 제목</vt:lpstr>
      </vt:variant>
      <vt:variant>
        <vt:i4>23</vt:i4>
      </vt:variant>
    </vt:vector>
  </HeadingPairs>
  <TitlesOfParts>
    <vt:vector size="24" baseType="lpstr">
      <vt:lpstr>Presentation for strategy recommendation</vt:lpstr>
      <vt:lpstr>RCARO Past, Present, Future</vt:lpstr>
      <vt:lpstr>Background </vt:lpstr>
      <vt:lpstr>Ten Year’s of History </vt:lpstr>
      <vt:lpstr>Changes in the Past 10 Years</vt:lpstr>
      <vt:lpstr>Changes in the Past 10 Years</vt:lpstr>
      <vt:lpstr>Changes in the Past 10 Years</vt:lpstr>
      <vt:lpstr>Changes in the Past 10 Years</vt:lpstr>
      <vt:lpstr>Changes in the Past 10 Years</vt:lpstr>
      <vt:lpstr>Changes in the Past 10 Years</vt:lpstr>
      <vt:lpstr>Major Achievements</vt:lpstr>
      <vt:lpstr>Seeking Partnerships &amp; Fund</vt:lpstr>
      <vt:lpstr>Major achievement</vt:lpstr>
      <vt:lpstr> Awareness of RCA</vt:lpstr>
      <vt:lpstr> Member States’ Directives from NRM, GCM, SAC, NRs</vt:lpstr>
      <vt:lpstr> RCA’s Repository</vt:lpstr>
      <vt:lpstr>Major achievement</vt:lpstr>
      <vt:lpstr>Evaluation </vt:lpstr>
      <vt:lpstr>Issues and challenges ahead</vt:lpstr>
      <vt:lpstr>Thoughts on future</vt:lpstr>
      <vt:lpstr>Thoughts on future </vt:lpstr>
      <vt:lpstr>Thoughts on future </vt:lpstr>
      <vt:lpstr>Basic Direction for the future of RCARO</vt:lpstr>
      <vt:lpstr>               Thank you. </vt:lpstr>
    </vt:vector>
  </TitlesOfParts>
  <Company>Organ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RCARO전략 제안</dc:title>
  <dc:creator>User</dc:creator>
  <cp:lastModifiedBy>jjin</cp:lastModifiedBy>
  <cp:revision>104</cp:revision>
  <dcterms:created xsi:type="dcterms:W3CDTF">2013-07-26T09:02:25Z</dcterms:created>
  <dcterms:modified xsi:type="dcterms:W3CDTF">2013-09-05T08:12:19Z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TC010184381042</vt:lpwstr>
  </property>
</Properties>
</file>