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8" r:id="rId1"/>
  </p:sldMasterIdLst>
  <p:notesMasterIdLst>
    <p:notesMasterId r:id="rId30"/>
  </p:notesMasterIdLst>
  <p:handoutMasterIdLst>
    <p:handoutMasterId r:id="rId31"/>
  </p:handoutMasterIdLst>
  <p:sldIdLst>
    <p:sldId id="774" r:id="rId2"/>
    <p:sldId id="775" r:id="rId3"/>
    <p:sldId id="776" r:id="rId4"/>
    <p:sldId id="778" r:id="rId5"/>
    <p:sldId id="818" r:id="rId6"/>
    <p:sldId id="779" r:id="rId7"/>
    <p:sldId id="781" r:id="rId8"/>
    <p:sldId id="782" r:id="rId9"/>
    <p:sldId id="783" r:id="rId10"/>
    <p:sldId id="784" r:id="rId11"/>
    <p:sldId id="787" r:id="rId12"/>
    <p:sldId id="791" r:id="rId13"/>
    <p:sldId id="792" r:id="rId14"/>
    <p:sldId id="796" r:id="rId15"/>
    <p:sldId id="799" r:id="rId16"/>
    <p:sldId id="819" r:id="rId17"/>
    <p:sldId id="820" r:id="rId18"/>
    <p:sldId id="821" r:id="rId19"/>
    <p:sldId id="801" r:id="rId20"/>
    <p:sldId id="803" r:id="rId21"/>
    <p:sldId id="804" r:id="rId22"/>
    <p:sldId id="822" r:id="rId23"/>
    <p:sldId id="807" r:id="rId24"/>
    <p:sldId id="810" r:id="rId25"/>
    <p:sldId id="812" r:id="rId26"/>
    <p:sldId id="814" r:id="rId27"/>
    <p:sldId id="816" r:id="rId28"/>
    <p:sldId id="773" r:id="rId29"/>
  </p:sldIdLst>
  <p:sldSz cx="9144000" cy="6858000" type="screen4x3"/>
  <p:notesSz cx="6858000" cy="11860213"/>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0066"/>
    <a:srgbClr val="008000"/>
    <a:srgbClr val="FF3300"/>
    <a:srgbClr val="339933"/>
    <a:srgbClr val="8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896" autoAdjust="0"/>
    <p:restoredTop sz="94660" autoAdjust="0"/>
  </p:normalViewPr>
  <p:slideViewPr>
    <p:cSldViewPr>
      <p:cViewPr>
        <p:scale>
          <a:sx n="75" d="100"/>
          <a:sy n="75" d="100"/>
        </p:scale>
        <p:origin x="-438" y="-846"/>
      </p:cViewPr>
      <p:guideLst>
        <p:guide orient="horz" pos="2160"/>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58" d="100"/>
        <a:sy n="58"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_rels/viewProps.xml.rels><?xml version="1.0" encoding="UTF-8" standalone="yes"?>
<Relationships xmlns="http://schemas.openxmlformats.org/package/2006/relationships"><Relationship Id="rId1" Type="http://schemas.openxmlformats.org/officeDocument/2006/relationships/slide" Target="slides/slide2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9186" name="Rectangle 2"/>
          <p:cNvSpPr>
            <a:spLocks noGrp="1" noChangeArrowheads="1"/>
          </p:cNvSpPr>
          <p:nvPr>
            <p:ph type="hdr" sz="quarter"/>
          </p:nvPr>
        </p:nvSpPr>
        <p:spPr bwMode="auto">
          <a:xfrm>
            <a:off x="0" y="0"/>
            <a:ext cx="2971800" cy="593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endParaRPr lang="en-US"/>
          </a:p>
        </p:txBody>
      </p:sp>
      <p:sp>
        <p:nvSpPr>
          <p:cNvPr id="349187" name="Rectangle 3"/>
          <p:cNvSpPr>
            <a:spLocks noGrp="1" noChangeArrowheads="1"/>
          </p:cNvSpPr>
          <p:nvPr>
            <p:ph type="dt" sz="quarter" idx="1"/>
          </p:nvPr>
        </p:nvSpPr>
        <p:spPr bwMode="auto">
          <a:xfrm>
            <a:off x="3886200" y="0"/>
            <a:ext cx="2971800" cy="593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endParaRPr lang="en-US"/>
          </a:p>
        </p:txBody>
      </p:sp>
      <p:sp>
        <p:nvSpPr>
          <p:cNvPr id="349188" name="Rectangle 4"/>
          <p:cNvSpPr>
            <a:spLocks noGrp="1" noChangeArrowheads="1"/>
          </p:cNvSpPr>
          <p:nvPr>
            <p:ph type="ftr" sz="quarter" idx="2"/>
          </p:nvPr>
        </p:nvSpPr>
        <p:spPr bwMode="auto">
          <a:xfrm>
            <a:off x="0" y="11266488"/>
            <a:ext cx="2971800" cy="5937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endParaRPr lang="en-US"/>
          </a:p>
        </p:txBody>
      </p:sp>
      <p:sp>
        <p:nvSpPr>
          <p:cNvPr id="349189" name="Rectangle 5"/>
          <p:cNvSpPr>
            <a:spLocks noGrp="1" noChangeArrowheads="1"/>
          </p:cNvSpPr>
          <p:nvPr>
            <p:ph type="sldNum" sz="quarter" idx="3"/>
          </p:nvPr>
        </p:nvSpPr>
        <p:spPr bwMode="auto">
          <a:xfrm>
            <a:off x="3886200" y="11266488"/>
            <a:ext cx="2971800" cy="5937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fld id="{2D7388AF-9FD1-41E5-918C-5E1DC4B0A11D}"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0658" name="Rectangle 2"/>
          <p:cNvSpPr>
            <a:spLocks noGrp="1" noChangeArrowheads="1"/>
          </p:cNvSpPr>
          <p:nvPr>
            <p:ph type="hdr" sz="quarter"/>
          </p:nvPr>
        </p:nvSpPr>
        <p:spPr bwMode="auto">
          <a:xfrm>
            <a:off x="0" y="0"/>
            <a:ext cx="2971800" cy="593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endParaRPr lang="en-US"/>
          </a:p>
        </p:txBody>
      </p:sp>
      <p:sp>
        <p:nvSpPr>
          <p:cNvPr id="70659" name="Rectangle 3"/>
          <p:cNvSpPr>
            <a:spLocks noGrp="1" noChangeArrowheads="1"/>
          </p:cNvSpPr>
          <p:nvPr>
            <p:ph type="dt" idx="1"/>
          </p:nvPr>
        </p:nvSpPr>
        <p:spPr bwMode="auto">
          <a:xfrm>
            <a:off x="3886200" y="0"/>
            <a:ext cx="2971800" cy="593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endParaRPr lang="en-US"/>
          </a:p>
        </p:txBody>
      </p:sp>
      <p:sp>
        <p:nvSpPr>
          <p:cNvPr id="17412" name="Rectangle 4"/>
          <p:cNvSpPr>
            <a:spLocks noGrp="1" noRot="1" noChangeAspect="1" noChangeArrowheads="1" noTextEdit="1"/>
          </p:cNvSpPr>
          <p:nvPr>
            <p:ph type="sldImg" idx="2"/>
          </p:nvPr>
        </p:nvSpPr>
        <p:spPr bwMode="auto">
          <a:xfrm>
            <a:off x="463550" y="889000"/>
            <a:ext cx="5930900" cy="4448175"/>
          </a:xfrm>
          <a:prstGeom prst="rect">
            <a:avLst/>
          </a:prstGeom>
          <a:noFill/>
          <a:ln w="9525">
            <a:solidFill>
              <a:srgbClr val="000000"/>
            </a:solidFill>
            <a:miter lim="800000"/>
            <a:headEnd/>
            <a:tailEnd/>
          </a:ln>
        </p:spPr>
      </p:sp>
      <p:sp>
        <p:nvSpPr>
          <p:cNvPr id="70661" name="Rectangle 5"/>
          <p:cNvSpPr>
            <a:spLocks noGrp="1" noChangeArrowheads="1"/>
          </p:cNvSpPr>
          <p:nvPr>
            <p:ph type="body" sz="quarter" idx="3"/>
          </p:nvPr>
        </p:nvSpPr>
        <p:spPr bwMode="auto">
          <a:xfrm>
            <a:off x="914400" y="5634038"/>
            <a:ext cx="5029200" cy="53371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70662" name="Rectangle 6"/>
          <p:cNvSpPr>
            <a:spLocks noGrp="1" noChangeArrowheads="1"/>
          </p:cNvSpPr>
          <p:nvPr>
            <p:ph type="ftr" sz="quarter" idx="4"/>
          </p:nvPr>
        </p:nvSpPr>
        <p:spPr bwMode="auto">
          <a:xfrm>
            <a:off x="0" y="11266488"/>
            <a:ext cx="2971800" cy="5937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endParaRPr lang="en-US"/>
          </a:p>
        </p:txBody>
      </p:sp>
      <p:sp>
        <p:nvSpPr>
          <p:cNvPr id="70663" name="Rectangle 7"/>
          <p:cNvSpPr>
            <a:spLocks noGrp="1" noChangeArrowheads="1"/>
          </p:cNvSpPr>
          <p:nvPr>
            <p:ph type="sldNum" sz="quarter" idx="5"/>
          </p:nvPr>
        </p:nvSpPr>
        <p:spPr bwMode="auto">
          <a:xfrm>
            <a:off x="3886200" y="11266488"/>
            <a:ext cx="2971800" cy="5937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fld id="{1FD80955-DCE2-4EA6-AB7B-C86F04BCBD2A}" type="slidenum">
              <a:rPr lang="en-US"/>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ln/>
        </p:spPr>
      </p:sp>
      <p:sp>
        <p:nvSpPr>
          <p:cNvPr id="4813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spect="1" noChangeArrowheads="1" noTextEdit="1"/>
          </p:cNvSpPr>
          <p:nvPr>
            <p:ph type="sldImg"/>
          </p:nvPr>
        </p:nvSpPr>
        <p:spPr>
          <a:ln/>
        </p:spPr>
      </p:sp>
      <p:sp>
        <p:nvSpPr>
          <p:cNvPr id="49155"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a:ln/>
        </p:spPr>
      </p:sp>
      <p:sp>
        <p:nvSpPr>
          <p:cNvPr id="52227"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Rot="1" noChangeAspect="1" noChangeArrowheads="1" noTextEdit="1"/>
          </p:cNvSpPr>
          <p:nvPr>
            <p:ph type="sldImg"/>
          </p:nvPr>
        </p:nvSpPr>
        <p:spPr>
          <a:ln/>
        </p:spPr>
      </p:sp>
      <p:sp>
        <p:nvSpPr>
          <p:cNvPr id="5325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ChangeArrowheads="1" noTextEdit="1"/>
          </p:cNvSpPr>
          <p:nvPr>
            <p:ph type="sldImg"/>
          </p:nvPr>
        </p:nvSpPr>
        <p:spPr>
          <a:ln/>
        </p:spPr>
      </p:sp>
      <p:sp>
        <p:nvSpPr>
          <p:cNvPr id="54275"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Rot="1" noChangeAspect="1" noChangeArrowheads="1" noTextEdit="1"/>
          </p:cNvSpPr>
          <p:nvPr>
            <p:ph type="sldImg"/>
          </p:nvPr>
        </p:nvSpPr>
        <p:spPr>
          <a:ln/>
        </p:spPr>
      </p:sp>
      <p:sp>
        <p:nvSpPr>
          <p:cNvPr id="55299"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ln/>
        </p:spPr>
      </p:sp>
      <p:sp>
        <p:nvSpPr>
          <p:cNvPr id="56323"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ChangeArrowheads="1" noTextEdit="1"/>
          </p:cNvSpPr>
          <p:nvPr>
            <p:ph type="sldImg"/>
          </p:nvPr>
        </p:nvSpPr>
        <p:spPr>
          <a:ln/>
        </p:spPr>
      </p:sp>
      <p:sp>
        <p:nvSpPr>
          <p:cNvPr id="5837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spect="1" noChangeArrowheads="1" noTextEdit="1"/>
          </p:cNvSpPr>
          <p:nvPr>
            <p:ph type="sldImg"/>
          </p:nvPr>
        </p:nvSpPr>
        <p:spPr>
          <a:ln/>
        </p:spPr>
      </p:sp>
      <p:sp>
        <p:nvSpPr>
          <p:cNvPr id="59395"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ChangeArrowheads="1" noTextEdit="1"/>
          </p:cNvSpPr>
          <p:nvPr>
            <p:ph type="sldImg"/>
          </p:nvPr>
        </p:nvSpPr>
        <p:spPr>
          <a:ln/>
        </p:spPr>
      </p:sp>
      <p:sp>
        <p:nvSpPr>
          <p:cNvPr id="60419"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Rot="1" noChangeAspect="1" noChangeArrowheads="1" noTextEdit="1"/>
          </p:cNvSpPr>
          <p:nvPr>
            <p:ph type="sldImg"/>
          </p:nvPr>
        </p:nvSpPr>
        <p:spPr>
          <a:ln/>
        </p:spPr>
      </p:sp>
      <p:sp>
        <p:nvSpPr>
          <p:cNvPr id="61443"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spect="1" noChangeArrowheads="1" noTextEdit="1"/>
          </p:cNvSpPr>
          <p:nvPr>
            <p:ph type="sldImg"/>
          </p:nvPr>
        </p:nvSpPr>
        <p:spPr>
          <a:ln/>
        </p:spPr>
      </p:sp>
      <p:sp>
        <p:nvSpPr>
          <p:cNvPr id="6349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ChangeArrowheads="1" noTextEdit="1"/>
          </p:cNvSpPr>
          <p:nvPr>
            <p:ph type="sldImg"/>
          </p:nvPr>
        </p:nvSpPr>
        <p:spPr>
          <a:ln/>
        </p:spPr>
      </p:sp>
      <p:sp>
        <p:nvSpPr>
          <p:cNvPr id="64515"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Rot="1" noChangeAspect="1" noChangeArrowheads="1" noTextEdit="1"/>
          </p:cNvSpPr>
          <p:nvPr>
            <p:ph type="sldImg"/>
          </p:nvPr>
        </p:nvSpPr>
        <p:spPr>
          <a:ln/>
        </p:spPr>
      </p:sp>
      <p:sp>
        <p:nvSpPr>
          <p:cNvPr id="65539"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Rot="1" noChangeAspect="1" noChangeArrowheads="1" noTextEdit="1"/>
          </p:cNvSpPr>
          <p:nvPr>
            <p:ph type="sldImg"/>
          </p:nvPr>
        </p:nvSpPr>
        <p:spPr>
          <a:ln/>
        </p:spPr>
      </p:sp>
      <p:sp>
        <p:nvSpPr>
          <p:cNvPr id="67587"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ChangeArrowheads="1" noTextEdit="1"/>
          </p:cNvSpPr>
          <p:nvPr>
            <p:ph type="sldImg"/>
          </p:nvPr>
        </p:nvSpPr>
        <p:spPr>
          <a:ln/>
        </p:spPr>
      </p:sp>
      <p:sp>
        <p:nvSpPr>
          <p:cNvPr id="6861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ChangeArrowheads="1" noTextEdit="1"/>
          </p:cNvSpPr>
          <p:nvPr>
            <p:ph type="sldImg"/>
          </p:nvPr>
        </p:nvSpPr>
        <p:spPr>
          <a:ln/>
        </p:spPr>
      </p:sp>
      <p:sp>
        <p:nvSpPr>
          <p:cNvPr id="69635"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ChangeArrowheads="1" noTextEdit="1"/>
          </p:cNvSpPr>
          <p:nvPr>
            <p:ph type="sldImg"/>
          </p:nvPr>
        </p:nvSpPr>
        <p:spPr>
          <a:ln/>
        </p:spPr>
      </p:sp>
      <p:sp>
        <p:nvSpPr>
          <p:cNvPr id="70659"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spect="1" noChangeArrowheads="1" noTextEdit="1"/>
          </p:cNvSpPr>
          <p:nvPr>
            <p:ph type="sldImg"/>
          </p:nvPr>
        </p:nvSpPr>
        <p:spPr>
          <a:ln/>
        </p:spPr>
      </p:sp>
      <p:sp>
        <p:nvSpPr>
          <p:cNvPr id="71683"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spect="1" noChangeArrowheads="1" noTextEdit="1"/>
          </p:cNvSpPr>
          <p:nvPr>
            <p:ph type="sldImg"/>
          </p:nvPr>
        </p:nvSpPr>
        <p:spPr>
          <a:ln/>
        </p:spPr>
      </p:sp>
      <p:sp>
        <p:nvSpPr>
          <p:cNvPr id="7373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Rot="1" noChangeAspect="1" noChangeArrowheads="1" noTextEdit="1"/>
          </p:cNvSpPr>
          <p:nvPr>
            <p:ph type="sldImg"/>
          </p:nvPr>
        </p:nvSpPr>
        <p:spPr>
          <a:ln/>
        </p:spPr>
      </p:sp>
      <p:sp>
        <p:nvSpPr>
          <p:cNvPr id="74755"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Rot="1" noChangeAspect="1" noChangeArrowheads="1" noTextEdit="1"/>
          </p:cNvSpPr>
          <p:nvPr>
            <p:ph type="sldImg"/>
          </p:nvPr>
        </p:nvSpPr>
        <p:spPr>
          <a:ln/>
        </p:spPr>
      </p:sp>
      <p:sp>
        <p:nvSpPr>
          <p:cNvPr id="75779"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IN"/>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9AB2275A-2854-4B93-8E50-599A8303AF42}" type="slidenum">
              <a:rPr lang="en-US"/>
              <a:pPr/>
              <a:t>‹#›</a:t>
            </a:fld>
            <a:endParaRPr 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81CE4F94-86E2-4CFB-852D-0A5F277D4910}" type="slidenum">
              <a:rPr lang="en-US"/>
              <a:pPr/>
              <a:t>‹#›</a:t>
            </a:fld>
            <a:endParaRPr 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I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93951296-0750-46D0-92E5-2B0417798140}" type="slidenum">
              <a:rPr lang="en-US"/>
              <a:pPr/>
              <a:t>‹#›</a:t>
            </a:fld>
            <a:endParaRPr 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FB560C15-62BC-4F8B-AF60-21CE1E00D7B9}" type="slidenum">
              <a:rPr lang="en-US"/>
              <a:pPr/>
              <a:t>‹#›</a:t>
            </a:fld>
            <a:endParaRPr 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I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Rectangle 4"/>
          <p:cNvSpPr>
            <a:spLocks noGrp="1" noChangeArrowheads="1"/>
          </p:cNvSpPr>
          <p:nvPr>
            <p:ph type="dt" sz="half" idx="10"/>
          </p:nvPr>
        </p:nvSpPr>
        <p:spPr>
          <a:ln/>
        </p:spPr>
        <p:txBody>
          <a:bodyPr/>
          <a:lstStyle>
            <a:lvl1pPr>
              <a:defRPr/>
            </a:lvl1pPr>
          </a:lstStyle>
          <a:p>
            <a:endParaRPr lang="en-US"/>
          </a:p>
        </p:txBody>
      </p:sp>
      <p:sp>
        <p:nvSpPr>
          <p:cNvPr id="8" name="Rectangle 5"/>
          <p:cNvSpPr>
            <a:spLocks noGrp="1" noChangeArrowheads="1"/>
          </p:cNvSpPr>
          <p:nvPr>
            <p:ph type="ftr" sz="quarter" idx="11"/>
          </p:nvPr>
        </p:nvSpPr>
        <p:spPr>
          <a:ln/>
        </p:spPr>
        <p:txBody>
          <a:bodyPr/>
          <a:lstStyle>
            <a:lvl1pPr>
              <a:defRPr/>
            </a:lvl1pPr>
          </a:lstStyle>
          <a:p>
            <a:endParaRPr lang="en-US"/>
          </a:p>
        </p:txBody>
      </p:sp>
      <p:sp>
        <p:nvSpPr>
          <p:cNvPr id="9" name="Rectangle 6"/>
          <p:cNvSpPr>
            <a:spLocks noGrp="1" noChangeArrowheads="1"/>
          </p:cNvSpPr>
          <p:nvPr>
            <p:ph type="sldNum" sz="quarter" idx="12"/>
          </p:nvPr>
        </p:nvSpPr>
        <p:spPr>
          <a:ln/>
        </p:spPr>
        <p:txBody>
          <a:bodyPr/>
          <a:lstStyle>
            <a:lvl1pPr>
              <a:defRPr/>
            </a:lvl1pPr>
          </a:lstStyle>
          <a:p>
            <a:fld id="{76CC66F9-2A80-4391-9606-FE351B036FB1}" type="slidenum">
              <a:rPr lang="en-US"/>
              <a:pPr/>
              <a:t>‹#›</a:t>
            </a:fld>
            <a:endParaRPr 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Rectangle 4"/>
          <p:cNvSpPr>
            <a:spLocks noGrp="1" noChangeArrowheads="1"/>
          </p:cNvSpPr>
          <p:nvPr>
            <p:ph type="dt" sz="half" idx="10"/>
          </p:nvPr>
        </p:nvSpPr>
        <p:spPr>
          <a:ln/>
        </p:spPr>
        <p:txBody>
          <a:bodyPr/>
          <a:lstStyle>
            <a:lvl1pPr>
              <a:defRPr/>
            </a:lvl1pPr>
          </a:lstStyle>
          <a:p>
            <a:endParaRPr lang="en-US"/>
          </a:p>
        </p:txBody>
      </p:sp>
      <p:sp>
        <p:nvSpPr>
          <p:cNvPr id="4" name="Rectangle 5"/>
          <p:cNvSpPr>
            <a:spLocks noGrp="1" noChangeArrowheads="1"/>
          </p:cNvSpPr>
          <p:nvPr>
            <p:ph type="ftr" sz="quarter" idx="11"/>
          </p:nvPr>
        </p:nvSpPr>
        <p:spPr>
          <a:ln/>
        </p:spPr>
        <p:txBody>
          <a:bodyPr/>
          <a:lstStyle>
            <a:lvl1pPr>
              <a:defRPr/>
            </a:lvl1pPr>
          </a:lstStyle>
          <a:p>
            <a:endParaRPr lang="en-US"/>
          </a:p>
        </p:txBody>
      </p:sp>
      <p:sp>
        <p:nvSpPr>
          <p:cNvPr id="5" name="Rectangle 6"/>
          <p:cNvSpPr>
            <a:spLocks noGrp="1" noChangeArrowheads="1"/>
          </p:cNvSpPr>
          <p:nvPr>
            <p:ph type="sldNum" sz="quarter" idx="12"/>
          </p:nvPr>
        </p:nvSpPr>
        <p:spPr>
          <a:ln/>
        </p:spPr>
        <p:txBody>
          <a:bodyPr/>
          <a:lstStyle>
            <a:lvl1pPr>
              <a:defRPr/>
            </a:lvl1pPr>
          </a:lstStyle>
          <a:p>
            <a:fld id="{0BFE5336-D6EF-43E5-BC39-BA804D112F2C}" type="slidenum">
              <a:rPr lang="en-US"/>
              <a:pPr/>
              <a:t>‹#›</a:t>
            </a:fld>
            <a:endParaRPr 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en-US"/>
          </a:p>
        </p:txBody>
      </p:sp>
      <p:sp>
        <p:nvSpPr>
          <p:cNvPr id="3" name="Rectangle 5"/>
          <p:cNvSpPr>
            <a:spLocks noGrp="1" noChangeArrowheads="1"/>
          </p:cNvSpPr>
          <p:nvPr>
            <p:ph type="ftr" sz="quarter" idx="11"/>
          </p:nvPr>
        </p:nvSpPr>
        <p:spPr>
          <a:ln/>
        </p:spPr>
        <p:txBody>
          <a:bodyPr/>
          <a:lstStyle>
            <a:lvl1pPr>
              <a:defRPr/>
            </a:lvl1pPr>
          </a:lstStyle>
          <a:p>
            <a:endParaRPr lang="en-US"/>
          </a:p>
        </p:txBody>
      </p:sp>
      <p:sp>
        <p:nvSpPr>
          <p:cNvPr id="4" name="Rectangle 6"/>
          <p:cNvSpPr>
            <a:spLocks noGrp="1" noChangeArrowheads="1"/>
          </p:cNvSpPr>
          <p:nvPr>
            <p:ph type="sldNum" sz="quarter" idx="12"/>
          </p:nvPr>
        </p:nvSpPr>
        <p:spPr>
          <a:ln/>
        </p:spPr>
        <p:txBody>
          <a:bodyPr/>
          <a:lstStyle>
            <a:lvl1pPr>
              <a:defRPr/>
            </a:lvl1pPr>
          </a:lstStyle>
          <a:p>
            <a:fld id="{757BD053-852C-416C-B70C-893AAD76EE0F}" type="slidenum">
              <a:rPr lang="en-US"/>
              <a:pPr/>
              <a:t>‹#›</a:t>
            </a:fld>
            <a:endParaRPr 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E625D584-E5B5-4EDC-9AB0-8A005FCE0B01}" type="slidenum">
              <a:rPr lang="en-US"/>
              <a:pPr/>
              <a:t>‹#›</a:t>
            </a:fld>
            <a:endParaRPr 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I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B3F899B8-0C57-4AEE-88EE-2B6F727ED2F1}" type="slidenum">
              <a:rPr lang="en-US"/>
              <a:pPr/>
              <a:t>‹#›</a:t>
            </a:fld>
            <a:endParaRPr 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3A463FC1-36AB-4AEF-9C68-5379F94673B7}" type="slidenum">
              <a:rPr lang="en-US"/>
              <a:pPr/>
              <a:t>‹#›</a:t>
            </a:fld>
            <a:endParaRPr 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7A7792A6-3F6D-4FCE-B1B7-72CFC5463DAE}" type="slidenum">
              <a:rPr lang="en-US"/>
              <a:pPr/>
              <a:t>‹#›</a:t>
            </a:fld>
            <a:endParaRPr lang="en-US"/>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OverObj" preserve="1">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IN"/>
          </a:p>
        </p:txBody>
      </p:sp>
      <p:sp>
        <p:nvSpPr>
          <p:cNvPr id="3" name="Text Placeholder 2"/>
          <p:cNvSpPr>
            <a:spLocks noGrp="1"/>
          </p:cNvSpPr>
          <p:nvPr>
            <p:ph type="body" sz="half" idx="1"/>
          </p:nvPr>
        </p:nvSpPr>
        <p:spPr>
          <a:xfrm>
            <a:off x="685800" y="1981200"/>
            <a:ext cx="77724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685800" y="4114800"/>
            <a:ext cx="77724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1DB66113-6D30-4EA6-819E-E28180511EFE}" type="slidenum">
              <a:rPr lang="en-US"/>
              <a:pPr/>
              <a:t>‹#›</a:t>
            </a:fld>
            <a:endParaRPr lang="en-US"/>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clipArtAndTx" preserve="1">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IN"/>
          </a:p>
        </p:txBody>
      </p:sp>
      <p:sp>
        <p:nvSpPr>
          <p:cNvPr id="3" name="ClipArt Placeholder 2"/>
          <p:cNvSpPr>
            <a:spLocks noGrp="1"/>
          </p:cNvSpPr>
          <p:nvPr>
            <p:ph type="clipArt" sz="half" idx="1"/>
          </p:nvPr>
        </p:nvSpPr>
        <p:spPr>
          <a:xfrm>
            <a:off x="685800" y="1981200"/>
            <a:ext cx="3810000" cy="4114800"/>
          </a:xfrm>
        </p:spPr>
        <p:txBody>
          <a:bodyPr/>
          <a:lstStyle/>
          <a:p>
            <a:pPr lvl="0"/>
            <a:endParaRPr lang="en-IN" noProof="0" smtClean="0"/>
          </a:p>
        </p:txBody>
      </p:sp>
      <p:sp>
        <p:nvSpPr>
          <p:cNvPr id="4" name="Text Placeholder 3"/>
          <p:cNvSpPr>
            <a:spLocks noGrp="1"/>
          </p:cNvSpPr>
          <p:nvPr>
            <p:ph type="body"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95386955-1476-4B2B-9B8B-D58C5C7C7AB7}" type="slidenum">
              <a:rPr lang="en-US"/>
              <a:pPr/>
              <a:t>‹#›</a:t>
            </a:fld>
            <a:endParaRPr lang="en-US"/>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IN"/>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lipArt Placeholder 3"/>
          <p:cNvSpPr>
            <a:spLocks noGrp="1"/>
          </p:cNvSpPr>
          <p:nvPr>
            <p:ph type="clipArt" sz="half" idx="2"/>
          </p:nvPr>
        </p:nvSpPr>
        <p:spPr>
          <a:xfrm>
            <a:off x="4648200" y="1981200"/>
            <a:ext cx="3810000" cy="4114800"/>
          </a:xfrm>
        </p:spPr>
        <p:txBody>
          <a:bodyPr/>
          <a:lstStyle/>
          <a:p>
            <a:pPr lvl="0"/>
            <a:endParaRPr lang="en-IN" noProof="0" smtClean="0"/>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F51356CD-74D3-45BC-9F2A-F415141B70C4}" type="slidenum">
              <a:rPr lang="en-US"/>
              <a:pPr/>
              <a:t>‹#›</a:t>
            </a:fld>
            <a:endParaRPr lang="en-US"/>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85800" y="609600"/>
            <a:ext cx="7772400" cy="5486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3" name="Rectangle 4"/>
          <p:cNvSpPr>
            <a:spLocks noGrp="1" noChangeArrowheads="1"/>
          </p:cNvSpPr>
          <p:nvPr>
            <p:ph type="dt" sz="half" idx="10"/>
          </p:nvPr>
        </p:nvSpPr>
        <p:spPr>
          <a:ln/>
        </p:spPr>
        <p:txBody>
          <a:bodyPr/>
          <a:lstStyle>
            <a:lvl1pPr>
              <a:defRPr/>
            </a:lvl1pPr>
          </a:lstStyle>
          <a:p>
            <a:endParaRPr lang="en-US"/>
          </a:p>
        </p:txBody>
      </p:sp>
      <p:sp>
        <p:nvSpPr>
          <p:cNvPr id="4" name="Rectangle 5"/>
          <p:cNvSpPr>
            <a:spLocks noGrp="1" noChangeArrowheads="1"/>
          </p:cNvSpPr>
          <p:nvPr>
            <p:ph type="ftr" sz="quarter" idx="11"/>
          </p:nvPr>
        </p:nvSpPr>
        <p:spPr>
          <a:ln/>
        </p:spPr>
        <p:txBody>
          <a:bodyPr/>
          <a:lstStyle>
            <a:lvl1pPr>
              <a:defRPr/>
            </a:lvl1pPr>
          </a:lstStyle>
          <a:p>
            <a:endParaRPr lang="en-US"/>
          </a:p>
        </p:txBody>
      </p:sp>
      <p:sp>
        <p:nvSpPr>
          <p:cNvPr id="5" name="Rectangle 6"/>
          <p:cNvSpPr>
            <a:spLocks noGrp="1" noChangeArrowheads="1"/>
          </p:cNvSpPr>
          <p:nvPr>
            <p:ph type="sldNum" sz="quarter" idx="12"/>
          </p:nvPr>
        </p:nvSpPr>
        <p:spPr>
          <a:ln/>
        </p:spPr>
        <p:txBody>
          <a:bodyPr/>
          <a:lstStyle>
            <a:lvl1pPr>
              <a:defRPr/>
            </a:lvl1pPr>
          </a:lstStyle>
          <a:p>
            <a:fld id="{35F17E57-15F2-45F4-A3EF-BFD442F34659}" type="slidenum">
              <a:rPr lang="en-US"/>
              <a:pPr/>
              <a:t>‹#›</a:t>
            </a:fld>
            <a:endParaRPr lang="en-US"/>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rgbClr val="FFFF66"/>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48196"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Verdana" pitchFamily="34" charset="0"/>
              </a:defRPr>
            </a:lvl1pPr>
          </a:lstStyle>
          <a:p>
            <a:endParaRPr lang="en-US"/>
          </a:p>
        </p:txBody>
      </p:sp>
      <p:sp>
        <p:nvSpPr>
          <p:cNvPr id="648197"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Verdana" pitchFamily="34" charset="0"/>
              </a:defRPr>
            </a:lvl1pPr>
          </a:lstStyle>
          <a:p>
            <a:endParaRPr lang="en-US"/>
          </a:p>
        </p:txBody>
      </p:sp>
      <p:sp>
        <p:nvSpPr>
          <p:cNvPr id="648198"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Verdana" pitchFamily="34" charset="0"/>
              </a:defRPr>
            </a:lvl1pPr>
          </a:lstStyle>
          <a:p>
            <a:fld id="{F914C3F5-A2B6-406C-9D36-1BA6CF462A17}"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2" r:id="rId2"/>
    <p:sldLayoutId id="2147483671" r:id="rId3"/>
    <p:sldLayoutId id="2147483670" r:id="rId4"/>
    <p:sldLayoutId id="2147483669" r:id="rId5"/>
    <p:sldLayoutId id="2147483668" r:id="rId6"/>
    <p:sldLayoutId id="2147483667" r:id="rId7"/>
    <p:sldLayoutId id="2147483666" r:id="rId8"/>
    <p:sldLayoutId id="2147483665" r:id="rId9"/>
    <p:sldLayoutId id="2147483664" r:id="rId10"/>
    <p:sldLayoutId id="2147483663" r:id="rId11"/>
    <p:sldLayoutId id="2147483662" r:id="rId12"/>
    <p:sldLayoutId id="2147483661" r:id="rId13"/>
    <p:sldLayoutId id="2147483660" r:id="rId14"/>
    <p:sldLayoutId id="2147483659" r:id="rId15"/>
  </p:sldLayoutIdLst>
  <p:transition/>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Verdana" pitchFamily="34" charset="0"/>
        </a:defRPr>
      </a:lvl2pPr>
      <a:lvl3pPr algn="ctr" rtl="0" eaLnBrk="0" fontAlgn="base" hangingPunct="0">
        <a:spcBef>
          <a:spcPct val="0"/>
        </a:spcBef>
        <a:spcAft>
          <a:spcPct val="0"/>
        </a:spcAft>
        <a:defRPr sz="4400">
          <a:solidFill>
            <a:schemeClr val="tx2"/>
          </a:solidFill>
          <a:latin typeface="Verdana" pitchFamily="34" charset="0"/>
        </a:defRPr>
      </a:lvl3pPr>
      <a:lvl4pPr algn="ctr" rtl="0" eaLnBrk="0" fontAlgn="base" hangingPunct="0">
        <a:spcBef>
          <a:spcPct val="0"/>
        </a:spcBef>
        <a:spcAft>
          <a:spcPct val="0"/>
        </a:spcAft>
        <a:defRPr sz="4400">
          <a:solidFill>
            <a:schemeClr val="tx2"/>
          </a:solidFill>
          <a:latin typeface="Verdana" pitchFamily="34" charset="0"/>
        </a:defRPr>
      </a:lvl4pPr>
      <a:lvl5pPr algn="ctr" rtl="0" eaLnBrk="0" fontAlgn="base" hangingPunct="0">
        <a:spcBef>
          <a:spcPct val="0"/>
        </a:spcBef>
        <a:spcAft>
          <a:spcPct val="0"/>
        </a:spcAft>
        <a:defRPr sz="4400">
          <a:solidFill>
            <a:schemeClr val="tx2"/>
          </a:solidFill>
          <a:latin typeface="Verdana" pitchFamily="34"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racro.org/"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mailto:ymcheong@kaeri.re.kr" TargetMode="Externa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ChangeArrowheads="1"/>
          </p:cNvSpPr>
          <p:nvPr>
            <p:ph type="title"/>
          </p:nvPr>
        </p:nvSpPr>
        <p:spPr>
          <a:xfrm>
            <a:off x="457200" y="274638"/>
            <a:ext cx="8229600" cy="1782762"/>
          </a:xfrm>
        </p:spPr>
        <p:txBody>
          <a:bodyPr/>
          <a:lstStyle/>
          <a:p>
            <a:r>
              <a:rPr lang="en-GB" sz="2800" b="1" smtClean="0">
                <a:solidFill>
                  <a:srgbClr val="0000FF"/>
                </a:solidFill>
              </a:rPr>
              <a:t>Advanced Digital Industrial Radiology and Computed Tomography in Industry and Civil Engineering– RAS/8/110</a:t>
            </a:r>
            <a:r>
              <a:rPr lang="en-US" sz="2800" smtClean="0">
                <a:solidFill>
                  <a:srgbClr val="0000FF"/>
                </a:solidFill>
              </a:rPr>
              <a:t/>
            </a:r>
            <a:br>
              <a:rPr lang="en-US" sz="2800" smtClean="0">
                <a:solidFill>
                  <a:srgbClr val="0000FF"/>
                </a:solidFill>
              </a:rPr>
            </a:br>
            <a:r>
              <a:rPr lang="en-US" sz="2400" b="1" smtClean="0">
                <a:solidFill>
                  <a:srgbClr val="0000FF"/>
                </a:solidFill>
              </a:rPr>
              <a:t>(2009-2011)</a:t>
            </a:r>
          </a:p>
        </p:txBody>
      </p:sp>
      <p:sp>
        <p:nvSpPr>
          <p:cNvPr id="19458" name="Rectangle 3"/>
          <p:cNvSpPr>
            <a:spLocks noGrp="1" noChangeArrowheads="1"/>
          </p:cNvSpPr>
          <p:nvPr>
            <p:ph idx="1"/>
          </p:nvPr>
        </p:nvSpPr>
        <p:spPr>
          <a:xfrm>
            <a:off x="381000" y="2895600"/>
            <a:ext cx="8305800" cy="3429000"/>
          </a:xfrm>
        </p:spPr>
        <p:txBody>
          <a:bodyPr/>
          <a:lstStyle/>
          <a:p>
            <a:pPr>
              <a:spcAft>
                <a:spcPct val="10000"/>
              </a:spcAft>
              <a:buFontTx/>
              <a:buNone/>
            </a:pPr>
            <a:r>
              <a:rPr lang="en-GB" sz="2400" b="1" smtClean="0">
                <a:solidFill>
                  <a:srgbClr val="990033"/>
                </a:solidFill>
              </a:rPr>
              <a:t>                Project Lead Country Coordinator</a:t>
            </a:r>
            <a:r>
              <a:rPr lang="en-GB" sz="2400" b="1" smtClean="0"/>
              <a:t> </a:t>
            </a:r>
          </a:p>
          <a:p>
            <a:pPr algn="ctr">
              <a:spcAft>
                <a:spcPct val="10000"/>
              </a:spcAft>
              <a:buFontTx/>
              <a:buNone/>
            </a:pPr>
            <a:r>
              <a:rPr lang="en-GB" sz="2400" b="1" smtClean="0">
                <a:solidFill>
                  <a:srgbClr val="0000FF"/>
                </a:solidFill>
              </a:rPr>
              <a:t>   Dr. Gursharan Singh [India]</a:t>
            </a:r>
          </a:p>
          <a:p>
            <a:pPr>
              <a:spcAft>
                <a:spcPct val="10000"/>
              </a:spcAft>
              <a:buFontTx/>
              <a:buNone/>
            </a:pPr>
            <a:endParaRPr lang="en-GB" b="1" smtClean="0">
              <a:solidFill>
                <a:srgbClr val="0000FF"/>
              </a:solidFill>
            </a:endParaRPr>
          </a:p>
          <a:p>
            <a:pPr algn="ctr">
              <a:spcAft>
                <a:spcPct val="10000"/>
              </a:spcAft>
              <a:buFontTx/>
              <a:buNone/>
            </a:pPr>
            <a:r>
              <a:rPr lang="en-GB" sz="2000" b="1" smtClean="0">
                <a:solidFill>
                  <a:srgbClr val="990033"/>
                </a:solidFill>
              </a:rPr>
              <a:t>Activities and Achievements for the Period : 2010</a:t>
            </a:r>
          </a:p>
          <a:p>
            <a:pPr algn="ctr">
              <a:spcAft>
                <a:spcPct val="10000"/>
              </a:spcAft>
              <a:buFontTx/>
              <a:buNone/>
            </a:pPr>
            <a:endParaRPr lang="en-GB" sz="2000" b="1" smtClean="0">
              <a:solidFill>
                <a:srgbClr val="990033"/>
              </a:solidFill>
            </a:endParaRPr>
          </a:p>
          <a:p>
            <a:pPr algn="just">
              <a:buFontTx/>
              <a:buNone/>
            </a:pPr>
            <a:r>
              <a:rPr lang="en-GB" sz="1800" b="1" smtClean="0">
                <a:solidFill>
                  <a:srgbClr val="0000CC"/>
                </a:solidFill>
              </a:rPr>
              <a:t>    </a:t>
            </a:r>
            <a:r>
              <a:rPr lang="en-GB" sz="1800" b="1" smtClean="0">
                <a:solidFill>
                  <a:srgbClr val="0000FF"/>
                </a:solidFill>
              </a:rPr>
              <a:t>[The consolidated report is based on the Annual Progress Reports received from Member States].</a:t>
            </a:r>
            <a:r>
              <a:rPr lang="en-US" sz="1800" b="1" smtClean="0">
                <a:solidFill>
                  <a:srgbClr val="0000FF"/>
                </a:solidFill>
              </a:rPr>
              <a:t> </a:t>
            </a:r>
          </a:p>
          <a:p>
            <a:pPr algn="just">
              <a:spcAft>
                <a:spcPct val="10000"/>
              </a:spcAft>
              <a:buFontTx/>
              <a:buNone/>
            </a:pPr>
            <a:endParaRPr lang="en-GB" sz="1400" smtClean="0">
              <a:solidFill>
                <a:srgbClr val="0000FF"/>
              </a:solidFill>
            </a:endParaRPr>
          </a:p>
          <a:p>
            <a:endParaRPr lang="en-US" sz="1600" smtClean="0">
              <a:solidFill>
                <a:srgbClr val="0000CC"/>
              </a:solidFill>
            </a:endParaRPr>
          </a:p>
        </p:txBody>
      </p:sp>
      <p:sp>
        <p:nvSpPr>
          <p:cNvPr id="3" name="Slide Number Placeholder 2"/>
          <p:cNvSpPr>
            <a:spLocks noGrp="1"/>
          </p:cNvSpPr>
          <p:nvPr>
            <p:ph type="sldNum" sz="quarter" idx="12"/>
          </p:nvPr>
        </p:nvSpPr>
        <p:spPr/>
        <p:txBody>
          <a:bodyPr/>
          <a:lstStyle/>
          <a:p>
            <a:fld id="{1FEA51B7-1188-4673-A25E-8EAB01A5789C}" type="slidenum">
              <a:rPr lang="en-US"/>
              <a:pPr/>
              <a:t>1</a:t>
            </a:fld>
            <a:endParaRPr lang="en-US"/>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
          <p:cNvSpPr>
            <a:spLocks noGrp="1" noChangeArrowheads="1"/>
          </p:cNvSpPr>
          <p:nvPr>
            <p:ph type="title"/>
          </p:nvPr>
        </p:nvSpPr>
        <p:spPr>
          <a:xfrm>
            <a:off x="152400" y="0"/>
            <a:ext cx="8991600" cy="1066800"/>
          </a:xfrm>
        </p:spPr>
        <p:txBody>
          <a:bodyPr>
            <a:normAutofit fontScale="90000"/>
          </a:bodyPr>
          <a:lstStyle/>
          <a:p>
            <a:r>
              <a:rPr lang="en-GB" sz="2200" b="1" dirty="0" smtClean="0">
                <a:solidFill>
                  <a:srgbClr val="0000FF"/>
                </a:solidFill>
              </a:rPr>
              <a:t>Advanced Digital Industrial Radiology (DIR) and Computed Tomography (CT) in Industry and Civil Engineering – RAS/8/110</a:t>
            </a:r>
            <a:endParaRPr lang="en-US" sz="2000" b="1" dirty="0" smtClean="0">
              <a:solidFill>
                <a:srgbClr val="0000FF"/>
              </a:solidFill>
            </a:endParaRPr>
          </a:p>
        </p:txBody>
      </p:sp>
      <p:sp>
        <p:nvSpPr>
          <p:cNvPr id="3075" name="Rectangle 5"/>
          <p:cNvSpPr>
            <a:spLocks noGrp="1" noChangeArrowheads="1"/>
          </p:cNvSpPr>
          <p:nvPr>
            <p:ph idx="1"/>
          </p:nvPr>
        </p:nvSpPr>
        <p:spPr>
          <a:xfrm>
            <a:off x="0" y="1066800"/>
            <a:ext cx="8763000" cy="5791200"/>
          </a:xfrm>
        </p:spPr>
        <p:txBody>
          <a:bodyPr>
            <a:noAutofit/>
          </a:bodyPr>
          <a:lstStyle/>
          <a:p>
            <a:pPr>
              <a:lnSpc>
                <a:spcPct val="80000"/>
              </a:lnSpc>
              <a:spcAft>
                <a:spcPct val="10000"/>
              </a:spcAft>
              <a:buFontTx/>
              <a:buNone/>
            </a:pPr>
            <a:r>
              <a:rPr lang="en-GB" sz="1700" b="1" dirty="0" smtClean="0"/>
              <a:t>Overall </a:t>
            </a:r>
            <a:r>
              <a:rPr lang="en-US" sz="1700" b="1" dirty="0" smtClean="0"/>
              <a:t>Objective:</a:t>
            </a:r>
          </a:p>
          <a:p>
            <a:pPr algn="just">
              <a:buFontTx/>
              <a:buNone/>
            </a:pPr>
            <a:r>
              <a:rPr lang="en-US" sz="1700" dirty="0" smtClean="0"/>
              <a:t>    </a:t>
            </a:r>
            <a:r>
              <a:rPr lang="en-US" sz="2000" dirty="0" smtClean="0"/>
              <a:t>To </a:t>
            </a:r>
            <a:r>
              <a:rPr lang="en-GB" sz="2000" dirty="0" smtClean="0"/>
              <a:t>demonstrate, promote and transfer the applications of advanced digital radiography and planar and volume imaging techniques for non-destructive testing and examination of industrial specimens.</a:t>
            </a:r>
            <a:endParaRPr lang="en-US" sz="2000" dirty="0" smtClean="0"/>
          </a:p>
          <a:p>
            <a:pPr lvl="1" algn="just">
              <a:lnSpc>
                <a:spcPct val="80000"/>
              </a:lnSpc>
              <a:buFontTx/>
              <a:buNone/>
            </a:pPr>
            <a:endParaRPr lang="en-US" sz="800" b="1" dirty="0" smtClean="0"/>
          </a:p>
          <a:p>
            <a:pPr algn="just">
              <a:lnSpc>
                <a:spcPct val="80000"/>
              </a:lnSpc>
              <a:buFontTx/>
              <a:buNone/>
            </a:pPr>
            <a:r>
              <a:rPr lang="en-US" sz="1700" b="1" dirty="0" smtClean="0"/>
              <a:t>Specific Objectives: </a:t>
            </a:r>
          </a:p>
          <a:p>
            <a:pPr algn="just">
              <a:buFontTx/>
              <a:buNone/>
            </a:pPr>
            <a:r>
              <a:rPr lang="en-AU" sz="1700" dirty="0" smtClean="0"/>
              <a:t>  </a:t>
            </a:r>
            <a:r>
              <a:rPr lang="en-AU" sz="1700" dirty="0" err="1" smtClean="0"/>
              <a:t>i</a:t>
            </a:r>
            <a:r>
              <a:rPr lang="en-AU" sz="1700" dirty="0" smtClean="0"/>
              <a:t>) </a:t>
            </a:r>
            <a:r>
              <a:rPr lang="en-AU" sz="1700" b="1" dirty="0" smtClean="0"/>
              <a:t>Demonstration, propagation and transfer of the advanced DIR technology to industrial and educational partners in the Member States;</a:t>
            </a:r>
            <a:endParaRPr lang="en-US" sz="1700" b="1" dirty="0" smtClean="0"/>
          </a:p>
          <a:p>
            <a:pPr algn="just">
              <a:buFontTx/>
              <a:buNone/>
            </a:pPr>
            <a:r>
              <a:rPr lang="en-AU" sz="1700" b="1" dirty="0" smtClean="0"/>
              <a:t>(ii) Establishing modified training courses and training materials e.g., printed and e-learning materials and software based teaching aids in advanced industrial radiography,  including direct digital imaging with non-film media and planar and volume defect localisation and identification.</a:t>
            </a:r>
            <a:endParaRPr lang="en-US" sz="1700" b="1" dirty="0" smtClean="0"/>
          </a:p>
          <a:p>
            <a:pPr algn="just">
              <a:buFontTx/>
              <a:buAutoNum type="romanLcParenBoth" startAt="3"/>
            </a:pPr>
            <a:r>
              <a:rPr lang="en-AU" sz="1700" b="1" dirty="0" smtClean="0"/>
              <a:t>Establishing new protocols and guidelines for quality assurance and quality sustainability in applications of these advanced technologies in emerging areas.</a:t>
            </a:r>
            <a:endParaRPr lang="en-US" sz="1700" b="1" dirty="0" smtClean="0"/>
          </a:p>
          <a:p>
            <a:pPr algn="just">
              <a:buFontTx/>
              <a:buNone/>
            </a:pPr>
            <a:r>
              <a:rPr lang="en-US" sz="1700" dirty="0" smtClean="0"/>
              <a:t>     </a:t>
            </a:r>
            <a:r>
              <a:rPr lang="en-US" sz="1700" b="1" dirty="0" smtClean="0">
                <a:solidFill>
                  <a:srgbClr val="0000FF"/>
                </a:solidFill>
              </a:rPr>
              <a:t>The objectives will be realized through regional training &amp; demonstration events, expert missions, national activities, training material distribution and related activities.</a:t>
            </a:r>
          </a:p>
        </p:txBody>
      </p:sp>
      <p:sp>
        <p:nvSpPr>
          <p:cNvPr id="3" name="Slide Number Placeholder 2"/>
          <p:cNvSpPr>
            <a:spLocks noGrp="1"/>
          </p:cNvSpPr>
          <p:nvPr>
            <p:ph type="sldNum" sz="quarter" idx="12"/>
          </p:nvPr>
        </p:nvSpPr>
        <p:spPr/>
        <p:txBody>
          <a:bodyPr/>
          <a:lstStyle/>
          <a:p>
            <a:fld id="{DEA32382-0EDF-464E-9B25-89FC679F53CE}" type="slidenum">
              <a:rPr lang="en-US"/>
              <a:pPr/>
              <a:t>2</a:t>
            </a:fld>
            <a:endParaRPr lang="en-US"/>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457200" y="152400"/>
            <a:ext cx="8229600" cy="762000"/>
          </a:xfrm>
        </p:spPr>
        <p:txBody>
          <a:bodyPr>
            <a:normAutofit/>
          </a:bodyPr>
          <a:lstStyle/>
          <a:p>
            <a:r>
              <a:rPr lang="en-US" sz="3600" b="1" dirty="0" smtClean="0">
                <a:solidFill>
                  <a:srgbClr val="0000FF"/>
                </a:solidFill>
              </a:rPr>
              <a:t>16 Participating Countries </a:t>
            </a:r>
            <a:endParaRPr lang="en-US" sz="3600" dirty="0" smtClean="0">
              <a:solidFill>
                <a:srgbClr val="0000FF"/>
              </a:solidFill>
            </a:endParaRPr>
          </a:p>
        </p:txBody>
      </p:sp>
      <p:sp>
        <p:nvSpPr>
          <p:cNvPr id="5123" name="Content Placeholder 2"/>
          <p:cNvSpPr>
            <a:spLocks noGrp="1"/>
          </p:cNvSpPr>
          <p:nvPr>
            <p:ph idx="1"/>
          </p:nvPr>
        </p:nvSpPr>
        <p:spPr>
          <a:xfrm>
            <a:off x="609600" y="1600200"/>
            <a:ext cx="8229600" cy="3810000"/>
          </a:xfrm>
        </p:spPr>
        <p:txBody>
          <a:bodyPr/>
          <a:lstStyle/>
          <a:p>
            <a:pPr marL="514350" indent="-514350" algn="just">
              <a:buFontTx/>
              <a:buAutoNum type="arabicPeriod"/>
            </a:pPr>
            <a:r>
              <a:rPr lang="en-US" sz="2400" b="1" dirty="0" smtClean="0"/>
              <a:t>Australia		9.    New Zealand</a:t>
            </a:r>
          </a:p>
          <a:p>
            <a:pPr marL="514350" indent="-514350" algn="just">
              <a:buFontTx/>
              <a:buAutoNum type="arabicPeriod"/>
            </a:pPr>
            <a:r>
              <a:rPr lang="en-US" sz="2400" b="1" dirty="0" smtClean="0"/>
              <a:t>Bangladesh		10.  Pakistan</a:t>
            </a:r>
          </a:p>
          <a:p>
            <a:pPr marL="514350" indent="-514350" algn="just">
              <a:buFontTx/>
              <a:buAutoNum type="arabicPeriod"/>
            </a:pPr>
            <a:r>
              <a:rPr lang="en-US" sz="2400" b="1" dirty="0" smtClean="0"/>
              <a:t>China			11.  Philippines</a:t>
            </a:r>
          </a:p>
          <a:p>
            <a:pPr marL="514350" indent="-514350" algn="just">
              <a:buFontTx/>
              <a:buAutoNum type="arabicPeriod"/>
            </a:pPr>
            <a:r>
              <a:rPr lang="en-US" sz="2400" b="1" dirty="0" smtClean="0"/>
              <a:t>India			12.Republic of Korea</a:t>
            </a:r>
            <a:endParaRPr lang="en-US" sz="2400" b="1" dirty="0" smtClean="0">
              <a:solidFill>
                <a:srgbClr val="FF0000"/>
              </a:solidFill>
            </a:endParaRPr>
          </a:p>
          <a:p>
            <a:pPr marL="514350" indent="-514350" algn="just">
              <a:buFontTx/>
              <a:buAutoNum type="arabicPeriod"/>
            </a:pPr>
            <a:r>
              <a:rPr lang="en-US" sz="2400" b="1" dirty="0" smtClean="0"/>
              <a:t>Indonesia		13.  Singapore</a:t>
            </a:r>
          </a:p>
          <a:p>
            <a:pPr marL="514350" indent="-514350" algn="just">
              <a:buFontTx/>
              <a:buAutoNum type="arabicPeriod"/>
            </a:pPr>
            <a:r>
              <a:rPr lang="en-US" sz="2400" b="1" dirty="0" smtClean="0"/>
              <a:t>Malaysia		14.  Sri Lanka</a:t>
            </a:r>
          </a:p>
          <a:p>
            <a:pPr marL="514350" indent="-514350" algn="just">
              <a:buFontTx/>
              <a:buAutoNum type="arabicPeriod"/>
            </a:pPr>
            <a:r>
              <a:rPr lang="en-US" sz="2400" b="1" dirty="0" smtClean="0"/>
              <a:t>Mongolia		15.  Thailand</a:t>
            </a:r>
          </a:p>
          <a:p>
            <a:pPr marL="514350" indent="-514350" algn="just">
              <a:buFontTx/>
              <a:buAutoNum type="arabicPeriod"/>
            </a:pPr>
            <a:r>
              <a:rPr lang="en-US" sz="2400" b="1" dirty="0" smtClean="0"/>
              <a:t>Myanmar		16. </a:t>
            </a:r>
            <a:r>
              <a:rPr lang="en-US" sz="2400" b="1" dirty="0" smtClean="0">
                <a:solidFill>
                  <a:srgbClr val="FF0000"/>
                </a:solidFill>
              </a:rPr>
              <a:t> </a:t>
            </a:r>
            <a:r>
              <a:rPr lang="en-US" sz="2400" b="1" dirty="0" smtClean="0"/>
              <a:t>Vietnam	</a:t>
            </a:r>
            <a:endParaRPr lang="en-US" sz="2400" b="1" dirty="0" smtClean="0">
              <a:solidFill>
                <a:srgbClr val="FF0000"/>
              </a:solidFill>
            </a:endParaRPr>
          </a:p>
          <a:p>
            <a:pPr marL="514350" indent="-514350" algn="just">
              <a:buFontTx/>
              <a:buAutoNum type="arabicPeriod"/>
            </a:pPr>
            <a:endParaRPr lang="en-US" sz="1800" b="1" dirty="0" smtClean="0"/>
          </a:p>
        </p:txBody>
      </p:sp>
      <p:sp>
        <p:nvSpPr>
          <p:cNvPr id="3" name="Slide Number Placeholder 2"/>
          <p:cNvSpPr>
            <a:spLocks noGrp="1"/>
          </p:cNvSpPr>
          <p:nvPr>
            <p:ph type="sldNum" sz="quarter" idx="12"/>
          </p:nvPr>
        </p:nvSpPr>
        <p:spPr/>
        <p:txBody>
          <a:bodyPr/>
          <a:lstStyle/>
          <a:p>
            <a:fld id="{5C25DCB5-FE77-41C5-A08A-828A1B35D63B}" type="slidenum">
              <a:rPr lang="en-US"/>
              <a:pPr/>
              <a:t>3</a:t>
            </a:fld>
            <a:endParaRPr lang="en-US"/>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457200" y="152400"/>
            <a:ext cx="8229600" cy="914400"/>
          </a:xfrm>
        </p:spPr>
        <p:txBody>
          <a:bodyPr rtlCol="0">
            <a:normAutofit fontScale="90000"/>
          </a:bodyPr>
          <a:lstStyle/>
          <a:p>
            <a:pPr fontAlgn="auto">
              <a:spcAft>
                <a:spcPts val="0"/>
              </a:spcAft>
              <a:defRPr/>
            </a:pPr>
            <a:r>
              <a:rPr lang="en-US" sz="4000" b="1" dirty="0" smtClean="0">
                <a:solidFill>
                  <a:srgbClr val="0000CC"/>
                </a:solidFill>
              </a:rPr>
              <a:t>Australia</a:t>
            </a:r>
            <a:br>
              <a:rPr lang="en-US" sz="4000" b="1" dirty="0" smtClean="0">
                <a:solidFill>
                  <a:srgbClr val="0000CC"/>
                </a:solidFill>
              </a:rPr>
            </a:br>
            <a:r>
              <a:rPr lang="en-US" sz="2700" dirty="0" smtClean="0"/>
              <a:t>Activities/Achievements</a:t>
            </a:r>
          </a:p>
        </p:txBody>
      </p:sp>
      <p:sp>
        <p:nvSpPr>
          <p:cNvPr id="22530" name="Content Placeholder 2"/>
          <p:cNvSpPr>
            <a:spLocks noGrp="1"/>
          </p:cNvSpPr>
          <p:nvPr>
            <p:ph idx="1"/>
          </p:nvPr>
        </p:nvSpPr>
        <p:spPr>
          <a:xfrm>
            <a:off x="228600" y="1295400"/>
            <a:ext cx="8534400" cy="5257800"/>
          </a:xfrm>
        </p:spPr>
        <p:txBody>
          <a:bodyPr/>
          <a:lstStyle/>
          <a:p>
            <a:pPr algn="just"/>
            <a:r>
              <a:rPr lang="en-US" sz="2000" dirty="0" smtClean="0"/>
              <a:t>Participated in </a:t>
            </a:r>
            <a:r>
              <a:rPr lang="en-US" sz="2000" b="1" dirty="0" smtClean="0"/>
              <a:t>Mid-Term Review Meeting </a:t>
            </a:r>
            <a:r>
              <a:rPr lang="en-US" sz="2000" dirty="0" smtClean="0"/>
              <a:t>of the Project on RAS/8/110, </a:t>
            </a:r>
            <a:r>
              <a:rPr lang="en-US" sz="2000" b="1" dirty="0" smtClean="0"/>
              <a:t>2-6 August 2010, Hanoi, Vietnam</a:t>
            </a:r>
          </a:p>
          <a:p>
            <a:pPr algn="just"/>
            <a:r>
              <a:rPr lang="en-US" sz="2000" dirty="0" smtClean="0"/>
              <a:t>In 2008, the world’s first undersea pipeline, carrying sour gas at 220</a:t>
            </a:r>
            <a:r>
              <a:rPr lang="en-US" sz="2000" baseline="30000" dirty="0" smtClean="0"/>
              <a:t>0</a:t>
            </a:r>
            <a:r>
              <a:rPr lang="en-US" sz="2000" dirty="0" smtClean="0"/>
              <a:t>C from the N.W shelf of Australia was fully inspected using computed radiography of all girth welds during the pipe-laying process. The procedure used was witnessed by DNV inspectors and approval given after the radiographs were found to be equal to or better than conventional radiography. Subsequently, DIR has been included in Australian Standards.</a:t>
            </a:r>
          </a:p>
          <a:p>
            <a:pPr algn="just"/>
            <a:r>
              <a:rPr lang="en-US" sz="2000" dirty="0" smtClean="0"/>
              <a:t>Digital and computed radiography has continued to increase its share in radiographic applications due to greater acceptance by regulatory authorities and users of radiography and NDT service. </a:t>
            </a:r>
          </a:p>
          <a:p>
            <a:pPr algn="just"/>
            <a:r>
              <a:rPr lang="en-US" sz="2000" dirty="0" smtClean="0"/>
              <a:t>AINDT is adopting the guidelines for DIR training in accordance with the training document prepared by </a:t>
            </a:r>
            <a:r>
              <a:rPr lang="en-US" sz="2000" dirty="0" err="1" smtClean="0"/>
              <a:t>Dr.Uwe</a:t>
            </a:r>
            <a:r>
              <a:rPr lang="en-US" sz="2000" dirty="0" smtClean="0"/>
              <a:t> </a:t>
            </a:r>
            <a:r>
              <a:rPr lang="en-US" sz="2000" dirty="0" err="1" smtClean="0"/>
              <a:t>Ewart</a:t>
            </a:r>
            <a:r>
              <a:rPr lang="en-US" sz="2000" dirty="0" smtClean="0"/>
              <a:t> for DIR, which is very useful. </a:t>
            </a:r>
          </a:p>
          <a:p>
            <a:endParaRPr lang="en-US" sz="2800" dirty="0" smtClean="0"/>
          </a:p>
        </p:txBody>
      </p:sp>
      <p:sp>
        <p:nvSpPr>
          <p:cNvPr id="3" name="Slide Number Placeholder 2"/>
          <p:cNvSpPr>
            <a:spLocks noGrp="1"/>
          </p:cNvSpPr>
          <p:nvPr>
            <p:ph type="sldNum" sz="quarter" idx="12"/>
          </p:nvPr>
        </p:nvSpPr>
        <p:spPr/>
        <p:txBody>
          <a:bodyPr/>
          <a:lstStyle/>
          <a:p>
            <a:fld id="{0410F924-DAEB-43E0-A53F-1276D5D1F447}" type="slidenum">
              <a:rPr lang="en-US"/>
              <a:pPr/>
              <a:t>4</a:t>
            </a:fld>
            <a:endParaRPr lang="en-US"/>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1"/>
          <p:cNvSpPr>
            <a:spLocks noGrp="1"/>
          </p:cNvSpPr>
          <p:nvPr>
            <p:ph type="title"/>
          </p:nvPr>
        </p:nvSpPr>
        <p:spPr>
          <a:xfrm>
            <a:off x="685800" y="304800"/>
            <a:ext cx="7772400" cy="914400"/>
          </a:xfrm>
        </p:spPr>
        <p:txBody>
          <a:bodyPr/>
          <a:lstStyle/>
          <a:p>
            <a:r>
              <a:rPr lang="en-US" sz="3200" b="1" smtClean="0">
                <a:solidFill>
                  <a:srgbClr val="0000CC"/>
                </a:solidFill>
              </a:rPr>
              <a:t>Australia</a:t>
            </a:r>
            <a:br>
              <a:rPr lang="en-US" sz="3200" b="1" smtClean="0">
                <a:solidFill>
                  <a:srgbClr val="0000CC"/>
                </a:solidFill>
              </a:rPr>
            </a:br>
            <a:r>
              <a:rPr lang="en-US" sz="2000" smtClean="0"/>
              <a:t>Activities/Achievements [Contd]</a:t>
            </a:r>
            <a:endParaRPr lang="en-IN" sz="2000" smtClean="0"/>
          </a:p>
        </p:txBody>
      </p:sp>
      <p:sp>
        <p:nvSpPr>
          <p:cNvPr id="23554" name="Content Placeholder 2"/>
          <p:cNvSpPr>
            <a:spLocks noGrp="1"/>
          </p:cNvSpPr>
          <p:nvPr>
            <p:ph idx="1"/>
          </p:nvPr>
        </p:nvSpPr>
        <p:spPr>
          <a:xfrm>
            <a:off x="457200" y="1371600"/>
            <a:ext cx="8001000" cy="4724400"/>
          </a:xfrm>
        </p:spPr>
        <p:txBody>
          <a:bodyPr/>
          <a:lstStyle/>
          <a:p>
            <a:pPr algn="just"/>
            <a:r>
              <a:rPr lang="en-US" sz="2000" dirty="0" smtClean="0"/>
              <a:t>With respect to harmonization, ICNDT is developing a global MRA which will include members of the IAEA/RCA providing they are also members of ICNDT. This will cover the administration of the MRA by all participating members of the IAEA/RCA, which is of significant benefit considering that IAEA will not do this from 2010.</a:t>
            </a:r>
            <a:endParaRPr lang="en-US" sz="2000" b="1" dirty="0" smtClean="0"/>
          </a:p>
          <a:p>
            <a:pPr algn="just"/>
            <a:r>
              <a:rPr lang="en-US" sz="2000" dirty="0" smtClean="0"/>
              <a:t>Australia continues to assist RCA member state in achieving harmonization to ISO 17024 and in working through ICNDT to bring about increased cooperation with IAEA to assist developing countries in S.E. Asia region</a:t>
            </a:r>
            <a:r>
              <a:rPr lang="en-US" sz="2800" dirty="0" smtClean="0"/>
              <a:t>.</a:t>
            </a:r>
            <a:endParaRPr lang="en-US" sz="2800" b="1" dirty="0" smtClean="0"/>
          </a:p>
          <a:p>
            <a:endParaRPr lang="en-IN" sz="2000" dirty="0" smtClean="0"/>
          </a:p>
        </p:txBody>
      </p:sp>
      <p:sp>
        <p:nvSpPr>
          <p:cNvPr id="2" name="Slide Number Placeholder 1"/>
          <p:cNvSpPr>
            <a:spLocks noGrp="1"/>
          </p:cNvSpPr>
          <p:nvPr>
            <p:ph type="sldNum" sz="quarter" idx="12"/>
          </p:nvPr>
        </p:nvSpPr>
        <p:spPr/>
        <p:txBody>
          <a:bodyPr/>
          <a:lstStyle/>
          <a:p>
            <a:fld id="{C90D7A3D-7DBB-472E-9B77-B9EE2681D906}" type="slidenum">
              <a:rPr lang="en-US"/>
              <a:pPr/>
              <a:t>5</a:t>
            </a:fld>
            <a:endParaRPr lang="en-US"/>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ChangeArrowheads="1"/>
          </p:cNvSpPr>
          <p:nvPr>
            <p:ph type="title"/>
          </p:nvPr>
        </p:nvSpPr>
        <p:spPr>
          <a:xfrm>
            <a:off x="381000" y="0"/>
            <a:ext cx="8305800" cy="1143000"/>
          </a:xfrm>
        </p:spPr>
        <p:txBody>
          <a:bodyPr/>
          <a:lstStyle/>
          <a:p>
            <a:r>
              <a:rPr lang="en-US" sz="3200" b="1" smtClean="0">
                <a:solidFill>
                  <a:srgbClr val="0000CC"/>
                </a:solidFill>
              </a:rPr>
              <a:t>Bangladesh</a:t>
            </a:r>
            <a:r>
              <a:rPr lang="en-US" sz="3600" b="1" smtClean="0">
                <a:solidFill>
                  <a:srgbClr val="0000CC"/>
                </a:solidFill>
              </a:rPr>
              <a:t/>
            </a:r>
            <a:br>
              <a:rPr lang="en-US" sz="3600" b="1" smtClean="0">
                <a:solidFill>
                  <a:srgbClr val="0000CC"/>
                </a:solidFill>
              </a:rPr>
            </a:br>
            <a:r>
              <a:rPr lang="en-US" sz="2400" smtClean="0"/>
              <a:t>Activities/Achievements</a:t>
            </a:r>
            <a:endParaRPr lang="en-US" sz="2400" smtClean="0">
              <a:ea typeface="宋体" pitchFamily="2" charset="-122"/>
            </a:endParaRPr>
          </a:p>
        </p:txBody>
      </p:sp>
      <p:sp>
        <p:nvSpPr>
          <p:cNvPr id="24578" name="Rectangle 3"/>
          <p:cNvSpPr>
            <a:spLocks noGrp="1" noChangeArrowheads="1"/>
          </p:cNvSpPr>
          <p:nvPr>
            <p:ph idx="1"/>
          </p:nvPr>
        </p:nvSpPr>
        <p:spPr>
          <a:xfrm>
            <a:off x="457200" y="1143000"/>
            <a:ext cx="8229600" cy="5410200"/>
          </a:xfrm>
        </p:spPr>
        <p:txBody>
          <a:bodyPr/>
          <a:lstStyle/>
          <a:p>
            <a:pPr algn="just"/>
            <a:r>
              <a:rPr lang="en-US" sz="2000" dirty="0" smtClean="0"/>
              <a:t>Participated in </a:t>
            </a:r>
            <a:r>
              <a:rPr lang="en-US" sz="2000" b="1" dirty="0" smtClean="0"/>
              <a:t>IAEA/RCA RTC </a:t>
            </a:r>
            <a:r>
              <a:rPr lang="en-US" sz="2000" dirty="0" smtClean="0"/>
              <a:t>on Digital Industrial Radiography and Computed Tomography Applications in Industry</a:t>
            </a:r>
            <a:r>
              <a:rPr lang="en-US" sz="2000" b="1" dirty="0" smtClean="0"/>
              <a:t>, 7-18 June 2010, </a:t>
            </a:r>
            <a:r>
              <a:rPr lang="en-US" sz="2000" b="1" dirty="0" err="1" smtClean="0"/>
              <a:t>Daejon</a:t>
            </a:r>
            <a:r>
              <a:rPr lang="en-US" sz="2000" b="1" dirty="0" smtClean="0"/>
              <a:t>, Korea</a:t>
            </a:r>
            <a:r>
              <a:rPr lang="en-US" sz="2000" dirty="0" smtClean="0"/>
              <a:t>.</a:t>
            </a:r>
            <a:endParaRPr lang="en-IN" sz="2000" dirty="0" smtClean="0"/>
          </a:p>
          <a:p>
            <a:pPr algn="just"/>
            <a:r>
              <a:rPr lang="en-US" sz="2000" dirty="0" smtClean="0"/>
              <a:t>Participated in </a:t>
            </a:r>
            <a:r>
              <a:rPr lang="en-US" sz="2000" b="1" dirty="0" smtClean="0"/>
              <a:t>Mid-Term Review</a:t>
            </a:r>
            <a:r>
              <a:rPr lang="en-US" sz="2000" dirty="0" smtClean="0"/>
              <a:t> Meeting of the Project on RAS/8/110, </a:t>
            </a:r>
            <a:r>
              <a:rPr lang="en-US" sz="2000" b="1" dirty="0" smtClean="0"/>
              <a:t>2-6 August 2010, Hanoi, Vietnam</a:t>
            </a:r>
          </a:p>
          <a:p>
            <a:pPr algn="just"/>
            <a:r>
              <a:rPr lang="en-US" sz="2000" dirty="0" smtClean="0"/>
              <a:t>Theoretical course on DIR was included in the Foundation Course on NDT. Industrial Digital Radiographic system (</a:t>
            </a:r>
            <a:r>
              <a:rPr lang="en-US" sz="2000" dirty="0" err="1" smtClean="0"/>
              <a:t>Dur</a:t>
            </a:r>
            <a:r>
              <a:rPr lang="en-US" sz="2000" dirty="0" smtClean="0"/>
              <a:t> CR-35) was purchased in early 2010. One trial application of DIR was  done. </a:t>
            </a:r>
          </a:p>
          <a:p>
            <a:pPr algn="just"/>
            <a:r>
              <a:rPr lang="en-US" sz="2000" dirty="0" smtClean="0"/>
              <a:t>National workshop on DIR is planned in early 2011. Purchase of CT system is under consideration.</a:t>
            </a:r>
          </a:p>
          <a:p>
            <a:pPr algn="just"/>
            <a:r>
              <a:rPr lang="en-US" sz="2000" dirty="0" smtClean="0"/>
              <a:t>Implementation of MRA on harmonization is likely by </a:t>
            </a:r>
            <a:r>
              <a:rPr lang="en-US" sz="2000" dirty="0" smtClean="0"/>
              <a:t>2012</a:t>
            </a:r>
            <a:r>
              <a:rPr lang="en-US" sz="2000" dirty="0" smtClean="0"/>
              <a:t>.</a:t>
            </a:r>
          </a:p>
          <a:p>
            <a:pPr algn="just"/>
            <a:r>
              <a:rPr lang="en-US" sz="2000" dirty="0" smtClean="0"/>
              <a:t>Due to the unavailability of Radioisotopes, it has not been possible to take any activity on Industrial Radiography since 2002. </a:t>
            </a:r>
          </a:p>
          <a:p>
            <a:pPr algn="just"/>
            <a:endParaRPr lang="en-US" sz="2400" dirty="0" smtClean="0"/>
          </a:p>
        </p:txBody>
      </p:sp>
      <p:sp>
        <p:nvSpPr>
          <p:cNvPr id="3" name="Slide Number Placeholder 2"/>
          <p:cNvSpPr>
            <a:spLocks noGrp="1"/>
          </p:cNvSpPr>
          <p:nvPr>
            <p:ph type="sldNum" sz="quarter" idx="12"/>
          </p:nvPr>
        </p:nvSpPr>
        <p:spPr/>
        <p:txBody>
          <a:bodyPr/>
          <a:lstStyle/>
          <a:p>
            <a:fld id="{EAFA5790-06EA-4E4A-9E9A-84045FE07DD7}" type="slidenum">
              <a:rPr lang="en-US"/>
              <a:pPr/>
              <a:t>6</a:t>
            </a:fld>
            <a:endParaRPr lang="en-US"/>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noChangeArrowheads="1"/>
          </p:cNvSpPr>
          <p:nvPr>
            <p:ph type="title"/>
          </p:nvPr>
        </p:nvSpPr>
        <p:spPr>
          <a:xfrm>
            <a:off x="457200" y="152400"/>
            <a:ext cx="8229600" cy="762000"/>
          </a:xfrm>
        </p:spPr>
        <p:txBody>
          <a:bodyPr/>
          <a:lstStyle/>
          <a:p>
            <a:r>
              <a:rPr lang="en-GB" sz="3200" b="1" smtClean="0">
                <a:solidFill>
                  <a:srgbClr val="0000FF"/>
                </a:solidFill>
              </a:rPr>
              <a:t>China</a:t>
            </a:r>
            <a:r>
              <a:rPr lang="en-GB" sz="4800" b="1" smtClean="0">
                <a:solidFill>
                  <a:srgbClr val="006600"/>
                </a:solidFill>
              </a:rPr>
              <a:t/>
            </a:r>
            <a:br>
              <a:rPr lang="en-GB" sz="4800" b="1" smtClean="0">
                <a:solidFill>
                  <a:srgbClr val="006600"/>
                </a:solidFill>
              </a:rPr>
            </a:br>
            <a:r>
              <a:rPr lang="en-US" sz="2400" smtClean="0"/>
              <a:t>Activities/Achievements</a:t>
            </a:r>
          </a:p>
        </p:txBody>
      </p:sp>
      <p:sp>
        <p:nvSpPr>
          <p:cNvPr id="25602" name="Rectangle 3"/>
          <p:cNvSpPr>
            <a:spLocks noGrp="1" noChangeArrowheads="1"/>
          </p:cNvSpPr>
          <p:nvPr>
            <p:ph idx="1"/>
          </p:nvPr>
        </p:nvSpPr>
        <p:spPr>
          <a:xfrm>
            <a:off x="304800" y="1066800"/>
            <a:ext cx="8610600" cy="5715000"/>
          </a:xfrm>
        </p:spPr>
        <p:txBody>
          <a:bodyPr/>
          <a:lstStyle/>
          <a:p>
            <a:pPr algn="just"/>
            <a:r>
              <a:rPr lang="en-US" sz="2000" dirty="0" smtClean="0"/>
              <a:t>Participated in </a:t>
            </a:r>
            <a:r>
              <a:rPr lang="en-US" sz="2000" b="1" dirty="0" smtClean="0"/>
              <a:t>IAEA/RCA RTC </a:t>
            </a:r>
            <a:r>
              <a:rPr lang="en-US" sz="2000" dirty="0" smtClean="0"/>
              <a:t>on Digital Industrial Radiography and Computed Tomography Applications in Industry, </a:t>
            </a:r>
            <a:r>
              <a:rPr lang="en-US" sz="2000" b="1" dirty="0" smtClean="0"/>
              <a:t>7-18 June 2010, </a:t>
            </a:r>
            <a:r>
              <a:rPr lang="en-US" sz="2000" b="1" dirty="0" err="1" smtClean="0"/>
              <a:t>Daejeon</a:t>
            </a:r>
            <a:r>
              <a:rPr lang="en-US" sz="2000" b="1" dirty="0" smtClean="0"/>
              <a:t>, Korea.</a:t>
            </a:r>
            <a:endParaRPr lang="en-IN" sz="2000" b="1" dirty="0" smtClean="0"/>
          </a:p>
          <a:p>
            <a:pPr algn="just"/>
            <a:r>
              <a:rPr lang="en-US" sz="2000" dirty="0" smtClean="0"/>
              <a:t>Participated in </a:t>
            </a:r>
            <a:r>
              <a:rPr lang="en-US" sz="2000" b="1" dirty="0" smtClean="0"/>
              <a:t>Mid-Term Review </a:t>
            </a:r>
            <a:r>
              <a:rPr lang="en-US" sz="2000" dirty="0" smtClean="0"/>
              <a:t>Meeting of the Project on RAS/8/110, </a:t>
            </a:r>
            <a:r>
              <a:rPr lang="en-US" sz="2000" b="1" dirty="0" smtClean="0"/>
              <a:t>2-6 August 2010, Hanoi, Vietnam</a:t>
            </a:r>
          </a:p>
          <a:p>
            <a:pPr algn="just"/>
            <a:r>
              <a:rPr lang="en-US" sz="2000" dirty="0" smtClean="0"/>
              <a:t>Digital Industrial Radiography and Computer Tomography are recognized by technicians and end-users as effective and reliable NDT techniques in China. The applications of DIR and CT are increasing tremendously in last 2 years, especially in automobile, chemical, petrochemical and aviation industries. </a:t>
            </a:r>
          </a:p>
          <a:p>
            <a:pPr algn="just"/>
            <a:r>
              <a:rPr lang="en-US" sz="2000" dirty="0" smtClean="0"/>
              <a:t>To promote the utilization of DIR and CT techniques in the rapidly developing nuclear industry, the national certifying body CQCN, in cooperation with equipment manufacturers, organized at least 4 national training courses on RT level II &amp; III with DIR &amp; CT supplements. Preparations of training materials on DIR and CT are completed and they are approved to be supplemented in training textbooks for RT Level II and III by CQCN.</a:t>
            </a:r>
          </a:p>
          <a:p>
            <a:endParaRPr lang="en-US" sz="2000" dirty="0" smtClean="0"/>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le 1"/>
          <p:cNvSpPr>
            <a:spLocks noGrp="1"/>
          </p:cNvSpPr>
          <p:nvPr>
            <p:ph type="title"/>
          </p:nvPr>
        </p:nvSpPr>
        <p:spPr>
          <a:xfrm>
            <a:off x="381000" y="152400"/>
            <a:ext cx="8229600" cy="914400"/>
          </a:xfrm>
        </p:spPr>
        <p:txBody>
          <a:bodyPr/>
          <a:lstStyle/>
          <a:p>
            <a:r>
              <a:rPr lang="en-GB" sz="3200" b="1" smtClean="0">
                <a:solidFill>
                  <a:srgbClr val="0000FF"/>
                </a:solidFill>
              </a:rPr>
              <a:t>China</a:t>
            </a:r>
            <a:r>
              <a:rPr lang="en-GB" sz="3200" b="1" smtClean="0">
                <a:solidFill>
                  <a:srgbClr val="006600"/>
                </a:solidFill>
              </a:rPr>
              <a:t/>
            </a:r>
            <a:br>
              <a:rPr lang="en-GB" sz="3200" b="1" smtClean="0">
                <a:solidFill>
                  <a:srgbClr val="006600"/>
                </a:solidFill>
              </a:rPr>
            </a:br>
            <a:r>
              <a:rPr lang="en-US" sz="2000" smtClean="0"/>
              <a:t>Activities/Achievements [contd]</a:t>
            </a:r>
          </a:p>
        </p:txBody>
      </p:sp>
      <p:sp>
        <p:nvSpPr>
          <p:cNvPr id="26626" name="Content Placeholder 2"/>
          <p:cNvSpPr>
            <a:spLocks noGrp="1"/>
          </p:cNvSpPr>
          <p:nvPr>
            <p:ph idx="1"/>
          </p:nvPr>
        </p:nvSpPr>
        <p:spPr>
          <a:xfrm>
            <a:off x="457200" y="1219200"/>
            <a:ext cx="8229600" cy="5334000"/>
          </a:xfrm>
        </p:spPr>
        <p:txBody>
          <a:bodyPr/>
          <a:lstStyle/>
          <a:p>
            <a:pPr algn="just"/>
            <a:r>
              <a:rPr lang="en-US" sz="2000" smtClean="0"/>
              <a:t>Certify Bodies, such as CQCN and ChSNDT, have established their quality management system compling to national and ISO standards, and have been operated effectively for years. </a:t>
            </a:r>
          </a:p>
          <a:p>
            <a:pPr algn="just"/>
            <a:r>
              <a:rPr lang="en-US" sz="2000" smtClean="0"/>
              <a:t>The Chinese Society of NDT and CQCN co-hosted a National seminar on CT in Shanghai in September, 2010 and the certified RT training centers have established the DIR facilities for training courses. </a:t>
            </a:r>
          </a:p>
          <a:p>
            <a:pPr algn="just"/>
            <a:r>
              <a:rPr lang="en-US" sz="2000" smtClean="0"/>
              <a:t>The accreditation of NCBs with CNAS-CC71(ISO 17024) has been  accomplished.</a:t>
            </a:r>
          </a:p>
          <a:p>
            <a:endParaRPr lang="en-US" sz="1600" smtClean="0"/>
          </a:p>
        </p:txBody>
      </p:sp>
      <p:sp>
        <p:nvSpPr>
          <p:cNvPr id="3" name="Slide Number Placeholder 2"/>
          <p:cNvSpPr>
            <a:spLocks noGrp="1"/>
          </p:cNvSpPr>
          <p:nvPr>
            <p:ph type="sldNum" sz="quarter" idx="12"/>
          </p:nvPr>
        </p:nvSpPr>
        <p:spPr/>
        <p:txBody>
          <a:bodyPr/>
          <a:lstStyle/>
          <a:p>
            <a:fld id="{33709537-128B-4EDE-97FE-8F87B9138962}" type="slidenum">
              <a:rPr lang="en-US"/>
              <a:pPr/>
              <a:t>8</a:t>
            </a:fld>
            <a:endParaRPr lang="en-US"/>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noChangeArrowheads="1"/>
          </p:cNvSpPr>
          <p:nvPr>
            <p:ph type="title"/>
          </p:nvPr>
        </p:nvSpPr>
        <p:spPr>
          <a:xfrm>
            <a:off x="457200" y="0"/>
            <a:ext cx="8229600" cy="990600"/>
          </a:xfrm>
        </p:spPr>
        <p:txBody>
          <a:bodyPr/>
          <a:lstStyle/>
          <a:p>
            <a:r>
              <a:rPr lang="en-US" sz="3200" b="1" smtClean="0">
                <a:solidFill>
                  <a:srgbClr val="0000CC"/>
                </a:solidFill>
              </a:rPr>
              <a:t>India</a:t>
            </a:r>
            <a:r>
              <a:rPr lang="en-US" sz="3600" b="1" smtClean="0">
                <a:solidFill>
                  <a:srgbClr val="0000CC"/>
                </a:solidFill>
              </a:rPr>
              <a:t/>
            </a:r>
            <a:br>
              <a:rPr lang="en-US" sz="3600" b="1" smtClean="0">
                <a:solidFill>
                  <a:srgbClr val="0000CC"/>
                </a:solidFill>
              </a:rPr>
            </a:br>
            <a:r>
              <a:rPr lang="en-US" sz="2400" smtClean="0"/>
              <a:t>Activities/Achievements</a:t>
            </a:r>
          </a:p>
        </p:txBody>
      </p:sp>
      <p:sp>
        <p:nvSpPr>
          <p:cNvPr id="8195" name="Rectangle 3"/>
          <p:cNvSpPr>
            <a:spLocks noGrp="1" noChangeArrowheads="1"/>
          </p:cNvSpPr>
          <p:nvPr>
            <p:ph idx="1"/>
          </p:nvPr>
        </p:nvSpPr>
        <p:spPr>
          <a:xfrm>
            <a:off x="228600" y="990600"/>
            <a:ext cx="8458200" cy="5715000"/>
          </a:xfrm>
        </p:spPr>
        <p:txBody>
          <a:bodyPr>
            <a:normAutofit/>
          </a:bodyPr>
          <a:lstStyle/>
          <a:p>
            <a:pPr algn="just"/>
            <a:r>
              <a:rPr lang="en-US" sz="1800" dirty="0" smtClean="0"/>
              <a:t>Participated in </a:t>
            </a:r>
            <a:r>
              <a:rPr lang="en-US" sz="1800" b="1" dirty="0" smtClean="0"/>
              <a:t>IAEA/RCA RTC </a:t>
            </a:r>
            <a:r>
              <a:rPr lang="en-US" sz="1800" dirty="0" smtClean="0"/>
              <a:t>on Digital Industrial Radiography and Computed Tomography Applications in Industry, </a:t>
            </a:r>
            <a:r>
              <a:rPr lang="en-US" sz="1800" b="1" dirty="0" smtClean="0"/>
              <a:t>7-18 June 2010, </a:t>
            </a:r>
            <a:r>
              <a:rPr lang="en-US" sz="1800" b="1" dirty="0" err="1" smtClean="0"/>
              <a:t>Daejon</a:t>
            </a:r>
            <a:r>
              <a:rPr lang="en-US" sz="1800" b="1" dirty="0" smtClean="0"/>
              <a:t>, Korea.</a:t>
            </a:r>
            <a:endParaRPr lang="en-IN" sz="1800" b="1" dirty="0" smtClean="0"/>
          </a:p>
          <a:p>
            <a:pPr algn="just"/>
            <a:r>
              <a:rPr lang="en-US" sz="1800" dirty="0" smtClean="0"/>
              <a:t>Participated in </a:t>
            </a:r>
            <a:r>
              <a:rPr lang="en-US" sz="1800" b="1" dirty="0" smtClean="0"/>
              <a:t>Mid-Term Review </a:t>
            </a:r>
            <a:r>
              <a:rPr lang="en-US" sz="1800" dirty="0" smtClean="0"/>
              <a:t>Meeting of the Project on RAS/8/110, </a:t>
            </a:r>
            <a:r>
              <a:rPr lang="en-US" sz="1800" b="1" dirty="0" smtClean="0"/>
              <a:t>2-6 August 2010, Hanoi, Vietnam</a:t>
            </a:r>
          </a:p>
          <a:p>
            <a:pPr algn="just"/>
            <a:r>
              <a:rPr lang="en-US" sz="1800" dirty="0" smtClean="0"/>
              <a:t>Established a 40-420 kV X-ray based integrated digital radiography and tomography  facility to carry out low to high-energy digital film-less radiography of industrial specimen for cross-sectional and volume imaging to popularize the technology and making available the facility to general industrial needs in the future. </a:t>
            </a:r>
          </a:p>
          <a:p>
            <a:pPr algn="just"/>
            <a:r>
              <a:rPr lang="en-US" sz="1800" dirty="0" smtClean="0"/>
              <a:t>A collaborative project with a premier industrial organization in applications of Gamma Process Tomography for petrochemical industries is at advanced stage of completion. </a:t>
            </a:r>
          </a:p>
          <a:p>
            <a:pPr algn="just"/>
            <a:r>
              <a:rPr lang="en-US" sz="1800" dirty="0" smtClean="0"/>
              <a:t>Practical applications of direct digital radiography, volume tomography, advanced defect recognition and incorporation of international guidelines in the overall system management are progressing well. </a:t>
            </a:r>
          </a:p>
        </p:txBody>
      </p:sp>
      <p:sp>
        <p:nvSpPr>
          <p:cNvPr id="3" name="Slide Number Placeholder 2"/>
          <p:cNvSpPr>
            <a:spLocks noGrp="1"/>
          </p:cNvSpPr>
          <p:nvPr>
            <p:ph type="sldNum" sz="quarter" idx="12"/>
          </p:nvPr>
        </p:nvSpPr>
        <p:spPr/>
        <p:txBody>
          <a:bodyPr/>
          <a:lstStyle/>
          <a:p>
            <a:fld id="{09BF5D16-CE96-4E70-9E36-FC50F3603E1C}" type="slidenum">
              <a:rPr lang="en-US"/>
              <a:pPr/>
              <a:t>9</a:t>
            </a:fld>
            <a:endParaRPr lang="en-US"/>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Grp="1" noChangeArrowheads="1"/>
          </p:cNvSpPr>
          <p:nvPr>
            <p:ph type="title"/>
          </p:nvPr>
        </p:nvSpPr>
        <p:spPr>
          <a:xfrm>
            <a:off x="685800" y="152400"/>
            <a:ext cx="7772400" cy="914400"/>
          </a:xfrm>
        </p:spPr>
        <p:txBody>
          <a:bodyPr/>
          <a:lstStyle/>
          <a:p>
            <a:r>
              <a:rPr lang="en-US" sz="3200" b="1" smtClean="0">
                <a:solidFill>
                  <a:srgbClr val="0000CC"/>
                </a:solidFill>
              </a:rPr>
              <a:t>India</a:t>
            </a:r>
            <a:r>
              <a:rPr lang="en-US" sz="3600" b="1" smtClean="0">
                <a:solidFill>
                  <a:srgbClr val="0000CC"/>
                </a:solidFill>
              </a:rPr>
              <a:t/>
            </a:r>
            <a:br>
              <a:rPr lang="en-US" sz="3600" b="1" smtClean="0">
                <a:solidFill>
                  <a:srgbClr val="0000CC"/>
                </a:solidFill>
              </a:rPr>
            </a:br>
            <a:r>
              <a:rPr lang="en-US" sz="2400" smtClean="0"/>
              <a:t>Activities/Achievements</a:t>
            </a:r>
            <a:r>
              <a:rPr lang="en-GB" altLang="zh-CN" sz="2800" smtClean="0">
                <a:ea typeface="宋体" pitchFamily="2" charset="-122"/>
              </a:rPr>
              <a:t> </a:t>
            </a:r>
            <a:r>
              <a:rPr lang="en-GB" altLang="zh-CN" sz="1800" smtClean="0">
                <a:ea typeface="宋体" pitchFamily="2" charset="-122"/>
              </a:rPr>
              <a:t>[Contd]</a:t>
            </a:r>
            <a:br>
              <a:rPr lang="en-GB" altLang="zh-CN" sz="1800" smtClean="0">
                <a:ea typeface="宋体" pitchFamily="2" charset="-122"/>
              </a:rPr>
            </a:br>
            <a:endParaRPr lang="en-US" sz="1800" smtClean="0">
              <a:ea typeface="宋体" pitchFamily="2" charset="-122"/>
            </a:endParaRPr>
          </a:p>
        </p:txBody>
      </p:sp>
      <p:sp>
        <p:nvSpPr>
          <p:cNvPr id="13315" name="Rectangle 3"/>
          <p:cNvSpPr>
            <a:spLocks noGrp="1" noChangeArrowheads="1"/>
          </p:cNvSpPr>
          <p:nvPr>
            <p:ph idx="1"/>
          </p:nvPr>
        </p:nvSpPr>
        <p:spPr>
          <a:xfrm>
            <a:off x="457200" y="1371600"/>
            <a:ext cx="8229600" cy="5029200"/>
          </a:xfrm>
        </p:spPr>
        <p:txBody>
          <a:bodyPr/>
          <a:lstStyle/>
          <a:p>
            <a:pPr algn="just">
              <a:spcAft>
                <a:spcPct val="20000"/>
              </a:spcAft>
            </a:pPr>
            <a:r>
              <a:rPr lang="en-US" sz="2000" dirty="0" smtClean="0"/>
              <a:t>Regular short-term training offered to graduate students in the field of advanced industrial radiology  or technology familiarization under  National </a:t>
            </a:r>
            <a:r>
              <a:rPr lang="en-US" sz="2000" dirty="0" err="1" smtClean="0"/>
              <a:t>Programme</a:t>
            </a:r>
            <a:r>
              <a:rPr lang="en-US" sz="2000" dirty="0" smtClean="0"/>
              <a:t>. </a:t>
            </a:r>
          </a:p>
          <a:p>
            <a:pPr algn="just">
              <a:spcAft>
                <a:spcPct val="20000"/>
              </a:spcAft>
            </a:pPr>
            <a:r>
              <a:rPr lang="en-US" sz="2000" dirty="0" smtClean="0"/>
              <a:t>National Accreditation Board of Testing &amp; Calibration Laboratories (NABL) affiliated to International Laboratory accreditation Co-operation (ILAC) and Indian Society for Non-destructive Testing (ISNT) in collaboration with the Bureau of Indian Standards, Government Bodies and ISNT are working towards the standardization and harmonization of NDT training </a:t>
            </a:r>
            <a:r>
              <a:rPr lang="en-US" sz="2000" dirty="0" err="1" smtClean="0"/>
              <a:t>programmes</a:t>
            </a:r>
            <a:r>
              <a:rPr lang="en-US" sz="2000" dirty="0" smtClean="0"/>
              <a:t> and accreditation of NDT laboratories</a:t>
            </a:r>
            <a:r>
              <a:rPr lang="en-US" sz="2000" dirty="0" smtClean="0">
                <a:effectLst>
                  <a:outerShdw blurRad="38100" dist="38100" dir="2700000" algn="tl">
                    <a:srgbClr val="C0C0C0"/>
                  </a:outerShdw>
                </a:effectLst>
              </a:rPr>
              <a:t>.</a:t>
            </a:r>
            <a:endParaRPr lang="en-US" sz="2000" dirty="0" smtClean="0"/>
          </a:p>
          <a:p>
            <a:pPr algn="just">
              <a:spcAft>
                <a:spcPct val="20000"/>
              </a:spcAft>
            </a:pPr>
            <a:endParaRPr lang="en-GB" sz="2000" dirty="0" smtClean="0">
              <a:cs typeface="Times New Roman" pitchFamily="18" charset="0"/>
            </a:endParaRPr>
          </a:p>
          <a:p>
            <a:pPr algn="just">
              <a:lnSpc>
                <a:spcPct val="80000"/>
              </a:lnSpc>
              <a:buFontTx/>
              <a:buNone/>
            </a:pPr>
            <a:endParaRPr lang="en-GB" sz="2000" dirty="0" smtClean="0">
              <a:cs typeface="Times New Roman" pitchFamily="18" charset="0"/>
            </a:endParaRPr>
          </a:p>
          <a:p>
            <a:pPr>
              <a:lnSpc>
                <a:spcPct val="80000"/>
              </a:lnSpc>
            </a:pPr>
            <a:endParaRPr lang="en-US" sz="1400" dirty="0" smtClean="0"/>
          </a:p>
        </p:txBody>
      </p:sp>
      <p:sp>
        <p:nvSpPr>
          <p:cNvPr id="3" name="Slide Number Placeholder 2"/>
          <p:cNvSpPr>
            <a:spLocks noGrp="1"/>
          </p:cNvSpPr>
          <p:nvPr>
            <p:ph type="sldNum" sz="quarter" idx="12"/>
          </p:nvPr>
        </p:nvSpPr>
        <p:spPr/>
        <p:txBody>
          <a:bodyPr/>
          <a:lstStyle/>
          <a:p>
            <a:fld id="{ABE38BB8-3B0C-404E-85BE-5963F0A0B323}" type="slidenum">
              <a:rPr lang="en-US"/>
              <a:pPr/>
              <a:t>10</a:t>
            </a:fld>
            <a:endParaRPr lang="en-US"/>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ChangeArrowheads="1"/>
          </p:cNvSpPr>
          <p:nvPr>
            <p:ph type="title"/>
          </p:nvPr>
        </p:nvSpPr>
        <p:spPr>
          <a:xfrm>
            <a:off x="381000" y="274638"/>
            <a:ext cx="8305800" cy="868362"/>
          </a:xfrm>
        </p:spPr>
        <p:txBody>
          <a:bodyPr/>
          <a:lstStyle/>
          <a:p>
            <a:r>
              <a:rPr lang="en-US" sz="3200" b="1" smtClean="0">
                <a:solidFill>
                  <a:srgbClr val="0000CC"/>
                </a:solidFill>
              </a:rPr>
              <a:t>Indonesia</a:t>
            </a:r>
            <a:r>
              <a:rPr lang="en-US" sz="3600" b="1" smtClean="0">
                <a:solidFill>
                  <a:srgbClr val="0000CC"/>
                </a:solidFill>
              </a:rPr>
              <a:t/>
            </a:r>
            <a:br>
              <a:rPr lang="en-US" sz="3600" b="1" smtClean="0">
                <a:solidFill>
                  <a:srgbClr val="0000CC"/>
                </a:solidFill>
              </a:rPr>
            </a:br>
            <a:r>
              <a:rPr lang="en-US" sz="2400" smtClean="0"/>
              <a:t>Activities/Achievements</a:t>
            </a:r>
          </a:p>
        </p:txBody>
      </p:sp>
      <p:sp>
        <p:nvSpPr>
          <p:cNvPr id="10243" name="Rectangle 3"/>
          <p:cNvSpPr>
            <a:spLocks noGrp="1" noChangeArrowheads="1"/>
          </p:cNvSpPr>
          <p:nvPr>
            <p:ph idx="1"/>
          </p:nvPr>
        </p:nvSpPr>
        <p:spPr>
          <a:xfrm>
            <a:off x="457200" y="1219200"/>
            <a:ext cx="8229600" cy="5410200"/>
          </a:xfrm>
        </p:spPr>
        <p:txBody>
          <a:bodyPr>
            <a:normAutofit/>
          </a:bodyPr>
          <a:lstStyle/>
          <a:p>
            <a:pPr algn="just"/>
            <a:r>
              <a:rPr lang="en-US" sz="2000" dirty="0" smtClean="0"/>
              <a:t>Participated in </a:t>
            </a:r>
            <a:r>
              <a:rPr lang="en-US" sz="2000" b="1" dirty="0" smtClean="0"/>
              <a:t>IAEA/RCA RTC </a:t>
            </a:r>
            <a:r>
              <a:rPr lang="en-US" sz="2000" dirty="0" smtClean="0"/>
              <a:t>on Digital Industrial Radiography and Computed Tomography Applications in Industry, </a:t>
            </a:r>
            <a:r>
              <a:rPr lang="en-US" sz="2000" b="1" dirty="0" smtClean="0"/>
              <a:t>7-18 June 2010, </a:t>
            </a:r>
            <a:r>
              <a:rPr lang="en-US" sz="2000" b="1" dirty="0" err="1" smtClean="0"/>
              <a:t>Daejeon</a:t>
            </a:r>
            <a:r>
              <a:rPr lang="en-US" sz="2000" b="1" dirty="0" smtClean="0"/>
              <a:t>, Korea.</a:t>
            </a:r>
            <a:endParaRPr lang="en-IN" sz="2000" b="1" dirty="0" smtClean="0"/>
          </a:p>
          <a:p>
            <a:pPr algn="just"/>
            <a:r>
              <a:rPr lang="en-US" sz="2000" dirty="0" smtClean="0"/>
              <a:t>Participated in </a:t>
            </a:r>
            <a:r>
              <a:rPr lang="en-US" sz="2000" b="1" dirty="0" smtClean="0"/>
              <a:t>Mid-Term Review </a:t>
            </a:r>
            <a:r>
              <a:rPr lang="en-US" sz="2000" dirty="0" smtClean="0"/>
              <a:t>Meeting of the Project on RAS/8/110, </a:t>
            </a:r>
            <a:r>
              <a:rPr lang="en-US" sz="2000" b="1" dirty="0" smtClean="0"/>
              <a:t>2-6 August 2010, Hanoi, Vietnam</a:t>
            </a:r>
          </a:p>
          <a:p>
            <a:pPr algn="just"/>
            <a:r>
              <a:rPr lang="id-ID" sz="2000" dirty="0" smtClean="0"/>
              <a:t>Number of NDT </a:t>
            </a:r>
            <a:r>
              <a:rPr lang="en-US" sz="2000" dirty="0" smtClean="0"/>
              <a:t>service </a:t>
            </a:r>
            <a:r>
              <a:rPr lang="id-ID" sz="2000" dirty="0" smtClean="0"/>
              <a:t>compan</a:t>
            </a:r>
            <a:r>
              <a:rPr lang="en-US" sz="2000" dirty="0" err="1" smtClean="0"/>
              <a:t>ies</a:t>
            </a:r>
            <a:r>
              <a:rPr lang="id-ID" sz="2000" dirty="0" smtClean="0"/>
              <a:t> are more than 130</a:t>
            </a:r>
            <a:r>
              <a:rPr lang="en-US" sz="2000" dirty="0" smtClean="0"/>
              <a:t>.  </a:t>
            </a:r>
          </a:p>
          <a:p>
            <a:pPr algn="just"/>
            <a:r>
              <a:rPr lang="en-US" sz="2000" dirty="0" smtClean="0"/>
              <a:t>15 NDT laboratories have been accredited in conformance with ISO 17020.</a:t>
            </a:r>
          </a:p>
          <a:p>
            <a:pPr algn="just"/>
            <a:r>
              <a:rPr lang="en-GB" sz="2000" dirty="0" smtClean="0"/>
              <a:t>Multiple National training courses on NDT are conducted regularly based on ISO 9712.</a:t>
            </a:r>
            <a:endParaRPr lang="en-US" sz="2000" dirty="0" smtClean="0"/>
          </a:p>
          <a:p>
            <a:pPr algn="just"/>
            <a:r>
              <a:rPr lang="en-US" sz="2000" dirty="0" smtClean="0"/>
              <a:t>P</a:t>
            </a:r>
            <a:r>
              <a:rPr lang="id-ID" sz="2000" dirty="0" smtClean="0"/>
              <a:t>reparing proposal for purchasing Digital Radiography</a:t>
            </a:r>
            <a:r>
              <a:rPr lang="en-US" sz="2000" dirty="0" smtClean="0"/>
              <a:t>/ </a:t>
            </a:r>
            <a:r>
              <a:rPr lang="id-ID" sz="2000" dirty="0" smtClean="0"/>
              <a:t>Computed Tomography</a:t>
            </a:r>
            <a:r>
              <a:rPr lang="en-US" sz="2000" dirty="0" smtClean="0"/>
              <a:t> System .</a:t>
            </a:r>
          </a:p>
          <a:p>
            <a:pPr algn="just"/>
            <a:r>
              <a:rPr lang="en-GB" sz="2000" b="1" dirty="0" smtClean="0"/>
              <a:t>At present, activities </a:t>
            </a:r>
            <a:r>
              <a:rPr lang="en-US" sz="2000" b="1" dirty="0" smtClean="0"/>
              <a:t>on Digital Radiography and 3D computed tomography are still in preliminary laboratory stage. </a:t>
            </a:r>
            <a:endParaRPr lang="en-GB" sz="2000" dirty="0" smtClean="0"/>
          </a:p>
          <a:p>
            <a:pPr algn="just">
              <a:lnSpc>
                <a:spcPct val="80000"/>
              </a:lnSpc>
              <a:buClr>
                <a:schemeClr val="tx1"/>
              </a:buClr>
            </a:pPr>
            <a:endParaRPr lang="en-GB" sz="2000" dirty="0" smtClean="0"/>
          </a:p>
          <a:p>
            <a:pPr algn="just">
              <a:lnSpc>
                <a:spcPct val="80000"/>
              </a:lnSpc>
              <a:buClr>
                <a:schemeClr val="tx1"/>
              </a:buClr>
            </a:pPr>
            <a:endParaRPr lang="en-GB" sz="2000" dirty="0" smtClean="0"/>
          </a:p>
          <a:p>
            <a:pPr>
              <a:lnSpc>
                <a:spcPct val="80000"/>
              </a:lnSpc>
              <a:buClr>
                <a:schemeClr val="tx1"/>
              </a:buClr>
            </a:pPr>
            <a:endParaRPr lang="en-GB" sz="2000" dirty="0" smtClean="0"/>
          </a:p>
          <a:p>
            <a:pPr>
              <a:lnSpc>
                <a:spcPct val="80000"/>
              </a:lnSpc>
              <a:buClr>
                <a:schemeClr val="tx1"/>
              </a:buClr>
            </a:pPr>
            <a:endParaRPr lang="en-GB" sz="2000" dirty="0" smtClean="0"/>
          </a:p>
          <a:p>
            <a:pPr marL="342900" lvl="1" indent="-342900" algn="just">
              <a:lnSpc>
                <a:spcPct val="80000"/>
              </a:lnSpc>
              <a:buClr>
                <a:schemeClr val="tx1"/>
              </a:buClr>
            </a:pPr>
            <a:endParaRPr lang="en-GB" sz="2000" dirty="0" smtClean="0"/>
          </a:p>
          <a:p>
            <a:pPr algn="just">
              <a:lnSpc>
                <a:spcPct val="80000"/>
              </a:lnSpc>
              <a:buClr>
                <a:schemeClr val="tx1"/>
              </a:buClr>
            </a:pPr>
            <a:endParaRPr lang="en-GB" sz="2000" dirty="0" smtClean="0"/>
          </a:p>
          <a:p>
            <a:pPr algn="just">
              <a:lnSpc>
                <a:spcPct val="80000"/>
              </a:lnSpc>
              <a:buFontTx/>
              <a:buNone/>
            </a:pPr>
            <a:endParaRPr lang="en-GB" sz="2000" dirty="0" smtClean="0"/>
          </a:p>
          <a:p>
            <a:pPr marL="342900" lvl="1" indent="-342900">
              <a:lnSpc>
                <a:spcPct val="80000"/>
              </a:lnSpc>
              <a:buClr>
                <a:schemeClr val="tx1"/>
              </a:buClr>
              <a:buFont typeface="Wingdings" pitchFamily="2" charset="2"/>
              <a:buNone/>
            </a:pPr>
            <a:endParaRPr lang="en-GB" sz="2000" dirty="0" smtClean="0"/>
          </a:p>
          <a:p>
            <a:pPr marL="342900" lvl="1" indent="-342900" algn="just">
              <a:lnSpc>
                <a:spcPct val="80000"/>
              </a:lnSpc>
              <a:buClr>
                <a:schemeClr val="tx1"/>
              </a:buClr>
              <a:buFont typeface="Wingdings" pitchFamily="2" charset="2"/>
              <a:buChar char="Ø"/>
            </a:pPr>
            <a:endParaRPr lang="en-GB" sz="2000" dirty="0" smtClean="0"/>
          </a:p>
          <a:p>
            <a:pPr>
              <a:lnSpc>
                <a:spcPct val="80000"/>
              </a:lnSpc>
            </a:pPr>
            <a:endParaRPr lang="en-GB" sz="2000" dirty="0" smtClean="0"/>
          </a:p>
          <a:p>
            <a:pPr>
              <a:lnSpc>
                <a:spcPct val="80000"/>
              </a:lnSpc>
              <a:buFontTx/>
              <a:buNone/>
            </a:pPr>
            <a:endParaRPr lang="en-GB" sz="2000" b="1" dirty="0" smtClean="0"/>
          </a:p>
        </p:txBody>
      </p:sp>
      <p:sp>
        <p:nvSpPr>
          <p:cNvPr id="3" name="Slide Number Placeholder 2"/>
          <p:cNvSpPr>
            <a:spLocks noGrp="1"/>
          </p:cNvSpPr>
          <p:nvPr>
            <p:ph type="sldNum" sz="quarter" idx="12"/>
          </p:nvPr>
        </p:nvSpPr>
        <p:spPr/>
        <p:txBody>
          <a:bodyPr/>
          <a:lstStyle/>
          <a:p>
            <a:fld id="{5BD8C381-FB65-40CD-B51C-A528CFA2E8F4}" type="slidenum">
              <a:rPr lang="en-US"/>
              <a:pPr/>
              <a:t>11</a:t>
            </a:fld>
            <a:endParaRPr lang="en-US"/>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2"/>
          <p:cNvSpPr>
            <a:spLocks noGrp="1" noChangeArrowheads="1"/>
          </p:cNvSpPr>
          <p:nvPr>
            <p:ph type="title"/>
          </p:nvPr>
        </p:nvSpPr>
        <p:spPr>
          <a:xfrm>
            <a:off x="457200" y="274638"/>
            <a:ext cx="8229600" cy="868362"/>
          </a:xfrm>
        </p:spPr>
        <p:txBody>
          <a:bodyPr/>
          <a:lstStyle/>
          <a:p>
            <a:r>
              <a:rPr lang="en-GB" sz="3200" b="1" smtClean="0">
                <a:solidFill>
                  <a:srgbClr val="0000FF"/>
                </a:solidFill>
              </a:rPr>
              <a:t>Korea</a:t>
            </a:r>
            <a:r>
              <a:rPr lang="en-GB" sz="4000" b="1" smtClean="0">
                <a:solidFill>
                  <a:srgbClr val="0000FF"/>
                </a:solidFill>
              </a:rPr>
              <a:t/>
            </a:r>
            <a:br>
              <a:rPr lang="en-GB" sz="4000" b="1" smtClean="0">
                <a:solidFill>
                  <a:srgbClr val="0000FF"/>
                </a:solidFill>
              </a:rPr>
            </a:br>
            <a:r>
              <a:rPr lang="en-US" sz="2400" smtClean="0"/>
              <a:t>Activities/Achievements</a:t>
            </a:r>
          </a:p>
        </p:txBody>
      </p:sp>
      <p:sp>
        <p:nvSpPr>
          <p:cNvPr id="30722" name="Rectangle 3"/>
          <p:cNvSpPr>
            <a:spLocks noGrp="1" noChangeArrowheads="1"/>
          </p:cNvSpPr>
          <p:nvPr>
            <p:ph idx="1"/>
          </p:nvPr>
        </p:nvSpPr>
        <p:spPr>
          <a:xfrm>
            <a:off x="457200" y="1371600"/>
            <a:ext cx="8229600" cy="5105400"/>
          </a:xfrm>
        </p:spPr>
        <p:txBody>
          <a:bodyPr/>
          <a:lstStyle/>
          <a:p>
            <a:pPr algn="just"/>
            <a:r>
              <a:rPr lang="en-US" sz="1800" dirty="0" smtClean="0"/>
              <a:t>Hosted a </a:t>
            </a:r>
            <a:r>
              <a:rPr lang="en-US" sz="1800" b="1" dirty="0" smtClean="0"/>
              <a:t>Regional Training Course </a:t>
            </a:r>
            <a:r>
              <a:rPr lang="en-US" sz="1800" dirty="0" smtClean="0"/>
              <a:t>on Industrial Digital Radiography and Computed Tomography for Specific Industry </a:t>
            </a:r>
            <a:r>
              <a:rPr lang="en-US" sz="1800" b="1" dirty="0" smtClean="0"/>
              <a:t>– 7 -18 JUN 2010.</a:t>
            </a:r>
          </a:p>
          <a:p>
            <a:pPr algn="just"/>
            <a:r>
              <a:rPr lang="en-US" sz="1800" dirty="0" smtClean="0"/>
              <a:t>Participated in </a:t>
            </a:r>
            <a:r>
              <a:rPr lang="en-US" sz="1800" b="1" dirty="0" smtClean="0"/>
              <a:t>Mid-Term Review</a:t>
            </a:r>
            <a:r>
              <a:rPr lang="en-US" sz="1800" dirty="0" smtClean="0"/>
              <a:t> Meeting of the Project on RAS/8/110, </a:t>
            </a:r>
            <a:r>
              <a:rPr lang="en-US" sz="1800" b="1" dirty="0" smtClean="0"/>
              <a:t>2-6 August 2010, Hanoi, Vietnam</a:t>
            </a:r>
            <a:r>
              <a:rPr lang="en-US" sz="1800" dirty="0" smtClean="0"/>
              <a:t>.</a:t>
            </a:r>
          </a:p>
          <a:p>
            <a:pPr algn="just"/>
            <a:r>
              <a:rPr lang="en-US" sz="1800" dirty="0" smtClean="0"/>
              <a:t>Development of new NDE technologies has become an important tool for structural integrity of next generation nuclear reactor systems. The digital radiography has already been used in some industries. The on-line imaging system is presently being developed.</a:t>
            </a:r>
          </a:p>
          <a:p>
            <a:pPr algn="just"/>
            <a:r>
              <a:rPr lang="en-US" sz="1800" dirty="0" smtClean="0"/>
              <a:t>Project involving the development of better image using neutron radiography has already been implemented. </a:t>
            </a:r>
          </a:p>
          <a:p>
            <a:pPr algn="just"/>
            <a:r>
              <a:rPr lang="en-US" sz="1800" dirty="0" smtClean="0"/>
              <a:t>The development of software for </a:t>
            </a:r>
            <a:r>
              <a:rPr lang="en-US" sz="1800" dirty="0" err="1" smtClean="0"/>
              <a:t>tomographic</a:t>
            </a:r>
            <a:r>
              <a:rPr lang="en-US" sz="1800" dirty="0" smtClean="0"/>
              <a:t> image with increased computational speed and reduced memory space in PC is currently in progress.</a:t>
            </a:r>
          </a:p>
          <a:p>
            <a:pPr algn="just"/>
            <a:endParaRPr lang="en-US" sz="1800" dirty="0" smtClean="0"/>
          </a:p>
          <a:p>
            <a:pPr>
              <a:lnSpc>
                <a:spcPct val="80000"/>
              </a:lnSpc>
              <a:buFontTx/>
              <a:buNone/>
            </a:pPr>
            <a:r>
              <a:rPr lang="en-US" sz="1600" b="1" dirty="0" smtClean="0">
                <a:cs typeface="Times New Roman" pitchFamily="18" charset="0"/>
              </a:rPr>
              <a:t>	</a:t>
            </a:r>
          </a:p>
        </p:txBody>
      </p:sp>
      <p:sp>
        <p:nvSpPr>
          <p:cNvPr id="3" name="Slide Number Placeholder 2"/>
          <p:cNvSpPr>
            <a:spLocks noGrp="1"/>
          </p:cNvSpPr>
          <p:nvPr>
            <p:ph type="sldNum" sz="quarter" idx="12"/>
          </p:nvPr>
        </p:nvSpPr>
        <p:spPr/>
        <p:txBody>
          <a:bodyPr/>
          <a:lstStyle/>
          <a:p>
            <a:fld id="{0855195E-8705-4C84-B4E9-5075F43471CF}" type="slidenum">
              <a:rPr lang="en-US"/>
              <a:pPr/>
              <a:t>12</a:t>
            </a:fld>
            <a:endParaRPr lang="en-US"/>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le 1"/>
          <p:cNvSpPr>
            <a:spLocks noGrp="1"/>
          </p:cNvSpPr>
          <p:nvPr>
            <p:ph type="title"/>
          </p:nvPr>
        </p:nvSpPr>
        <p:spPr>
          <a:xfrm>
            <a:off x="685800" y="228600"/>
            <a:ext cx="7772400" cy="990600"/>
          </a:xfrm>
        </p:spPr>
        <p:txBody>
          <a:bodyPr/>
          <a:lstStyle/>
          <a:p>
            <a:r>
              <a:rPr lang="en-GB" sz="3200" b="1" smtClean="0">
                <a:solidFill>
                  <a:srgbClr val="0000FF"/>
                </a:solidFill>
              </a:rPr>
              <a:t>Korea</a:t>
            </a:r>
            <a:br>
              <a:rPr lang="en-GB" sz="3200" b="1" smtClean="0">
                <a:solidFill>
                  <a:srgbClr val="0000FF"/>
                </a:solidFill>
              </a:rPr>
            </a:br>
            <a:r>
              <a:rPr lang="en-US" sz="2000" smtClean="0"/>
              <a:t>Activities/Achievements [contd]</a:t>
            </a:r>
          </a:p>
        </p:txBody>
      </p:sp>
      <p:sp>
        <p:nvSpPr>
          <p:cNvPr id="31746" name="Content Placeholder 2"/>
          <p:cNvSpPr>
            <a:spLocks noGrp="1"/>
          </p:cNvSpPr>
          <p:nvPr>
            <p:ph idx="1"/>
          </p:nvPr>
        </p:nvSpPr>
        <p:spPr>
          <a:xfrm>
            <a:off x="685800" y="1295400"/>
            <a:ext cx="7772400" cy="4800600"/>
          </a:xfrm>
        </p:spPr>
        <p:txBody>
          <a:bodyPr/>
          <a:lstStyle/>
          <a:p>
            <a:pPr algn="just"/>
            <a:r>
              <a:rPr lang="en-US" sz="2000" smtClean="0"/>
              <a:t>In view of the complexity of national legal system in Korea, it was difficult to implement the ISO 9712. However, with the introduction of a Special Law in Korea on the promotion of NDT technology in 2007, the qualification and certification of NDT personnel based on ISO 9712 will be incorporated.</a:t>
            </a:r>
          </a:p>
          <a:p>
            <a:pPr algn="just"/>
            <a:r>
              <a:rPr lang="en-US" sz="2000" smtClean="0"/>
              <a:t> Korea has started a 5-year project for implementation of ISO 9712 scheme and will be completed by 2015, including accreditation and MRA.</a:t>
            </a:r>
          </a:p>
          <a:p>
            <a:pPr algn="just"/>
            <a:r>
              <a:rPr lang="en-US" sz="2000" smtClean="0"/>
              <a:t>Korea publishes quarterly a IAEA/RCA NDT e-newsletter with contributions/inputs from member states. To date, eleven issues have been published with the latest being issued in June 1, 2010. The publications can also be found in RCARO website (</a:t>
            </a:r>
            <a:r>
              <a:rPr lang="en-US" sz="2000" u="sng" smtClean="0">
                <a:solidFill>
                  <a:srgbClr val="0000FF"/>
                </a:solidFill>
                <a:hlinkClick r:id="rId3"/>
              </a:rPr>
              <a:t>http://racro.org</a:t>
            </a:r>
            <a:r>
              <a:rPr lang="en-US" sz="2000" smtClean="0"/>
              <a:t>). Dr Yong-Moo CHEONG is the liaison person collating all write-ups and can be contacted at </a:t>
            </a:r>
            <a:r>
              <a:rPr lang="en-US" sz="2000" u="sng" smtClean="0">
                <a:hlinkClick r:id="rId4"/>
              </a:rPr>
              <a:t>ymcheong@kaeri.re.kr</a:t>
            </a:r>
            <a:r>
              <a:rPr lang="en-US" sz="2000" smtClean="0"/>
              <a:t> .</a:t>
            </a:r>
          </a:p>
          <a:p>
            <a:pPr algn="just"/>
            <a:endParaRPr lang="en-US" sz="2000" smtClean="0"/>
          </a:p>
          <a:p>
            <a:endParaRPr lang="en-US" sz="2000" smtClean="0"/>
          </a:p>
          <a:p>
            <a:endParaRPr lang="en-US" sz="2000" smtClean="0"/>
          </a:p>
        </p:txBody>
      </p:sp>
      <p:sp>
        <p:nvSpPr>
          <p:cNvPr id="3" name="Slide Number Placeholder 2"/>
          <p:cNvSpPr>
            <a:spLocks noGrp="1"/>
          </p:cNvSpPr>
          <p:nvPr>
            <p:ph type="sldNum" sz="quarter" idx="12"/>
          </p:nvPr>
        </p:nvSpPr>
        <p:spPr/>
        <p:txBody>
          <a:bodyPr/>
          <a:lstStyle/>
          <a:p>
            <a:fld id="{47C13D70-CB4E-413E-8F31-67392618DC8A}" type="slidenum">
              <a:rPr lang="en-US"/>
              <a:pPr/>
              <a:t>13</a:t>
            </a:fld>
            <a:endParaRPr lang="en-US"/>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2"/>
          <p:cNvSpPr>
            <a:spLocks noGrp="1" noChangeArrowheads="1"/>
          </p:cNvSpPr>
          <p:nvPr>
            <p:ph type="title"/>
          </p:nvPr>
        </p:nvSpPr>
        <p:spPr>
          <a:xfrm>
            <a:off x="457200" y="228600"/>
            <a:ext cx="8229600" cy="1143000"/>
          </a:xfrm>
        </p:spPr>
        <p:txBody>
          <a:bodyPr/>
          <a:lstStyle/>
          <a:p>
            <a:r>
              <a:rPr lang="en-US" sz="3200" b="1" smtClean="0">
                <a:solidFill>
                  <a:srgbClr val="0000FF"/>
                </a:solidFill>
              </a:rPr>
              <a:t>Malaysia</a:t>
            </a:r>
            <a:br>
              <a:rPr lang="en-US" sz="3200" b="1" smtClean="0">
                <a:solidFill>
                  <a:srgbClr val="0000FF"/>
                </a:solidFill>
              </a:rPr>
            </a:br>
            <a:r>
              <a:rPr lang="en-US" sz="2400" smtClean="0"/>
              <a:t>Activities/Achievements</a:t>
            </a:r>
            <a:endParaRPr lang="en-US" sz="1800" smtClean="0"/>
          </a:p>
        </p:txBody>
      </p:sp>
      <p:sp>
        <p:nvSpPr>
          <p:cNvPr id="32770" name="Rectangle 3"/>
          <p:cNvSpPr>
            <a:spLocks noGrp="1" noChangeArrowheads="1"/>
          </p:cNvSpPr>
          <p:nvPr>
            <p:ph idx="1"/>
          </p:nvPr>
        </p:nvSpPr>
        <p:spPr>
          <a:xfrm>
            <a:off x="457200" y="1295400"/>
            <a:ext cx="8229600" cy="4830763"/>
          </a:xfrm>
        </p:spPr>
        <p:txBody>
          <a:bodyPr/>
          <a:lstStyle/>
          <a:p>
            <a:pPr algn="just"/>
            <a:r>
              <a:rPr lang="en-US" sz="2000" dirty="0" smtClean="0"/>
              <a:t>Participated in </a:t>
            </a:r>
            <a:r>
              <a:rPr lang="en-US" sz="2000" b="1" dirty="0" smtClean="0"/>
              <a:t>IAEA/RCA RTC</a:t>
            </a:r>
            <a:r>
              <a:rPr lang="en-US" sz="2000" dirty="0" smtClean="0"/>
              <a:t> on Digital Industrial Radiography and Computed Tomography Applications in Industry</a:t>
            </a:r>
            <a:r>
              <a:rPr lang="en-US" sz="2000" b="1" dirty="0" smtClean="0"/>
              <a:t>, 7-18 June 2010, </a:t>
            </a:r>
            <a:r>
              <a:rPr lang="en-US" sz="2000" b="1" dirty="0" err="1" smtClean="0"/>
              <a:t>Daejeon</a:t>
            </a:r>
            <a:r>
              <a:rPr lang="en-US" sz="2000" b="1" dirty="0" smtClean="0"/>
              <a:t>, Korea.</a:t>
            </a:r>
            <a:endParaRPr lang="en-IN" sz="2000" b="1" dirty="0" smtClean="0"/>
          </a:p>
          <a:p>
            <a:pPr algn="just"/>
            <a:r>
              <a:rPr lang="en-US" sz="2000" dirty="0" smtClean="0"/>
              <a:t>Participated in </a:t>
            </a:r>
            <a:r>
              <a:rPr lang="en-US" sz="2000" b="1" dirty="0" smtClean="0"/>
              <a:t>Mid-Term Review </a:t>
            </a:r>
            <a:r>
              <a:rPr lang="en-US" sz="2000" dirty="0" smtClean="0"/>
              <a:t>Meeting of the Project on RAS/8/110, </a:t>
            </a:r>
            <a:r>
              <a:rPr lang="en-US" sz="2000" b="1" dirty="0" smtClean="0"/>
              <a:t>2-6 August 2010, Hanoi, Vietnam</a:t>
            </a:r>
            <a:r>
              <a:rPr lang="en-US" sz="2000" dirty="0" smtClean="0"/>
              <a:t>.</a:t>
            </a:r>
          </a:p>
          <a:p>
            <a:pPr algn="just"/>
            <a:r>
              <a:rPr lang="en-US" sz="2000" dirty="0" smtClean="0"/>
              <a:t>PETRONAS recognition to the National Certification Body</a:t>
            </a:r>
          </a:p>
          <a:p>
            <a:pPr algn="just"/>
            <a:r>
              <a:rPr lang="en-US" sz="2000" dirty="0" smtClean="0"/>
              <a:t>Malaysia has been able to produce its own digital radioscopic based on concept digital x-ray detector.</a:t>
            </a:r>
          </a:p>
          <a:p>
            <a:r>
              <a:rPr lang="en-US" sz="2000" dirty="0" smtClean="0"/>
              <a:t>Application for accreditation to ISO 17024 by the NCB was submitted to the Accreditation Body in June 2010. </a:t>
            </a:r>
          </a:p>
          <a:p>
            <a:r>
              <a:rPr lang="en-US" sz="2000" dirty="0" smtClean="0"/>
              <a:t>At least 3 laboratories are expected to get accredited in accordance with ISO 17020 throughout this period.</a:t>
            </a:r>
          </a:p>
          <a:p>
            <a:endParaRPr lang="en-US" sz="1600" dirty="0" smtClean="0"/>
          </a:p>
          <a:p>
            <a:pPr algn="just"/>
            <a:endParaRPr lang="en-US" sz="2000" dirty="0" smtClean="0"/>
          </a:p>
          <a:p>
            <a:pPr algn="just"/>
            <a:endParaRPr lang="en-US" sz="2000" dirty="0" smtClean="0"/>
          </a:p>
          <a:p>
            <a:pPr algn="just">
              <a:lnSpc>
                <a:spcPct val="90000"/>
              </a:lnSpc>
              <a:buFontTx/>
              <a:buNone/>
            </a:pPr>
            <a:endParaRPr lang="en-GB" sz="2000" dirty="0" smtClean="0">
              <a:cs typeface="Times New Roman" pitchFamily="18" charset="0"/>
            </a:endParaRPr>
          </a:p>
          <a:p>
            <a:pPr algn="just">
              <a:lnSpc>
                <a:spcPct val="90000"/>
              </a:lnSpc>
            </a:pPr>
            <a:endParaRPr lang="en-US" sz="2000" dirty="0" smtClean="0"/>
          </a:p>
        </p:txBody>
      </p:sp>
      <p:sp>
        <p:nvSpPr>
          <p:cNvPr id="3" name="Slide Number Placeholder 2"/>
          <p:cNvSpPr>
            <a:spLocks noGrp="1"/>
          </p:cNvSpPr>
          <p:nvPr>
            <p:ph type="sldNum" sz="quarter" idx="12"/>
          </p:nvPr>
        </p:nvSpPr>
        <p:spPr/>
        <p:txBody>
          <a:bodyPr/>
          <a:lstStyle/>
          <a:p>
            <a:fld id="{575C559E-1A0D-4B4E-877C-948AA8AC9E57}" type="slidenum">
              <a:rPr lang="en-US"/>
              <a:pPr/>
              <a:t>14</a:t>
            </a:fld>
            <a:endParaRPr lang="en-US"/>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1"/>
          <p:cNvSpPr>
            <a:spLocks noGrp="1"/>
          </p:cNvSpPr>
          <p:nvPr>
            <p:ph type="title"/>
          </p:nvPr>
        </p:nvSpPr>
        <p:spPr>
          <a:xfrm>
            <a:off x="685800" y="228600"/>
            <a:ext cx="7772400" cy="914400"/>
          </a:xfrm>
        </p:spPr>
        <p:txBody>
          <a:bodyPr/>
          <a:lstStyle/>
          <a:p>
            <a:r>
              <a:rPr lang="en-US" sz="3200" b="1" smtClean="0">
                <a:solidFill>
                  <a:srgbClr val="0000FF"/>
                </a:solidFill>
              </a:rPr>
              <a:t>Malaysia</a:t>
            </a:r>
            <a:r>
              <a:rPr lang="en-US" sz="3600" b="1" smtClean="0">
                <a:solidFill>
                  <a:srgbClr val="0000FF"/>
                </a:solidFill>
              </a:rPr>
              <a:t/>
            </a:r>
            <a:br>
              <a:rPr lang="en-US" sz="3600" b="1" smtClean="0">
                <a:solidFill>
                  <a:srgbClr val="0000FF"/>
                </a:solidFill>
              </a:rPr>
            </a:br>
            <a:r>
              <a:rPr lang="en-US" sz="2000" smtClean="0"/>
              <a:t>Activities/Achievements [Contd]</a:t>
            </a:r>
          </a:p>
        </p:txBody>
      </p:sp>
      <p:sp>
        <p:nvSpPr>
          <p:cNvPr id="33794" name="Content Placeholder 2"/>
          <p:cNvSpPr>
            <a:spLocks noGrp="1"/>
          </p:cNvSpPr>
          <p:nvPr>
            <p:ph idx="1"/>
          </p:nvPr>
        </p:nvSpPr>
        <p:spPr>
          <a:xfrm>
            <a:off x="685800" y="1295400"/>
            <a:ext cx="8077200" cy="4800600"/>
          </a:xfrm>
        </p:spPr>
        <p:txBody>
          <a:bodyPr/>
          <a:lstStyle/>
          <a:p>
            <a:pPr algn="just"/>
            <a:r>
              <a:rPr lang="en-US" sz="2000" smtClean="0"/>
              <a:t>Malaysia has conducted its first National Training Course on Industrial Digital Radiography in November 2010.  The course was attended by 9 radiographers and conducted with the assistance of Prof. Uwe Zscherpel from BAM German.</a:t>
            </a:r>
          </a:p>
          <a:p>
            <a:pPr algn="just"/>
            <a:r>
              <a:rPr lang="en-US" sz="2000" smtClean="0"/>
              <a:t>Malaysia received an IAEA expert in the application of       ISEE software for digital industrial radiography in November 2010. A special training course on the application of this software was organized during his visit.</a:t>
            </a:r>
          </a:p>
          <a:p>
            <a:pPr algn="just"/>
            <a:r>
              <a:rPr lang="en-US" sz="2000" smtClean="0"/>
              <a:t>Experiments Were intensified for the development of low cost digital Industrial Radiography (DIR) for Industrial Application and Establishment of Digital Radiography Method and Procedures for small and medium enterprise (SME).</a:t>
            </a:r>
          </a:p>
          <a:p>
            <a:endParaRPr lang="en-US" sz="2000" smtClean="0"/>
          </a:p>
          <a:p>
            <a:endParaRPr lang="en-US" sz="2000" smtClean="0"/>
          </a:p>
        </p:txBody>
      </p:sp>
      <p:sp>
        <p:nvSpPr>
          <p:cNvPr id="3" name="Slide Number Placeholder 2"/>
          <p:cNvSpPr>
            <a:spLocks noGrp="1"/>
          </p:cNvSpPr>
          <p:nvPr>
            <p:ph type="sldNum" sz="quarter" idx="12"/>
          </p:nvPr>
        </p:nvSpPr>
        <p:spPr/>
        <p:txBody>
          <a:bodyPr/>
          <a:lstStyle/>
          <a:p>
            <a:fld id="{CA457245-B6A1-4859-BC73-CD865408011E}" type="slidenum">
              <a:rPr lang="en-US"/>
              <a:pPr/>
              <a:t>15</a:t>
            </a:fld>
            <a:endParaRPr lang="en-US"/>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itle 1"/>
          <p:cNvSpPr>
            <a:spLocks noGrp="1"/>
          </p:cNvSpPr>
          <p:nvPr>
            <p:ph type="title"/>
          </p:nvPr>
        </p:nvSpPr>
        <p:spPr>
          <a:xfrm>
            <a:off x="685800" y="228600"/>
            <a:ext cx="7772400" cy="914400"/>
          </a:xfrm>
        </p:spPr>
        <p:txBody>
          <a:bodyPr/>
          <a:lstStyle/>
          <a:p>
            <a:r>
              <a:rPr lang="en-US" sz="3200" b="1" smtClean="0">
                <a:solidFill>
                  <a:srgbClr val="0000FF"/>
                </a:solidFill>
              </a:rPr>
              <a:t>Mongolia</a:t>
            </a:r>
            <a:br>
              <a:rPr lang="en-US" sz="3200" b="1" smtClean="0">
                <a:solidFill>
                  <a:srgbClr val="0000FF"/>
                </a:solidFill>
              </a:rPr>
            </a:br>
            <a:r>
              <a:rPr lang="en-US" sz="2400" smtClean="0"/>
              <a:t>Activities/Achievements</a:t>
            </a:r>
            <a:r>
              <a:rPr lang="en-US" sz="2400" b="1" smtClean="0">
                <a:solidFill>
                  <a:srgbClr val="0000FF"/>
                </a:solidFill>
              </a:rPr>
              <a:t/>
            </a:r>
            <a:br>
              <a:rPr lang="en-US" sz="2400" b="1" smtClean="0">
                <a:solidFill>
                  <a:srgbClr val="0000FF"/>
                </a:solidFill>
              </a:rPr>
            </a:br>
            <a:endParaRPr lang="en-IN" sz="2400" smtClean="0">
              <a:solidFill>
                <a:srgbClr val="0000FF"/>
              </a:solidFill>
            </a:endParaRPr>
          </a:p>
        </p:txBody>
      </p:sp>
      <p:sp>
        <p:nvSpPr>
          <p:cNvPr id="34818" name="Content Placeholder 2"/>
          <p:cNvSpPr>
            <a:spLocks noGrp="1"/>
          </p:cNvSpPr>
          <p:nvPr>
            <p:ph idx="1"/>
          </p:nvPr>
        </p:nvSpPr>
        <p:spPr>
          <a:xfrm>
            <a:off x="685800" y="1219200"/>
            <a:ext cx="7772400" cy="4876800"/>
          </a:xfrm>
        </p:spPr>
        <p:txBody>
          <a:bodyPr/>
          <a:lstStyle/>
          <a:p>
            <a:pPr algn="just"/>
            <a:r>
              <a:rPr lang="en-US" sz="2000" dirty="0" smtClean="0"/>
              <a:t>Participated in </a:t>
            </a:r>
            <a:r>
              <a:rPr lang="en-US" sz="2000" b="1" dirty="0" smtClean="0"/>
              <a:t>Mid-Term Review </a:t>
            </a:r>
            <a:r>
              <a:rPr lang="en-US" sz="2000" dirty="0" smtClean="0"/>
              <a:t>Meeting of the Project on RAS/8/110, </a:t>
            </a:r>
            <a:r>
              <a:rPr lang="en-US" sz="2000" b="1" dirty="0" smtClean="0"/>
              <a:t>2-6 August 2010, Hanoi, Vietnam.</a:t>
            </a:r>
          </a:p>
          <a:p>
            <a:pPr algn="just"/>
            <a:r>
              <a:rPr lang="en-GB" sz="2000" dirty="0" smtClean="0"/>
              <a:t>Required quality manual documents for operating of National Certifying Body have been completed by MSNDT in June 2010 and submitted to the National Accreditation Department of Mongolian Agency of Standardization and Metrology (MASM) for consideration of approval.</a:t>
            </a:r>
            <a:endParaRPr lang="en-IN" sz="2000" dirty="0" smtClean="0"/>
          </a:p>
          <a:p>
            <a:pPr algn="just"/>
            <a:r>
              <a:rPr lang="en-GB" sz="2000" dirty="0" smtClean="0"/>
              <a:t>A few ISO standards were published as Mongolian National Standard:</a:t>
            </a:r>
            <a:endParaRPr lang="en-IN" sz="2000" dirty="0" smtClean="0"/>
          </a:p>
          <a:p>
            <a:pPr algn="just"/>
            <a:r>
              <a:rPr lang="en-US" sz="2000" dirty="0" smtClean="0"/>
              <a:t>Conventional NDT is at beginning stages, Expert  support for conducting RT- 3 is needed.</a:t>
            </a:r>
          </a:p>
          <a:p>
            <a:pPr algn="just"/>
            <a:r>
              <a:rPr lang="en-US" sz="2000" b="1" dirty="0" smtClean="0"/>
              <a:t>Advanced NDT including Digital Radiography is yet to be initiated.</a:t>
            </a:r>
          </a:p>
          <a:p>
            <a:pPr algn="just"/>
            <a:endParaRPr lang="en-US" sz="2000" dirty="0" smtClean="0"/>
          </a:p>
          <a:p>
            <a:endParaRPr lang="en-IN" sz="2000" dirty="0" smtClean="0"/>
          </a:p>
        </p:txBody>
      </p:sp>
      <p:sp>
        <p:nvSpPr>
          <p:cNvPr id="4" name="Slide Number Placeholder 3"/>
          <p:cNvSpPr>
            <a:spLocks noGrp="1"/>
          </p:cNvSpPr>
          <p:nvPr>
            <p:ph type="sldNum" sz="quarter" idx="12"/>
          </p:nvPr>
        </p:nvSpPr>
        <p:spPr/>
        <p:txBody>
          <a:bodyPr/>
          <a:lstStyle/>
          <a:p>
            <a:fld id="{253DBC4A-D03C-4004-B623-8C032D026532}" type="slidenum">
              <a:rPr lang="en-US"/>
              <a:pPr/>
              <a:t>16</a:t>
            </a:fld>
            <a:endParaRPr lang="en-US"/>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itle 1"/>
          <p:cNvSpPr>
            <a:spLocks noGrp="1"/>
          </p:cNvSpPr>
          <p:nvPr>
            <p:ph type="title"/>
          </p:nvPr>
        </p:nvSpPr>
        <p:spPr>
          <a:xfrm>
            <a:off x="685800" y="381000"/>
            <a:ext cx="7772400" cy="609600"/>
          </a:xfrm>
        </p:spPr>
        <p:txBody>
          <a:bodyPr/>
          <a:lstStyle/>
          <a:p>
            <a:r>
              <a:rPr lang="en-US" sz="3200" b="1" smtClean="0">
                <a:solidFill>
                  <a:srgbClr val="0000FF"/>
                </a:solidFill>
              </a:rPr>
              <a:t>Myanmar</a:t>
            </a:r>
            <a:br>
              <a:rPr lang="en-US" sz="3200" b="1" smtClean="0">
                <a:solidFill>
                  <a:srgbClr val="0000FF"/>
                </a:solidFill>
              </a:rPr>
            </a:br>
            <a:r>
              <a:rPr lang="en-US" sz="2400" smtClean="0"/>
              <a:t>Activities/Achievements</a:t>
            </a:r>
            <a:r>
              <a:rPr lang="en-US" sz="2400" b="1" smtClean="0">
                <a:solidFill>
                  <a:srgbClr val="0000FF"/>
                </a:solidFill>
              </a:rPr>
              <a:t/>
            </a:r>
            <a:br>
              <a:rPr lang="en-US" sz="2400" b="1" smtClean="0">
                <a:solidFill>
                  <a:srgbClr val="0000FF"/>
                </a:solidFill>
              </a:rPr>
            </a:br>
            <a:endParaRPr lang="en-IN" sz="2400" smtClean="0">
              <a:solidFill>
                <a:srgbClr val="0000FF"/>
              </a:solidFill>
            </a:endParaRPr>
          </a:p>
        </p:txBody>
      </p:sp>
      <p:sp>
        <p:nvSpPr>
          <p:cNvPr id="3" name="Content Placeholder 2"/>
          <p:cNvSpPr>
            <a:spLocks noGrp="1"/>
          </p:cNvSpPr>
          <p:nvPr>
            <p:ph idx="1"/>
          </p:nvPr>
        </p:nvSpPr>
        <p:spPr>
          <a:xfrm>
            <a:off x="685800" y="1524000"/>
            <a:ext cx="7772400" cy="4572000"/>
          </a:xfrm>
        </p:spPr>
        <p:txBody>
          <a:bodyPr/>
          <a:lstStyle/>
          <a:p>
            <a:pPr algn="just"/>
            <a:r>
              <a:rPr lang="en-US" sz="2400" dirty="0" smtClean="0"/>
              <a:t>Participated in </a:t>
            </a:r>
            <a:r>
              <a:rPr lang="en-US" sz="2400" b="1" dirty="0" smtClean="0"/>
              <a:t>IAEA/RCA RTC</a:t>
            </a:r>
            <a:r>
              <a:rPr lang="en-US" sz="2400" dirty="0" smtClean="0"/>
              <a:t> on Digital Industrial Radiography and Computed Tomography Applications in Industry, </a:t>
            </a:r>
            <a:r>
              <a:rPr lang="en-US" sz="2400" b="1" dirty="0" smtClean="0"/>
              <a:t>7-18 June 2010, </a:t>
            </a:r>
            <a:r>
              <a:rPr lang="en-US" sz="2400" b="1" dirty="0" err="1" smtClean="0"/>
              <a:t>Daejon</a:t>
            </a:r>
            <a:r>
              <a:rPr lang="en-US" sz="2400" b="1" dirty="0" smtClean="0"/>
              <a:t>, Korea.</a:t>
            </a:r>
            <a:endParaRPr lang="en-IN" sz="2400" b="1" dirty="0" smtClean="0"/>
          </a:p>
          <a:p>
            <a:pPr algn="just"/>
            <a:r>
              <a:rPr lang="en-US" sz="2400" dirty="0" smtClean="0"/>
              <a:t>Participated in Mid-Term Review Meeting of the Project on RAS/8/110, </a:t>
            </a:r>
            <a:r>
              <a:rPr lang="en-US" sz="2400" b="1" dirty="0" smtClean="0"/>
              <a:t>2-6 August 2010, Hanoi, Vietnam.</a:t>
            </a:r>
          </a:p>
          <a:p>
            <a:pPr algn="just"/>
            <a:r>
              <a:rPr lang="en-US" sz="2400" dirty="0" smtClean="0"/>
              <a:t>Conventional NDT at initial stages.</a:t>
            </a:r>
          </a:p>
          <a:p>
            <a:pPr algn="just"/>
            <a:r>
              <a:rPr lang="en-US" sz="2400" b="1" dirty="0" smtClean="0"/>
              <a:t>Advanced NDT including Digital Radiography is yet to be initiated.</a:t>
            </a:r>
          </a:p>
          <a:p>
            <a:pPr>
              <a:buFontTx/>
              <a:buNone/>
            </a:pPr>
            <a:endParaRPr lang="en-IN" sz="2400" dirty="0" smtClean="0"/>
          </a:p>
        </p:txBody>
      </p:sp>
      <p:sp>
        <p:nvSpPr>
          <p:cNvPr id="4" name="Slide Number Placeholder 3"/>
          <p:cNvSpPr>
            <a:spLocks noGrp="1"/>
          </p:cNvSpPr>
          <p:nvPr>
            <p:ph type="sldNum" sz="quarter" idx="12"/>
          </p:nvPr>
        </p:nvSpPr>
        <p:spPr/>
        <p:txBody>
          <a:bodyPr/>
          <a:lstStyle/>
          <a:p>
            <a:fld id="{984222DD-E4C0-4DB7-9156-C59086254DCD}" type="slidenum">
              <a:rPr lang="en-US"/>
              <a:pPr/>
              <a:t>17</a:t>
            </a:fld>
            <a:endParaRPr lang="en-US"/>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le 1"/>
          <p:cNvSpPr>
            <a:spLocks noGrp="1"/>
          </p:cNvSpPr>
          <p:nvPr>
            <p:ph type="title"/>
          </p:nvPr>
        </p:nvSpPr>
        <p:spPr>
          <a:xfrm>
            <a:off x="685800" y="304800"/>
            <a:ext cx="7772400" cy="762000"/>
          </a:xfrm>
        </p:spPr>
        <p:txBody>
          <a:bodyPr/>
          <a:lstStyle/>
          <a:p>
            <a:r>
              <a:rPr lang="en-US" sz="3200" b="1" smtClean="0">
                <a:solidFill>
                  <a:srgbClr val="0000FF"/>
                </a:solidFill>
              </a:rPr>
              <a:t>New Zeeland</a:t>
            </a:r>
            <a:r>
              <a:rPr lang="en-US" sz="4000" b="1" smtClean="0">
                <a:solidFill>
                  <a:srgbClr val="0000FF"/>
                </a:solidFill>
              </a:rPr>
              <a:t/>
            </a:r>
            <a:br>
              <a:rPr lang="en-US" sz="4000" b="1" smtClean="0">
                <a:solidFill>
                  <a:srgbClr val="0000FF"/>
                </a:solidFill>
              </a:rPr>
            </a:br>
            <a:r>
              <a:rPr lang="en-US" sz="2400" smtClean="0"/>
              <a:t>Activities/Achievements</a:t>
            </a:r>
            <a:r>
              <a:rPr lang="en-US" sz="2400" b="1" smtClean="0">
                <a:solidFill>
                  <a:srgbClr val="0000FF"/>
                </a:solidFill>
              </a:rPr>
              <a:t/>
            </a:r>
            <a:br>
              <a:rPr lang="en-US" sz="2400" b="1" smtClean="0">
                <a:solidFill>
                  <a:srgbClr val="0000FF"/>
                </a:solidFill>
              </a:rPr>
            </a:br>
            <a:endParaRPr lang="en-US" sz="2400" smtClean="0"/>
          </a:p>
        </p:txBody>
      </p:sp>
      <p:sp>
        <p:nvSpPr>
          <p:cNvPr id="36866" name="Content Placeholder 2"/>
          <p:cNvSpPr>
            <a:spLocks noGrp="1"/>
          </p:cNvSpPr>
          <p:nvPr>
            <p:ph idx="1"/>
          </p:nvPr>
        </p:nvSpPr>
        <p:spPr>
          <a:xfrm>
            <a:off x="685800" y="1295400"/>
            <a:ext cx="7772400" cy="4800600"/>
          </a:xfrm>
        </p:spPr>
        <p:txBody>
          <a:bodyPr/>
          <a:lstStyle/>
          <a:p>
            <a:pPr algn="just"/>
            <a:r>
              <a:rPr lang="en-US" sz="2200" dirty="0" smtClean="0"/>
              <a:t>Participated in </a:t>
            </a:r>
            <a:r>
              <a:rPr lang="en-US" sz="2200" b="1" dirty="0" smtClean="0"/>
              <a:t>Mid-Term Review </a:t>
            </a:r>
            <a:r>
              <a:rPr lang="en-US" sz="2200" dirty="0" smtClean="0"/>
              <a:t>Meeting of the Project on RAS/8/110, </a:t>
            </a:r>
            <a:r>
              <a:rPr lang="en-US" sz="2200" b="1" dirty="0" smtClean="0"/>
              <a:t>2-6 August 2010, Hanoi, Vietnam.</a:t>
            </a:r>
          </a:p>
          <a:p>
            <a:pPr algn="just"/>
            <a:r>
              <a:rPr lang="en-US" sz="2200" dirty="0" smtClean="0"/>
              <a:t>One piece of DIR Equipment was procured by SGS NZ Ltd, (May 2010). Unable to secure another demonstration thus far, so that more people can attend.</a:t>
            </a:r>
          </a:p>
          <a:p>
            <a:pPr algn="just"/>
            <a:r>
              <a:rPr lang="en-US" sz="2200" b="1" dirty="0" smtClean="0"/>
              <a:t>Digital radiography is at its infancy in New Zealand, but is beginning to gain momentum. </a:t>
            </a:r>
          </a:p>
          <a:p>
            <a:pPr algn="just"/>
            <a:r>
              <a:rPr lang="en-US" sz="2200" dirty="0" smtClean="0"/>
              <a:t>Currently, only one NDT company has provided such a service and this company works closely with the petrochemical Industry. Starting to request services to digitize the radiographs.</a:t>
            </a:r>
          </a:p>
          <a:p>
            <a:pPr>
              <a:buFontTx/>
              <a:buNone/>
            </a:pPr>
            <a:r>
              <a:rPr lang="en-US" sz="2200" dirty="0" smtClean="0"/>
              <a:t>           </a:t>
            </a:r>
          </a:p>
          <a:p>
            <a:endParaRPr lang="en-US" sz="2000" dirty="0" smtClean="0"/>
          </a:p>
        </p:txBody>
      </p:sp>
      <p:sp>
        <p:nvSpPr>
          <p:cNvPr id="4" name="Slide Number Placeholder 3"/>
          <p:cNvSpPr>
            <a:spLocks noGrp="1"/>
          </p:cNvSpPr>
          <p:nvPr>
            <p:ph type="sldNum" sz="quarter" idx="12"/>
          </p:nvPr>
        </p:nvSpPr>
        <p:spPr/>
        <p:txBody>
          <a:bodyPr/>
          <a:lstStyle/>
          <a:p>
            <a:fld id="{79F40D28-4F8F-4DB9-841B-8AE04234C8FF}" type="slidenum">
              <a:rPr lang="en-US"/>
              <a:pPr/>
              <a:t>18</a:t>
            </a:fld>
            <a:endParaRPr lang="en-US"/>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itle 1"/>
          <p:cNvSpPr>
            <a:spLocks noGrp="1"/>
          </p:cNvSpPr>
          <p:nvPr>
            <p:ph type="title"/>
          </p:nvPr>
        </p:nvSpPr>
        <p:spPr>
          <a:xfrm>
            <a:off x="457200" y="0"/>
            <a:ext cx="8229600" cy="1219200"/>
          </a:xfrm>
        </p:spPr>
        <p:txBody>
          <a:bodyPr/>
          <a:lstStyle/>
          <a:p>
            <a:r>
              <a:rPr lang="en-GB" sz="3200" b="1" smtClean="0">
                <a:solidFill>
                  <a:srgbClr val="0000FF"/>
                </a:solidFill>
              </a:rPr>
              <a:t>Pakistan</a:t>
            </a:r>
            <a:r>
              <a:rPr lang="en-GB" sz="3200" b="1" smtClean="0">
                <a:solidFill>
                  <a:srgbClr val="006600"/>
                </a:solidFill>
              </a:rPr>
              <a:t> </a:t>
            </a:r>
            <a:br>
              <a:rPr lang="en-GB" sz="3200" b="1" smtClean="0">
                <a:solidFill>
                  <a:srgbClr val="006600"/>
                </a:solidFill>
              </a:rPr>
            </a:br>
            <a:r>
              <a:rPr lang="en-US" sz="2400" smtClean="0"/>
              <a:t>Activities/Achievements </a:t>
            </a:r>
            <a:br>
              <a:rPr lang="en-US" sz="2400" smtClean="0"/>
            </a:br>
            <a:endParaRPr lang="en-US" sz="2400" smtClean="0">
              <a:solidFill>
                <a:srgbClr val="FF0000"/>
              </a:solidFill>
            </a:endParaRPr>
          </a:p>
        </p:txBody>
      </p:sp>
      <p:sp>
        <p:nvSpPr>
          <p:cNvPr id="37890" name="Content Placeholder 2"/>
          <p:cNvSpPr>
            <a:spLocks noGrp="1"/>
          </p:cNvSpPr>
          <p:nvPr>
            <p:ph idx="1"/>
          </p:nvPr>
        </p:nvSpPr>
        <p:spPr>
          <a:xfrm>
            <a:off x="457200" y="1295400"/>
            <a:ext cx="8229600" cy="5257800"/>
          </a:xfrm>
        </p:spPr>
        <p:txBody>
          <a:bodyPr/>
          <a:lstStyle/>
          <a:p>
            <a:pPr algn="just"/>
            <a:r>
              <a:rPr lang="en-US" sz="2000" dirty="0" smtClean="0"/>
              <a:t>Participated in </a:t>
            </a:r>
            <a:r>
              <a:rPr lang="en-US" sz="2000" b="1" dirty="0" smtClean="0"/>
              <a:t>IAEA/RCA RTC </a:t>
            </a:r>
            <a:r>
              <a:rPr lang="en-US" sz="2000" dirty="0" smtClean="0"/>
              <a:t>on Digital Industrial Radiography and Computed Tomography Applications in Industry, </a:t>
            </a:r>
            <a:r>
              <a:rPr lang="en-US" sz="2000" b="1" dirty="0" smtClean="0"/>
              <a:t>7-18 June 2010, </a:t>
            </a:r>
            <a:r>
              <a:rPr lang="en-US" sz="2000" b="1" dirty="0" err="1" smtClean="0"/>
              <a:t>Daejeon</a:t>
            </a:r>
            <a:r>
              <a:rPr lang="en-US" sz="2000" b="1" dirty="0" smtClean="0"/>
              <a:t>, Korea.</a:t>
            </a:r>
            <a:endParaRPr lang="en-IN" sz="2000" b="1" dirty="0" smtClean="0"/>
          </a:p>
          <a:p>
            <a:pPr algn="just"/>
            <a:r>
              <a:rPr lang="en-US" sz="2000" dirty="0" smtClean="0"/>
              <a:t>Participated in </a:t>
            </a:r>
            <a:r>
              <a:rPr lang="en-US" sz="2000" b="1" dirty="0" smtClean="0"/>
              <a:t>Mid-Term Review</a:t>
            </a:r>
            <a:r>
              <a:rPr lang="en-US" sz="2000" dirty="0" smtClean="0"/>
              <a:t> Meeting of the Project on RAS/8/110</a:t>
            </a:r>
            <a:r>
              <a:rPr lang="en-US" sz="2000" b="1" dirty="0" smtClean="0"/>
              <a:t>, 2-6 August 2010, Hanoi, Vietnam</a:t>
            </a:r>
            <a:r>
              <a:rPr lang="en-US" sz="2000" dirty="0" smtClean="0"/>
              <a:t>.</a:t>
            </a:r>
          </a:p>
          <a:p>
            <a:pPr algn="just"/>
            <a:r>
              <a:rPr lang="en-US" sz="2000" dirty="0" smtClean="0"/>
              <a:t>Continuation of training courses at various levels on conventional NDT.</a:t>
            </a:r>
          </a:p>
          <a:p>
            <a:pPr algn="just"/>
            <a:r>
              <a:rPr lang="en-US" sz="2000" dirty="0" smtClean="0"/>
              <a:t>Development of low cost DIR system at NCNDT </a:t>
            </a:r>
          </a:p>
          <a:p>
            <a:pPr algn="just"/>
            <a:r>
              <a:rPr lang="en-US" sz="2000" dirty="0" smtClean="0"/>
              <a:t>Development of film digitization capabilities. </a:t>
            </a:r>
          </a:p>
          <a:p>
            <a:pPr algn="just"/>
            <a:r>
              <a:rPr lang="en-US" sz="2000" dirty="0" smtClean="0"/>
              <a:t>Establishment of filmless radiographic testing lab at NCNDT </a:t>
            </a:r>
          </a:p>
          <a:p>
            <a:pPr algn="just"/>
            <a:r>
              <a:rPr lang="en-US" sz="2000" dirty="0" smtClean="0"/>
              <a:t>Computed radiographic system (Imaging plate and scanner) </a:t>
            </a:r>
          </a:p>
          <a:p>
            <a:pPr algn="just"/>
            <a:r>
              <a:rPr lang="en-US" sz="2000" dirty="0" smtClean="0"/>
              <a:t>Awareness of Digital Industrial Radiography amongst the national industry. </a:t>
            </a:r>
          </a:p>
          <a:p>
            <a:pPr algn="just"/>
            <a:endParaRPr lang="en-GB" sz="1600" dirty="0" smtClean="0"/>
          </a:p>
          <a:p>
            <a:pPr algn="just"/>
            <a:endParaRPr lang="en-GB" sz="1600" dirty="0" smtClean="0"/>
          </a:p>
          <a:p>
            <a:pPr algn="just"/>
            <a:endParaRPr lang="en-GB" sz="1600" dirty="0" smtClean="0">
              <a:cs typeface="Times New Roman" pitchFamily="18" charset="0"/>
            </a:endParaRPr>
          </a:p>
          <a:p>
            <a:pPr algn="just"/>
            <a:endParaRPr lang="en-US" sz="1600" dirty="0" smtClean="0">
              <a:solidFill>
                <a:schemeClr val="tx2"/>
              </a:solidFill>
            </a:endParaRPr>
          </a:p>
          <a:p>
            <a:pPr algn="just"/>
            <a:endParaRPr lang="en-US" sz="1600" dirty="0" smtClean="0">
              <a:solidFill>
                <a:schemeClr val="tx2"/>
              </a:solidFill>
            </a:endParaRPr>
          </a:p>
          <a:p>
            <a:endParaRPr lang="en-US" sz="1600" dirty="0" smtClean="0"/>
          </a:p>
        </p:txBody>
      </p:sp>
      <p:sp>
        <p:nvSpPr>
          <p:cNvPr id="3" name="Slide Number Placeholder 2"/>
          <p:cNvSpPr>
            <a:spLocks noGrp="1"/>
          </p:cNvSpPr>
          <p:nvPr>
            <p:ph type="sldNum" sz="quarter" idx="12"/>
          </p:nvPr>
        </p:nvSpPr>
        <p:spPr/>
        <p:txBody>
          <a:bodyPr/>
          <a:lstStyle/>
          <a:p>
            <a:fld id="{C28A19D2-DB82-4A4B-B8C0-81433FBDAE4C}" type="slidenum">
              <a:rPr lang="en-US"/>
              <a:pPr/>
              <a:t>19</a:t>
            </a:fld>
            <a:endParaRPr lang="en-US"/>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p:cNvSpPr>
            <a:spLocks noGrp="1" noChangeArrowheads="1"/>
          </p:cNvSpPr>
          <p:nvPr>
            <p:ph type="title"/>
          </p:nvPr>
        </p:nvSpPr>
        <p:spPr>
          <a:xfrm>
            <a:off x="228600" y="0"/>
            <a:ext cx="8458200" cy="1066800"/>
          </a:xfrm>
        </p:spPr>
        <p:txBody>
          <a:bodyPr/>
          <a:lstStyle/>
          <a:p>
            <a:r>
              <a:rPr lang="en-GB" b="1" smtClean="0">
                <a:solidFill>
                  <a:srgbClr val="006600"/>
                </a:solidFill>
              </a:rPr>
              <a:t> </a:t>
            </a:r>
            <a:r>
              <a:rPr lang="en-GB" sz="3200" b="1" smtClean="0">
                <a:solidFill>
                  <a:srgbClr val="0000FF"/>
                </a:solidFill>
              </a:rPr>
              <a:t>Philippines</a:t>
            </a:r>
            <a:r>
              <a:rPr lang="en-GB" sz="3200" b="1" smtClean="0">
                <a:solidFill>
                  <a:srgbClr val="006600"/>
                </a:solidFill>
              </a:rPr>
              <a:t> </a:t>
            </a:r>
            <a:r>
              <a:rPr lang="en-GB" b="1" smtClean="0">
                <a:solidFill>
                  <a:srgbClr val="006600"/>
                </a:solidFill>
              </a:rPr>
              <a:t/>
            </a:r>
            <a:br>
              <a:rPr lang="en-GB" b="1" smtClean="0">
                <a:solidFill>
                  <a:srgbClr val="006600"/>
                </a:solidFill>
              </a:rPr>
            </a:br>
            <a:r>
              <a:rPr lang="en-US" sz="2400" smtClean="0"/>
              <a:t>Activities/Achievements</a:t>
            </a:r>
          </a:p>
        </p:txBody>
      </p:sp>
      <p:sp>
        <p:nvSpPr>
          <p:cNvPr id="38914" name="Rectangle 3"/>
          <p:cNvSpPr>
            <a:spLocks noGrp="1" noChangeArrowheads="1"/>
          </p:cNvSpPr>
          <p:nvPr>
            <p:ph idx="1"/>
          </p:nvPr>
        </p:nvSpPr>
        <p:spPr>
          <a:xfrm>
            <a:off x="381000" y="1143000"/>
            <a:ext cx="8458200" cy="5334000"/>
          </a:xfrm>
        </p:spPr>
        <p:txBody>
          <a:bodyPr/>
          <a:lstStyle/>
          <a:p>
            <a:pPr algn="just"/>
            <a:r>
              <a:rPr lang="en-US" sz="2000" dirty="0" smtClean="0"/>
              <a:t>Participated in </a:t>
            </a:r>
            <a:r>
              <a:rPr lang="en-US" sz="2000" b="1" dirty="0" smtClean="0"/>
              <a:t>IAEA/RCA RTC </a:t>
            </a:r>
            <a:r>
              <a:rPr lang="en-US" sz="2000" dirty="0" smtClean="0"/>
              <a:t>on Digital Industrial Radiography and Computed Tomography Applications in Industry, </a:t>
            </a:r>
            <a:r>
              <a:rPr lang="en-US" sz="2000" b="1" dirty="0" smtClean="0"/>
              <a:t>7-18 June 2010, </a:t>
            </a:r>
            <a:r>
              <a:rPr lang="en-US" sz="2000" b="1" dirty="0" err="1" smtClean="0"/>
              <a:t>Daejon</a:t>
            </a:r>
            <a:r>
              <a:rPr lang="en-US" sz="2000" b="1" dirty="0" smtClean="0"/>
              <a:t>, Korea.</a:t>
            </a:r>
            <a:endParaRPr lang="en-IN" sz="2000" b="1" dirty="0" smtClean="0"/>
          </a:p>
          <a:p>
            <a:pPr algn="just"/>
            <a:r>
              <a:rPr lang="en-US" sz="2000" dirty="0" smtClean="0"/>
              <a:t>Participated in </a:t>
            </a:r>
            <a:r>
              <a:rPr lang="en-US" sz="2000" b="1" dirty="0" smtClean="0"/>
              <a:t>Mid-Term Review </a:t>
            </a:r>
            <a:r>
              <a:rPr lang="en-US" sz="2000" dirty="0" smtClean="0"/>
              <a:t>Meeting of the Project on RAS/8/110, </a:t>
            </a:r>
            <a:r>
              <a:rPr lang="en-US" sz="2000" b="1" dirty="0" smtClean="0"/>
              <a:t>2-6 August 2010, Hanoi, Vietnam.</a:t>
            </a:r>
          </a:p>
          <a:p>
            <a:pPr algn="just">
              <a:buClr>
                <a:schemeClr val="tx1"/>
              </a:buClr>
            </a:pPr>
            <a:r>
              <a:rPr lang="en-GB" sz="2000" dirty="0" smtClean="0">
                <a:cs typeface="Times New Roman" pitchFamily="18" charset="0"/>
              </a:rPr>
              <a:t>PNRI have built a new NDT training building.</a:t>
            </a:r>
          </a:p>
          <a:p>
            <a:pPr algn="just">
              <a:buClr>
                <a:schemeClr val="tx1"/>
              </a:buClr>
            </a:pPr>
            <a:r>
              <a:rPr lang="en-US" sz="2000" dirty="0" smtClean="0"/>
              <a:t>The Philippine National Certifying Body (NCB) for NDT is implementing ISO 9712, 2005 edition as PNS/ISO 9712:2006 - the standards on training and certifications of NDT Personnel; and the National Project Coordinator has participated in the regular meetings of the National Certifying Body (Phil-NCB) for NDT.</a:t>
            </a:r>
          </a:p>
          <a:p>
            <a:pPr algn="just">
              <a:buClr>
                <a:schemeClr val="tx1"/>
              </a:buClr>
            </a:pPr>
            <a:r>
              <a:rPr lang="en-US" sz="2000" dirty="0" smtClean="0"/>
              <a:t>(PSNT) has successfully conducted 23 National Training Courses on conventional NDT from January - December 2010 and trained 387 personnel.</a:t>
            </a:r>
          </a:p>
          <a:p>
            <a:pPr algn="just">
              <a:buClr>
                <a:schemeClr val="tx1"/>
              </a:buClr>
            </a:pPr>
            <a:endParaRPr lang="en-US" sz="2000" dirty="0" smtClean="0"/>
          </a:p>
          <a:p>
            <a:pPr algn="just">
              <a:buClr>
                <a:schemeClr val="tx1"/>
              </a:buClr>
            </a:pPr>
            <a:endParaRPr lang="en-GB" sz="2000" dirty="0" smtClean="0">
              <a:cs typeface="Times New Roman" pitchFamily="18" charset="0"/>
            </a:endParaRPr>
          </a:p>
          <a:p>
            <a:pPr algn="just">
              <a:buClr>
                <a:schemeClr val="tx1"/>
              </a:buClr>
            </a:pPr>
            <a:endParaRPr lang="en-GB" sz="2000" b="1" dirty="0" smtClean="0">
              <a:cs typeface="Times New Roman" pitchFamily="18" charset="0"/>
            </a:endParaRPr>
          </a:p>
          <a:p>
            <a:pPr algn="just">
              <a:buClr>
                <a:schemeClr val="tx1"/>
              </a:buClr>
            </a:pPr>
            <a:endParaRPr lang="en-GB" sz="2000" b="1" dirty="0" smtClean="0">
              <a:cs typeface="Times New Roman" pitchFamily="18" charset="0"/>
            </a:endParaRPr>
          </a:p>
        </p:txBody>
      </p:sp>
      <p:sp>
        <p:nvSpPr>
          <p:cNvPr id="3" name="Slide Number Placeholder 2"/>
          <p:cNvSpPr>
            <a:spLocks noGrp="1"/>
          </p:cNvSpPr>
          <p:nvPr>
            <p:ph type="sldNum" sz="quarter" idx="12"/>
          </p:nvPr>
        </p:nvSpPr>
        <p:spPr/>
        <p:txBody>
          <a:bodyPr/>
          <a:lstStyle/>
          <a:p>
            <a:fld id="{99B57ABF-4BD2-4D9B-88BA-F1267195F4D7}" type="slidenum">
              <a:rPr lang="en-US"/>
              <a:pPr/>
              <a:t>20</a:t>
            </a:fld>
            <a:endParaRPr lang="en-US"/>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228600"/>
            <a:ext cx="7772400" cy="914400"/>
          </a:xfrm>
        </p:spPr>
        <p:txBody>
          <a:bodyPr rtlCol="0">
            <a:normAutofit fontScale="90000"/>
          </a:bodyPr>
          <a:lstStyle/>
          <a:p>
            <a:pPr fontAlgn="auto">
              <a:spcAft>
                <a:spcPts val="0"/>
              </a:spcAft>
              <a:defRPr/>
            </a:pPr>
            <a:r>
              <a:rPr lang="en-GB" sz="3600" b="1" dirty="0" smtClean="0">
                <a:solidFill>
                  <a:srgbClr val="0000FF"/>
                </a:solidFill>
                <a:latin typeface="+mn-lt"/>
              </a:rPr>
              <a:t>Philippines</a:t>
            </a:r>
            <a:r>
              <a:rPr lang="en-GB" sz="3600" b="1" dirty="0" smtClean="0">
                <a:solidFill>
                  <a:srgbClr val="006600"/>
                </a:solidFill>
                <a:latin typeface="+mn-lt"/>
              </a:rPr>
              <a:t> </a:t>
            </a:r>
            <a:br>
              <a:rPr lang="en-GB" sz="3600" b="1" dirty="0" smtClean="0">
                <a:solidFill>
                  <a:srgbClr val="006600"/>
                </a:solidFill>
                <a:latin typeface="+mn-lt"/>
              </a:rPr>
            </a:br>
            <a:r>
              <a:rPr lang="en-US" sz="2700" dirty="0" smtClean="0">
                <a:latin typeface="+mn-lt"/>
              </a:rPr>
              <a:t>Activities/Achievements [Contd.]</a:t>
            </a:r>
            <a:endParaRPr lang="en-US" sz="2700" dirty="0">
              <a:latin typeface="+mn-lt"/>
            </a:endParaRPr>
          </a:p>
        </p:txBody>
      </p:sp>
      <p:sp>
        <p:nvSpPr>
          <p:cNvPr id="39938" name="Content Placeholder 2"/>
          <p:cNvSpPr>
            <a:spLocks noGrp="1"/>
          </p:cNvSpPr>
          <p:nvPr>
            <p:ph idx="1"/>
          </p:nvPr>
        </p:nvSpPr>
        <p:spPr>
          <a:xfrm>
            <a:off x="685800" y="1447800"/>
            <a:ext cx="7772400" cy="4648200"/>
          </a:xfrm>
        </p:spPr>
        <p:txBody>
          <a:bodyPr/>
          <a:lstStyle/>
          <a:p>
            <a:pPr algn="just"/>
            <a:r>
              <a:rPr lang="en-US" sz="2000" smtClean="0"/>
              <a:t>Digital Industrial Radiography (DIR),  is being commonly used in electronic industries and automotive industries nowadays. </a:t>
            </a:r>
          </a:p>
          <a:p>
            <a:pPr algn="just"/>
            <a:r>
              <a:rPr lang="en-US" sz="2000" smtClean="0"/>
              <a:t>The reliability testing in the electronics industries uses X-Ray and flat panel detectors for parts and product verification and analysis.</a:t>
            </a:r>
          </a:p>
          <a:p>
            <a:pPr algn="just"/>
            <a:r>
              <a:rPr lang="en-US" sz="2000" smtClean="0"/>
              <a:t>In the fabrication of aluminum wheel, digital radiography is being used.</a:t>
            </a:r>
          </a:p>
          <a:p>
            <a:pPr algn="just"/>
            <a:r>
              <a:rPr lang="en-US" sz="2000" smtClean="0"/>
              <a:t>Unfortunately, </a:t>
            </a:r>
            <a:r>
              <a:rPr lang="en-PH" sz="2000" smtClean="0"/>
              <a:t>only limited industries in the Philippines are capable of using Digital Industrial Radiography and Computed Tomography due to the expensive cost of equipment and accessories. </a:t>
            </a:r>
            <a:endParaRPr lang="en-US" sz="2000" smtClean="0"/>
          </a:p>
          <a:p>
            <a:endParaRPr lang="en-US" smtClean="0"/>
          </a:p>
        </p:txBody>
      </p:sp>
      <p:sp>
        <p:nvSpPr>
          <p:cNvPr id="4" name="Slide Number Placeholder 3"/>
          <p:cNvSpPr>
            <a:spLocks noGrp="1"/>
          </p:cNvSpPr>
          <p:nvPr>
            <p:ph type="sldNum" sz="quarter" idx="12"/>
          </p:nvPr>
        </p:nvSpPr>
        <p:spPr/>
        <p:txBody>
          <a:bodyPr/>
          <a:lstStyle/>
          <a:p>
            <a:fld id="{DE21EAFD-E76A-4195-8F3B-D1F305F23631}" type="slidenum">
              <a:rPr lang="en-US"/>
              <a:pPr/>
              <a:t>21</a:t>
            </a:fld>
            <a:endParaRPr lang="en-US"/>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itle 1"/>
          <p:cNvSpPr>
            <a:spLocks noGrp="1"/>
          </p:cNvSpPr>
          <p:nvPr>
            <p:ph type="title"/>
          </p:nvPr>
        </p:nvSpPr>
        <p:spPr>
          <a:xfrm>
            <a:off x="685800" y="152400"/>
            <a:ext cx="7772400" cy="914400"/>
          </a:xfrm>
        </p:spPr>
        <p:txBody>
          <a:bodyPr/>
          <a:lstStyle/>
          <a:p>
            <a:r>
              <a:rPr lang="en-GB" sz="3200" b="1" smtClean="0">
                <a:solidFill>
                  <a:srgbClr val="0000FF"/>
                </a:solidFill>
              </a:rPr>
              <a:t>Singapore </a:t>
            </a:r>
            <a:r>
              <a:rPr lang="en-GB" sz="3200" b="1" smtClean="0">
                <a:solidFill>
                  <a:srgbClr val="006600"/>
                </a:solidFill>
              </a:rPr>
              <a:t> </a:t>
            </a:r>
            <a:br>
              <a:rPr lang="en-GB" sz="3200" b="1" smtClean="0">
                <a:solidFill>
                  <a:srgbClr val="006600"/>
                </a:solidFill>
              </a:rPr>
            </a:br>
            <a:r>
              <a:rPr lang="en-US" sz="2400" smtClean="0"/>
              <a:t>Activities/Achievements</a:t>
            </a:r>
          </a:p>
        </p:txBody>
      </p:sp>
      <p:sp>
        <p:nvSpPr>
          <p:cNvPr id="40962" name="Content Placeholder 2"/>
          <p:cNvSpPr>
            <a:spLocks noGrp="1"/>
          </p:cNvSpPr>
          <p:nvPr>
            <p:ph idx="1"/>
          </p:nvPr>
        </p:nvSpPr>
        <p:spPr>
          <a:xfrm>
            <a:off x="381000" y="1143000"/>
            <a:ext cx="8305800" cy="5257800"/>
          </a:xfrm>
        </p:spPr>
        <p:txBody>
          <a:bodyPr/>
          <a:lstStyle/>
          <a:p>
            <a:pPr algn="just"/>
            <a:r>
              <a:rPr lang="en-US" sz="1900" dirty="0" smtClean="0"/>
              <a:t>Participated in </a:t>
            </a:r>
            <a:r>
              <a:rPr lang="en-US" sz="1900" b="1" dirty="0" smtClean="0"/>
              <a:t>Mid-Term Review</a:t>
            </a:r>
            <a:r>
              <a:rPr lang="en-US" sz="1900" dirty="0" smtClean="0"/>
              <a:t> Meeting of the Project on RAS/8/110, </a:t>
            </a:r>
            <a:r>
              <a:rPr lang="en-US" sz="1900" b="1" dirty="0" smtClean="0"/>
              <a:t>2-6 August 2010, Hanoi, Vietnam</a:t>
            </a:r>
            <a:r>
              <a:rPr lang="en-US" sz="1900" dirty="0" smtClean="0"/>
              <a:t>.</a:t>
            </a:r>
          </a:p>
          <a:p>
            <a:pPr algn="just"/>
            <a:r>
              <a:rPr lang="en-US" sz="1900" dirty="0" smtClean="0"/>
              <a:t>To promote the development  and application of DR and CT in industry,  organized a number of seminars and training courses for the participants from the various industries</a:t>
            </a:r>
          </a:p>
          <a:p>
            <a:pPr algn="just"/>
            <a:r>
              <a:rPr lang="en-US" sz="1900" dirty="0" smtClean="0"/>
              <a:t>To close up the competency gap among NDT practitioners and to meet the accreditation requirements, organized a number of proficiency programs to address this issue.</a:t>
            </a:r>
          </a:p>
          <a:p>
            <a:pPr algn="just"/>
            <a:r>
              <a:rPr lang="en-US" sz="1900" dirty="0" smtClean="0"/>
              <a:t>To date, 23 NDT laboratories have been accredited. to ISO 17025. </a:t>
            </a:r>
          </a:p>
          <a:p>
            <a:pPr algn="just"/>
            <a:r>
              <a:rPr lang="en-US" sz="1900" dirty="0" smtClean="0"/>
              <a:t>To establish the ISO 17024 Certification Body, started to prepare the necessary documentations and accreditation process.</a:t>
            </a:r>
          </a:p>
          <a:p>
            <a:pPr algn="just"/>
            <a:r>
              <a:rPr lang="en-US" sz="1900" dirty="0" smtClean="0"/>
              <a:t>To promote the use of Phased Array Ultrasonic Testing (PAUT) to the industry, started to train NDT personnel to use this technique. In addition, some of the end users have agreed to use PAUT  in lieu of radiography to save costs and time.</a:t>
            </a:r>
          </a:p>
          <a:p>
            <a:pPr>
              <a:buFontTx/>
              <a:buNone/>
            </a:pPr>
            <a:endParaRPr lang="en-US" sz="1900" dirty="0" smtClean="0"/>
          </a:p>
        </p:txBody>
      </p:sp>
      <p:sp>
        <p:nvSpPr>
          <p:cNvPr id="4" name="Slide Number Placeholder 3"/>
          <p:cNvSpPr>
            <a:spLocks noGrp="1"/>
          </p:cNvSpPr>
          <p:nvPr>
            <p:ph type="sldNum" sz="quarter" idx="12"/>
          </p:nvPr>
        </p:nvSpPr>
        <p:spPr/>
        <p:txBody>
          <a:bodyPr/>
          <a:lstStyle/>
          <a:p>
            <a:fld id="{DCA1035A-8F0D-44A7-993A-F88DE6DBB55E}" type="slidenum">
              <a:rPr lang="en-US"/>
              <a:pPr/>
              <a:t>22</a:t>
            </a:fld>
            <a:endParaRPr lang="en-US"/>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5"/>
          <p:cNvSpPr>
            <a:spLocks noGrp="1" noChangeArrowheads="1"/>
          </p:cNvSpPr>
          <p:nvPr>
            <p:ph type="title"/>
          </p:nvPr>
        </p:nvSpPr>
        <p:spPr>
          <a:xfrm>
            <a:off x="533400" y="165100"/>
            <a:ext cx="8229600" cy="901700"/>
          </a:xfrm>
        </p:spPr>
        <p:txBody>
          <a:bodyPr/>
          <a:lstStyle/>
          <a:p>
            <a:r>
              <a:rPr lang="en-GB" sz="3200" b="1" smtClean="0">
                <a:solidFill>
                  <a:srgbClr val="0000FF"/>
                </a:solidFill>
              </a:rPr>
              <a:t>Sri Lanka</a:t>
            </a:r>
            <a:r>
              <a:rPr lang="en-GB" sz="3200" b="1" smtClean="0">
                <a:solidFill>
                  <a:srgbClr val="006600"/>
                </a:solidFill>
              </a:rPr>
              <a:t> </a:t>
            </a:r>
            <a:r>
              <a:rPr lang="en-GB" b="1" smtClean="0">
                <a:solidFill>
                  <a:srgbClr val="006600"/>
                </a:solidFill>
              </a:rPr>
              <a:t/>
            </a:r>
            <a:br>
              <a:rPr lang="en-GB" b="1" smtClean="0">
                <a:solidFill>
                  <a:srgbClr val="006600"/>
                </a:solidFill>
              </a:rPr>
            </a:br>
            <a:r>
              <a:rPr lang="en-US" sz="2400" smtClean="0"/>
              <a:t>Activities/Achievements</a:t>
            </a:r>
          </a:p>
        </p:txBody>
      </p:sp>
      <p:sp>
        <p:nvSpPr>
          <p:cNvPr id="41986" name="Rectangle 3"/>
          <p:cNvSpPr>
            <a:spLocks noGrp="1" noChangeArrowheads="1"/>
          </p:cNvSpPr>
          <p:nvPr>
            <p:ph idx="1"/>
          </p:nvPr>
        </p:nvSpPr>
        <p:spPr>
          <a:xfrm>
            <a:off x="533400" y="1143000"/>
            <a:ext cx="8305800" cy="5181600"/>
          </a:xfrm>
        </p:spPr>
        <p:txBody>
          <a:bodyPr/>
          <a:lstStyle/>
          <a:p>
            <a:pPr algn="just"/>
            <a:r>
              <a:rPr lang="en-US" sz="1800" dirty="0" smtClean="0"/>
              <a:t>Participated in </a:t>
            </a:r>
            <a:r>
              <a:rPr lang="en-US" sz="1800" b="1" dirty="0" smtClean="0"/>
              <a:t>IAEA/RCA RTC</a:t>
            </a:r>
            <a:r>
              <a:rPr lang="en-US" sz="1800" dirty="0" smtClean="0"/>
              <a:t> on Digital Industrial Radiography and Computed Tomography Applications in Industry, </a:t>
            </a:r>
            <a:r>
              <a:rPr lang="en-US" sz="1800" b="1" dirty="0" smtClean="0"/>
              <a:t>7-18 June 2010, </a:t>
            </a:r>
            <a:r>
              <a:rPr lang="en-US" sz="1800" b="1" dirty="0" err="1" smtClean="0"/>
              <a:t>Daejon</a:t>
            </a:r>
            <a:r>
              <a:rPr lang="en-US" sz="1800" b="1" dirty="0" smtClean="0"/>
              <a:t>, Korea.</a:t>
            </a:r>
            <a:endParaRPr lang="en-IN" sz="1800" b="1" dirty="0" smtClean="0"/>
          </a:p>
          <a:p>
            <a:pPr algn="just"/>
            <a:r>
              <a:rPr lang="en-US" sz="1800" dirty="0" smtClean="0"/>
              <a:t>Participated in </a:t>
            </a:r>
            <a:r>
              <a:rPr lang="en-US" sz="1800" b="1" dirty="0" smtClean="0"/>
              <a:t>Mid-Term Review </a:t>
            </a:r>
            <a:r>
              <a:rPr lang="en-US" sz="1800" dirty="0" smtClean="0"/>
              <a:t>Meeting of the Project on RAS/8/110, </a:t>
            </a:r>
            <a:r>
              <a:rPr lang="en-US" sz="1800" b="1" dirty="0" smtClean="0"/>
              <a:t>2-6 August 2010, Hanoi, Vietnam</a:t>
            </a:r>
            <a:r>
              <a:rPr lang="en-US" sz="1800" dirty="0" smtClean="0"/>
              <a:t>.</a:t>
            </a:r>
          </a:p>
          <a:p>
            <a:pPr algn="just"/>
            <a:r>
              <a:rPr lang="en-US" sz="1800" dirty="0" smtClean="0"/>
              <a:t>NCBNDT has already been established. Accreditation of this NCBNDT is in progress. </a:t>
            </a:r>
          </a:p>
          <a:p>
            <a:pPr algn="just"/>
            <a:r>
              <a:rPr lang="en-GB" sz="1800" dirty="0" smtClean="0"/>
              <a:t>186 personals participated in multiple conventional NDT training courses and workshops.</a:t>
            </a:r>
            <a:endParaRPr lang="en-US" sz="1800" dirty="0" smtClean="0"/>
          </a:p>
          <a:p>
            <a:pPr algn="just"/>
            <a:r>
              <a:rPr lang="en-GB" sz="1800" dirty="0" smtClean="0"/>
              <a:t>Provided 103 NDT inspection services to local industries.</a:t>
            </a:r>
          </a:p>
          <a:p>
            <a:pPr algn="just"/>
            <a:r>
              <a:rPr lang="en-US" sz="1800" dirty="0" smtClean="0"/>
              <a:t>Activities related to establishment of a National Centre for Non-Destructive Testing (NCNDT) for the enhancement of Quality and Productivity in Industrial Sector by 2013 are in progress. </a:t>
            </a:r>
          </a:p>
          <a:p>
            <a:pPr algn="just"/>
            <a:r>
              <a:rPr lang="en-US" sz="1800" dirty="0" smtClean="0"/>
              <a:t>A TC project proposal has been submitted to IAEA for  strengthening of NDT. </a:t>
            </a:r>
            <a:r>
              <a:rPr lang="en-US" sz="1800" b="1" dirty="0" smtClean="0"/>
              <a:t>Some NDT equipment such as DIR facility and Expert assistance have been requested through this project. </a:t>
            </a:r>
            <a:endParaRPr lang="en-GB" sz="2000" dirty="0" smtClean="0">
              <a:solidFill>
                <a:srgbClr val="006600"/>
              </a:solidFill>
            </a:endParaRPr>
          </a:p>
        </p:txBody>
      </p:sp>
      <p:sp>
        <p:nvSpPr>
          <p:cNvPr id="3" name="Slide Number Placeholder 2"/>
          <p:cNvSpPr>
            <a:spLocks noGrp="1"/>
          </p:cNvSpPr>
          <p:nvPr>
            <p:ph type="sldNum" sz="quarter" idx="12"/>
          </p:nvPr>
        </p:nvSpPr>
        <p:spPr/>
        <p:txBody>
          <a:bodyPr/>
          <a:lstStyle/>
          <a:p>
            <a:fld id="{897D126B-FDE6-4E11-99A0-57176A04B5B8}" type="slidenum">
              <a:rPr lang="en-US"/>
              <a:pPr/>
              <a:t>23</a:t>
            </a:fld>
            <a:endParaRPr lang="en-US"/>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le 1"/>
          <p:cNvSpPr>
            <a:spLocks noGrp="1"/>
          </p:cNvSpPr>
          <p:nvPr>
            <p:ph type="title"/>
          </p:nvPr>
        </p:nvSpPr>
        <p:spPr>
          <a:xfrm>
            <a:off x="457200" y="152400"/>
            <a:ext cx="8229600" cy="1143000"/>
          </a:xfrm>
        </p:spPr>
        <p:txBody>
          <a:bodyPr/>
          <a:lstStyle/>
          <a:p>
            <a:r>
              <a:rPr lang="en-GB" sz="3200" b="1" smtClean="0">
                <a:solidFill>
                  <a:srgbClr val="0000FF"/>
                </a:solidFill>
              </a:rPr>
              <a:t>Thailand</a:t>
            </a:r>
            <a:r>
              <a:rPr lang="en-GB" b="1" smtClean="0">
                <a:solidFill>
                  <a:srgbClr val="006600"/>
                </a:solidFill>
              </a:rPr>
              <a:t/>
            </a:r>
            <a:br>
              <a:rPr lang="en-GB" b="1" smtClean="0">
                <a:solidFill>
                  <a:srgbClr val="006600"/>
                </a:solidFill>
              </a:rPr>
            </a:br>
            <a:r>
              <a:rPr lang="en-US" sz="2400" smtClean="0"/>
              <a:t>Activities/Achievements</a:t>
            </a:r>
            <a:br>
              <a:rPr lang="en-US" sz="2400" smtClean="0"/>
            </a:br>
            <a:endParaRPr lang="en-US" sz="2400" smtClean="0"/>
          </a:p>
        </p:txBody>
      </p:sp>
      <p:sp>
        <p:nvSpPr>
          <p:cNvPr id="43010" name="Content Placeholder 2"/>
          <p:cNvSpPr>
            <a:spLocks noGrp="1"/>
          </p:cNvSpPr>
          <p:nvPr>
            <p:ph idx="1"/>
          </p:nvPr>
        </p:nvSpPr>
        <p:spPr>
          <a:xfrm>
            <a:off x="457200" y="1600200"/>
            <a:ext cx="8229600" cy="4525963"/>
          </a:xfrm>
        </p:spPr>
        <p:txBody>
          <a:bodyPr/>
          <a:lstStyle/>
          <a:p>
            <a:pPr algn="just"/>
            <a:r>
              <a:rPr lang="en-US" sz="2000" dirty="0" smtClean="0"/>
              <a:t>Participated in </a:t>
            </a:r>
            <a:r>
              <a:rPr lang="en-US" sz="2000" b="1" dirty="0" smtClean="0"/>
              <a:t>IAEA/RCA RTC </a:t>
            </a:r>
            <a:r>
              <a:rPr lang="en-US" sz="2000" dirty="0" smtClean="0"/>
              <a:t>on Digital Industrial Radiography and Computed Tomography Applications in Industry, </a:t>
            </a:r>
            <a:r>
              <a:rPr lang="en-US" sz="2000" b="1" dirty="0" smtClean="0"/>
              <a:t>7-18 June 2010, </a:t>
            </a:r>
            <a:r>
              <a:rPr lang="en-US" sz="2000" b="1" dirty="0" err="1" smtClean="0"/>
              <a:t>Daejeon</a:t>
            </a:r>
            <a:r>
              <a:rPr lang="en-US" sz="2000" b="1" dirty="0" smtClean="0"/>
              <a:t>, Korea</a:t>
            </a:r>
            <a:r>
              <a:rPr lang="en-US" sz="2000" dirty="0" smtClean="0"/>
              <a:t>.</a:t>
            </a:r>
            <a:endParaRPr lang="en-IN" sz="2000" dirty="0" smtClean="0"/>
          </a:p>
          <a:p>
            <a:pPr algn="just"/>
            <a:r>
              <a:rPr lang="en-US" sz="2000" dirty="0" smtClean="0"/>
              <a:t>Participated in </a:t>
            </a:r>
            <a:r>
              <a:rPr lang="en-US" sz="2000" b="1" dirty="0" smtClean="0"/>
              <a:t>Mid-Term Review </a:t>
            </a:r>
            <a:r>
              <a:rPr lang="en-US" sz="2000" dirty="0" smtClean="0"/>
              <a:t>Meeting of the Project on RAS/8/110, </a:t>
            </a:r>
            <a:r>
              <a:rPr lang="en-US" sz="2000" b="1" dirty="0" smtClean="0"/>
              <a:t>2-6 August 2010, Hanoi, Vietnam</a:t>
            </a:r>
            <a:r>
              <a:rPr lang="en-US" sz="2000" dirty="0" smtClean="0"/>
              <a:t>.</a:t>
            </a:r>
          </a:p>
          <a:p>
            <a:pPr algn="just"/>
            <a:r>
              <a:rPr lang="en-GB" sz="2000" dirty="0" smtClean="0"/>
              <a:t>Multiple Training and Certification scheme regularly conducted in accordance with ISO 9712  for RT,UT,MT,PT in Level 1  </a:t>
            </a:r>
          </a:p>
          <a:p>
            <a:pPr algn="just"/>
            <a:r>
              <a:rPr lang="en-GB" sz="2000" dirty="0" smtClean="0"/>
              <a:t>Process for  NCB conforming to ISO 17024 underway. </a:t>
            </a:r>
          </a:p>
          <a:p>
            <a:pPr algn="just"/>
            <a:r>
              <a:rPr lang="en-GB" sz="2000" b="1" dirty="0" smtClean="0"/>
              <a:t>Advanced Industrial radiography has been adopted only as R &amp; D activity in universities. </a:t>
            </a:r>
            <a:r>
              <a:rPr lang="en-GB" sz="2000" dirty="0" smtClean="0"/>
              <a:t>At present only single FUJI </a:t>
            </a:r>
            <a:r>
              <a:rPr lang="en-GB" sz="2000" dirty="0" err="1" smtClean="0"/>
              <a:t>Dynamix</a:t>
            </a:r>
            <a:r>
              <a:rPr lang="en-GB" sz="2000" dirty="0" smtClean="0"/>
              <a:t> HR system with X-ray machine (320 kV) is available to setup/for this advanced NDT facility. </a:t>
            </a:r>
            <a:endParaRPr lang="en-US" sz="2000" dirty="0" smtClean="0"/>
          </a:p>
          <a:p>
            <a:pPr algn="just">
              <a:buFontTx/>
              <a:buNone/>
            </a:pPr>
            <a:r>
              <a:rPr lang="en-GB" sz="2000" dirty="0" smtClean="0"/>
              <a:t> </a:t>
            </a:r>
            <a:endParaRPr lang="en-US" sz="2000" dirty="0" smtClean="0"/>
          </a:p>
          <a:p>
            <a:pPr algn="just"/>
            <a:endParaRPr lang="en-GB" sz="1800" dirty="0" smtClean="0"/>
          </a:p>
          <a:p>
            <a:pPr algn="just"/>
            <a:endParaRPr lang="en-US" sz="1800" dirty="0" smtClean="0"/>
          </a:p>
        </p:txBody>
      </p:sp>
      <p:sp>
        <p:nvSpPr>
          <p:cNvPr id="3" name="Slide Number Placeholder 2"/>
          <p:cNvSpPr>
            <a:spLocks noGrp="1"/>
          </p:cNvSpPr>
          <p:nvPr>
            <p:ph type="sldNum" sz="quarter" idx="12"/>
          </p:nvPr>
        </p:nvSpPr>
        <p:spPr/>
        <p:txBody>
          <a:bodyPr/>
          <a:lstStyle/>
          <a:p>
            <a:fld id="{F4218CDA-AC32-4397-B12D-3CAD5DC212CF}" type="slidenum">
              <a:rPr lang="en-US"/>
              <a:pPr/>
              <a:t>24</a:t>
            </a:fld>
            <a:endParaRPr lang="en-US"/>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2"/>
          <p:cNvSpPr>
            <a:spLocks noGrp="1" noChangeArrowheads="1"/>
          </p:cNvSpPr>
          <p:nvPr>
            <p:ph type="title"/>
          </p:nvPr>
        </p:nvSpPr>
        <p:spPr>
          <a:xfrm>
            <a:off x="457200" y="152400"/>
            <a:ext cx="8229600" cy="914400"/>
          </a:xfrm>
        </p:spPr>
        <p:txBody>
          <a:bodyPr/>
          <a:lstStyle/>
          <a:p>
            <a:r>
              <a:rPr lang="en-GB" sz="3200" b="1" smtClean="0">
                <a:solidFill>
                  <a:srgbClr val="0000FF"/>
                </a:solidFill>
              </a:rPr>
              <a:t>Vietnam</a:t>
            </a:r>
            <a:r>
              <a:rPr lang="en-GB" sz="3200" b="1" smtClean="0">
                <a:solidFill>
                  <a:srgbClr val="006600"/>
                </a:solidFill>
              </a:rPr>
              <a:t> </a:t>
            </a:r>
            <a:r>
              <a:rPr lang="en-GB" b="1" smtClean="0">
                <a:solidFill>
                  <a:srgbClr val="006600"/>
                </a:solidFill>
              </a:rPr>
              <a:t/>
            </a:r>
            <a:br>
              <a:rPr lang="en-GB" b="1" smtClean="0">
                <a:solidFill>
                  <a:srgbClr val="006600"/>
                </a:solidFill>
              </a:rPr>
            </a:br>
            <a:r>
              <a:rPr lang="en-US" sz="2400" smtClean="0"/>
              <a:t>Activities/Achievements</a:t>
            </a:r>
          </a:p>
        </p:txBody>
      </p:sp>
      <p:sp>
        <p:nvSpPr>
          <p:cNvPr id="44034" name="Rectangle 3"/>
          <p:cNvSpPr>
            <a:spLocks noGrp="1" noChangeArrowheads="1"/>
          </p:cNvSpPr>
          <p:nvPr>
            <p:ph idx="1"/>
          </p:nvPr>
        </p:nvSpPr>
        <p:spPr>
          <a:xfrm>
            <a:off x="228600" y="1066800"/>
            <a:ext cx="8534400" cy="5410200"/>
          </a:xfrm>
        </p:spPr>
        <p:txBody>
          <a:bodyPr/>
          <a:lstStyle/>
          <a:p>
            <a:pPr algn="just"/>
            <a:r>
              <a:rPr lang="en-US" sz="2000" dirty="0" smtClean="0"/>
              <a:t>Participated in </a:t>
            </a:r>
            <a:r>
              <a:rPr lang="en-US" sz="2000" b="1" dirty="0" smtClean="0"/>
              <a:t>IAEA/RCA RTC</a:t>
            </a:r>
            <a:r>
              <a:rPr lang="en-US" sz="2000" dirty="0" smtClean="0"/>
              <a:t> on Digital Industrial Radiography and Computed Tomography Applications in Industry, </a:t>
            </a:r>
            <a:r>
              <a:rPr lang="en-US" sz="2000" b="1" dirty="0" smtClean="0"/>
              <a:t>7-18 June 2010, </a:t>
            </a:r>
            <a:r>
              <a:rPr lang="en-US" sz="2000" b="1" dirty="0" err="1" smtClean="0"/>
              <a:t>Daejon</a:t>
            </a:r>
            <a:r>
              <a:rPr lang="en-US" sz="2000" b="1" dirty="0" smtClean="0"/>
              <a:t>, Korea.</a:t>
            </a:r>
            <a:endParaRPr lang="en-IN" sz="2000" b="1" dirty="0" smtClean="0"/>
          </a:p>
          <a:p>
            <a:pPr algn="just"/>
            <a:r>
              <a:rPr lang="en-US" sz="2000" b="1" dirty="0" smtClean="0"/>
              <a:t>Hosted</a:t>
            </a:r>
            <a:r>
              <a:rPr lang="en-US" sz="2000" dirty="0" smtClean="0"/>
              <a:t> </a:t>
            </a:r>
            <a:r>
              <a:rPr lang="en-US" sz="2000" b="1" dirty="0" smtClean="0"/>
              <a:t>Mid-Term Review</a:t>
            </a:r>
            <a:r>
              <a:rPr lang="en-US" sz="2000" dirty="0" smtClean="0"/>
              <a:t> Meeting of the Project on RAS/8/110, </a:t>
            </a:r>
            <a:r>
              <a:rPr lang="en-US" sz="2000" b="1" dirty="0" smtClean="0"/>
              <a:t>2-6 August 2010, Hanoi, Vietnam.</a:t>
            </a:r>
          </a:p>
          <a:p>
            <a:pPr algn="just"/>
            <a:r>
              <a:rPr lang="en-GB" sz="2000" dirty="0" smtClean="0"/>
              <a:t>A  new  building  for Centre for NDE has been built  in August  2009.</a:t>
            </a:r>
          </a:p>
          <a:p>
            <a:pPr algn="just"/>
            <a:r>
              <a:rPr lang="en-PH" sz="2000" dirty="0" smtClean="0"/>
              <a:t>Now, Vietnam has 45 NDT Companies and 1200 NDT certified personnel (Level 3= 150). CR technique is being developed strongly for use in the field of Medical and Industry.</a:t>
            </a:r>
          </a:p>
          <a:p>
            <a:pPr algn="just"/>
            <a:r>
              <a:rPr lang="en-PH" sz="2000" dirty="0" smtClean="0"/>
              <a:t>The NCB is not established yet, maybe in 2011/2012.</a:t>
            </a:r>
            <a:endParaRPr lang="en-US" sz="2000" dirty="0" smtClean="0"/>
          </a:p>
          <a:p>
            <a:pPr algn="just"/>
            <a:r>
              <a:rPr lang="en-PH" sz="2000" dirty="0" smtClean="0"/>
              <a:t>The Low cost Digital Fluoroscopy/Radiography 5000 will be developed. Industrial NDT X-ray equipment will be manufactured in cooperation with China.</a:t>
            </a:r>
            <a:endParaRPr lang="en-US" sz="2000" dirty="0" smtClean="0"/>
          </a:p>
          <a:p>
            <a:pPr algn="just"/>
            <a:r>
              <a:rPr lang="en-GB" sz="2000" b="1" dirty="0" smtClean="0"/>
              <a:t>DIR/CT activities are at initial stages. A</a:t>
            </a:r>
            <a:r>
              <a:rPr lang="en-PH" sz="2000" b="1" dirty="0" err="1" smtClean="0"/>
              <a:t>dvanced</a:t>
            </a:r>
            <a:r>
              <a:rPr lang="en-PH" sz="2000" b="1" dirty="0" smtClean="0"/>
              <a:t> NDT using CR, Phase Array and TOFD have been initiated.</a:t>
            </a:r>
            <a:endParaRPr lang="en-US" sz="2000" b="1" dirty="0" smtClean="0"/>
          </a:p>
          <a:p>
            <a:pPr algn="just">
              <a:lnSpc>
                <a:spcPct val="80000"/>
              </a:lnSpc>
            </a:pPr>
            <a:endParaRPr lang="en-GB" sz="900" dirty="0" smtClean="0">
              <a:cs typeface="Times New Roman" pitchFamily="18" charset="0"/>
            </a:endParaRPr>
          </a:p>
          <a:p>
            <a:pPr>
              <a:lnSpc>
                <a:spcPct val="80000"/>
              </a:lnSpc>
              <a:buFontTx/>
              <a:buNone/>
            </a:pPr>
            <a:endParaRPr lang="en-US" sz="600" dirty="0" smtClean="0"/>
          </a:p>
        </p:txBody>
      </p:sp>
      <p:sp>
        <p:nvSpPr>
          <p:cNvPr id="3" name="Slide Number Placeholder 2"/>
          <p:cNvSpPr>
            <a:spLocks noGrp="1"/>
          </p:cNvSpPr>
          <p:nvPr>
            <p:ph type="sldNum" sz="quarter" idx="12"/>
          </p:nvPr>
        </p:nvSpPr>
        <p:spPr/>
        <p:txBody>
          <a:bodyPr/>
          <a:lstStyle/>
          <a:p>
            <a:fld id="{441153B0-DE91-4D63-AFE5-481666B3B029}" type="slidenum">
              <a:rPr lang="en-US"/>
              <a:pPr/>
              <a:t>25</a:t>
            </a:fld>
            <a:endParaRPr lang="en-US"/>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2"/>
          <p:cNvSpPr>
            <a:spLocks noGrp="1" noChangeArrowheads="1"/>
          </p:cNvSpPr>
          <p:nvPr>
            <p:ph type="title"/>
          </p:nvPr>
        </p:nvSpPr>
        <p:spPr>
          <a:xfrm>
            <a:off x="304800" y="0"/>
            <a:ext cx="8534400" cy="1066800"/>
          </a:xfrm>
        </p:spPr>
        <p:txBody>
          <a:bodyPr/>
          <a:lstStyle/>
          <a:p>
            <a:r>
              <a:rPr lang="en-US" sz="3200" b="1" smtClean="0">
                <a:solidFill>
                  <a:srgbClr val="0000FF"/>
                </a:solidFill>
              </a:rPr>
              <a:t>Constraints/Problems Encountered</a:t>
            </a:r>
            <a:r>
              <a:rPr lang="en-US" sz="3200" smtClean="0">
                <a:solidFill>
                  <a:srgbClr val="0000FF"/>
                </a:solidFill>
              </a:rPr>
              <a:t> </a:t>
            </a:r>
            <a:endParaRPr lang="th-TH" sz="3200" smtClean="0">
              <a:solidFill>
                <a:srgbClr val="0000FF"/>
              </a:solidFill>
            </a:endParaRPr>
          </a:p>
        </p:txBody>
      </p:sp>
      <p:sp>
        <p:nvSpPr>
          <p:cNvPr id="45058" name="Rectangle 3"/>
          <p:cNvSpPr>
            <a:spLocks noGrp="1" noChangeArrowheads="1"/>
          </p:cNvSpPr>
          <p:nvPr>
            <p:ph idx="1"/>
          </p:nvPr>
        </p:nvSpPr>
        <p:spPr>
          <a:xfrm>
            <a:off x="685800" y="1219200"/>
            <a:ext cx="7772400" cy="3124200"/>
          </a:xfrm>
        </p:spPr>
        <p:txBody>
          <a:bodyPr/>
          <a:lstStyle/>
          <a:p>
            <a:pPr marL="0" indent="0" algn="just">
              <a:buFontTx/>
              <a:buNone/>
            </a:pPr>
            <a:endParaRPr lang="en-US" sz="2400" dirty="0" smtClean="0"/>
          </a:p>
          <a:p>
            <a:pPr marL="0" indent="0" algn="just">
              <a:buFontTx/>
              <a:buNone/>
            </a:pPr>
            <a:r>
              <a:rPr lang="en-US" sz="2800" dirty="0" smtClean="0"/>
              <a:t>In general, the high cost of equipment, lack of available expertise and sustained effort needed from the National Project Teams to achieve project objectives of this new and advanced technology. </a:t>
            </a:r>
            <a:endParaRPr lang="th-TH" sz="2400" dirty="0" smtClean="0"/>
          </a:p>
        </p:txBody>
      </p:sp>
      <p:sp>
        <p:nvSpPr>
          <p:cNvPr id="3" name="Slide Number Placeholder 2"/>
          <p:cNvSpPr>
            <a:spLocks noGrp="1"/>
          </p:cNvSpPr>
          <p:nvPr>
            <p:ph type="sldNum" sz="quarter" idx="12"/>
          </p:nvPr>
        </p:nvSpPr>
        <p:spPr/>
        <p:txBody>
          <a:bodyPr/>
          <a:lstStyle/>
          <a:p>
            <a:fld id="{FB706A4D-4E5E-418D-B63F-290093BC7FB2}" type="slidenum">
              <a:rPr lang="en-US"/>
              <a:pPr/>
              <a:t>26</a:t>
            </a:fld>
            <a:endParaRPr lang="en-US"/>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2"/>
          <p:cNvSpPr>
            <a:spLocks noGrp="1" noChangeArrowheads="1"/>
          </p:cNvSpPr>
          <p:nvPr>
            <p:ph type="title"/>
          </p:nvPr>
        </p:nvSpPr>
        <p:spPr>
          <a:xfrm>
            <a:off x="228600" y="274638"/>
            <a:ext cx="8610600" cy="868362"/>
          </a:xfrm>
        </p:spPr>
        <p:txBody>
          <a:bodyPr/>
          <a:lstStyle/>
          <a:p>
            <a:r>
              <a:rPr lang="en-US" sz="3200" b="1" smtClean="0">
                <a:solidFill>
                  <a:srgbClr val="0000FF"/>
                </a:solidFill>
              </a:rPr>
              <a:t>Conclusions</a:t>
            </a:r>
            <a:r>
              <a:rPr lang="en-US" sz="3200" b="1" smtClean="0">
                <a:solidFill>
                  <a:srgbClr val="0000FF"/>
                </a:solidFill>
                <a:cs typeface="Angsana New" pitchFamily="18" charset="-34"/>
              </a:rPr>
              <a:t> and Recommendations</a:t>
            </a:r>
            <a:endParaRPr lang="th-TH" sz="3200" b="1" smtClean="0">
              <a:solidFill>
                <a:srgbClr val="0000FF"/>
              </a:solidFill>
              <a:cs typeface="Angsana New" pitchFamily="18" charset="-34"/>
            </a:endParaRPr>
          </a:p>
        </p:txBody>
      </p:sp>
      <p:sp>
        <p:nvSpPr>
          <p:cNvPr id="46082" name="Rectangle 3"/>
          <p:cNvSpPr>
            <a:spLocks noGrp="1" noChangeArrowheads="1"/>
          </p:cNvSpPr>
          <p:nvPr>
            <p:ph idx="1"/>
          </p:nvPr>
        </p:nvSpPr>
        <p:spPr>
          <a:xfrm>
            <a:off x="457200" y="1295400"/>
            <a:ext cx="8229600" cy="5181600"/>
          </a:xfrm>
        </p:spPr>
        <p:txBody>
          <a:bodyPr/>
          <a:lstStyle/>
          <a:p>
            <a:pPr marL="457200" indent="-457200" algn="just">
              <a:buSzPct val="120000"/>
              <a:buFontTx/>
              <a:buAutoNum type="arabicPeriod"/>
            </a:pPr>
            <a:r>
              <a:rPr lang="en-US" sz="2000" smtClean="0"/>
              <a:t>As the RCA members consist of developed, developing and less developed states, the resource availability varies widely in them. Due to this, </a:t>
            </a:r>
            <a:r>
              <a:rPr lang="en-US" sz="2000" b="1" smtClean="0"/>
              <a:t>the progress of the project though good, is not uniform across all member states. </a:t>
            </a:r>
          </a:p>
          <a:p>
            <a:pPr marL="457200" indent="-457200" algn="just">
              <a:buSzPct val="120000"/>
              <a:buFontTx/>
              <a:buAutoNum type="arabicPeriod"/>
            </a:pPr>
            <a:r>
              <a:rPr lang="en-US" sz="2000" smtClean="0"/>
              <a:t>Also, as mentioned in constraints, the equipment for digital radiography and tomography are expensive and technology is comparatively new and complex for the RCA region. </a:t>
            </a:r>
          </a:p>
          <a:p>
            <a:pPr marL="457200" indent="-457200" algn="just">
              <a:buSzPct val="120000"/>
              <a:buFontTx/>
              <a:buAutoNum type="arabicPeriod"/>
            </a:pPr>
            <a:r>
              <a:rPr lang="en-US" sz="2000" smtClean="0"/>
              <a:t>Hence, all MSs may not be able to set up their own DR and CT facilities in immediate future. </a:t>
            </a:r>
          </a:p>
          <a:p>
            <a:pPr marL="457200" indent="-457200" algn="just">
              <a:buSzPct val="120000"/>
              <a:buFontTx/>
              <a:buAutoNum type="arabicPeriod"/>
            </a:pPr>
            <a:r>
              <a:rPr lang="en-US" sz="2000" smtClean="0"/>
              <a:t>May be, a few experts can be recognized from the region, who can help needy MSs to set up their DIR/CT laboratories to achieve the project objectives quickly. </a:t>
            </a:r>
          </a:p>
          <a:p>
            <a:pPr marL="457200" indent="-457200" algn="just">
              <a:buSzPct val="120000"/>
              <a:buFontTx/>
              <a:buAutoNum type="arabicPeriod"/>
            </a:pPr>
            <a:r>
              <a:rPr lang="en-US" sz="2000" smtClean="0"/>
              <a:t>Additional strategies are also needed to use regional resources and expertise more effectively.</a:t>
            </a:r>
            <a:endParaRPr lang="th-TH" sz="1800" smtClean="0"/>
          </a:p>
        </p:txBody>
      </p:sp>
      <p:sp>
        <p:nvSpPr>
          <p:cNvPr id="3" name="Slide Number Placeholder 2"/>
          <p:cNvSpPr>
            <a:spLocks noGrp="1"/>
          </p:cNvSpPr>
          <p:nvPr>
            <p:ph type="sldNum" sz="quarter" idx="12"/>
          </p:nvPr>
        </p:nvSpPr>
        <p:spPr/>
        <p:txBody>
          <a:bodyPr/>
          <a:lstStyle/>
          <a:p>
            <a:fld id="{6D1EA7EC-BD04-4271-9781-25D5D4F87C84}" type="slidenum">
              <a:rPr lang="en-US"/>
              <a:pPr/>
              <a:t>27</a:t>
            </a:fld>
            <a:endParaRPr lang="en-US"/>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3"/>
          <p:cNvSpPr>
            <a:spLocks noGrp="1" noChangeArrowheads="1"/>
          </p:cNvSpPr>
          <p:nvPr>
            <p:ph type="body" sz="half" idx="2"/>
          </p:nvPr>
        </p:nvSpPr>
        <p:spPr>
          <a:xfrm>
            <a:off x="2590800" y="1066800"/>
            <a:ext cx="4165600" cy="4953000"/>
          </a:xfrm>
        </p:spPr>
        <p:txBody>
          <a:bodyPr/>
          <a:lstStyle/>
          <a:p>
            <a:pPr eaLnBrk="1" hangingPunct="1">
              <a:buFontTx/>
              <a:buNone/>
            </a:pPr>
            <a:endParaRPr lang="en-US" sz="6600" b="1" i="1" dirty="0" smtClean="0">
              <a:solidFill>
                <a:srgbClr val="000099"/>
              </a:solidFill>
              <a:latin typeface="Tahoma" pitchFamily="34" charset="0"/>
            </a:endParaRPr>
          </a:p>
          <a:p>
            <a:pPr eaLnBrk="1" hangingPunct="1">
              <a:buFontTx/>
              <a:buNone/>
            </a:pPr>
            <a:r>
              <a:rPr lang="en-US" sz="8000" b="1" i="1" dirty="0" smtClean="0">
                <a:solidFill>
                  <a:srgbClr val="0000FF"/>
                </a:solidFill>
                <a:latin typeface="Tahoma" pitchFamily="34" charset="0"/>
              </a:rPr>
              <a:t>THANK </a:t>
            </a:r>
            <a:r>
              <a:rPr lang="en-US" sz="8000" b="1" i="1" dirty="0" smtClean="0">
                <a:solidFill>
                  <a:srgbClr val="0000FF"/>
                </a:solidFill>
                <a:latin typeface="Tahoma" pitchFamily="34" charset="0"/>
              </a:rPr>
              <a:t>YOU</a:t>
            </a:r>
          </a:p>
          <a:p>
            <a:pPr eaLnBrk="1" hangingPunct="1">
              <a:buFontTx/>
              <a:buNone/>
            </a:pPr>
            <a:r>
              <a:rPr lang="en-US" sz="8000" b="1" i="1" dirty="0" smtClean="0">
                <a:solidFill>
                  <a:srgbClr val="0000FF"/>
                </a:solidFill>
                <a:latin typeface="Tahoma" pitchFamily="34" charset="0"/>
              </a:rPr>
              <a:t>Any ?</a:t>
            </a:r>
            <a:endParaRPr lang="en-US" sz="8000" b="1" i="1" dirty="0" smtClean="0">
              <a:solidFill>
                <a:srgbClr val="0000FF"/>
              </a:solidFill>
              <a:latin typeface="Tahoma" pitchFamily="34" charset="0"/>
            </a:endParaRPr>
          </a:p>
          <a:p>
            <a:pPr eaLnBrk="1" hangingPunct="1"/>
            <a:endParaRPr lang="en-US" sz="8000" b="1" i="1" dirty="0" smtClean="0">
              <a:solidFill>
                <a:srgbClr val="0000FF"/>
              </a:solidFill>
              <a:latin typeface="Tahoma" pitchFamily="34" charset="0"/>
            </a:endParaRPr>
          </a:p>
        </p:txBody>
      </p:sp>
      <p:sp>
        <p:nvSpPr>
          <p:cNvPr id="2" name="Slide Number Placeholder 1"/>
          <p:cNvSpPr>
            <a:spLocks noGrp="1"/>
          </p:cNvSpPr>
          <p:nvPr>
            <p:ph type="sldNum" sz="quarter" idx="12"/>
          </p:nvPr>
        </p:nvSpPr>
        <p:spPr/>
        <p:txBody>
          <a:bodyPr/>
          <a:lstStyle/>
          <a:p>
            <a:fld id="{BA3598E4-F5B6-4DF7-B68F-287C68DCFB96}" type="slidenum">
              <a:rPr lang="en-US"/>
              <a:pPr/>
              <a:t>28</a:t>
            </a:fld>
            <a:endParaRPr lang="en-US"/>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1734</TotalTime>
  <Words>2948</Words>
  <Application>Microsoft Office PowerPoint</Application>
  <PresentationFormat>On-screen Show (4:3)</PresentationFormat>
  <Paragraphs>215</Paragraphs>
  <Slides>28</Slides>
  <Notes>28</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Default Design</vt:lpstr>
      <vt:lpstr>Advanced Digital Industrial Radiology and Computed Tomography in Industry and Civil Engineering– RAS/8/110 (2009-2011)</vt:lpstr>
      <vt:lpstr>Advanced Digital Industrial Radiology (DIR) and Computed Tomography (CT) in Industry and Civil Engineering – RAS/8/110</vt:lpstr>
      <vt:lpstr>16 Participating Countries </vt:lpstr>
      <vt:lpstr>Australia Activities/Achievements</vt:lpstr>
      <vt:lpstr>Australia Activities/Achievements [Contd]</vt:lpstr>
      <vt:lpstr>Bangladesh Activities/Achievements</vt:lpstr>
      <vt:lpstr>China Activities/Achievements</vt:lpstr>
      <vt:lpstr>China Activities/Achievements [contd]</vt:lpstr>
      <vt:lpstr>India Activities/Achievements</vt:lpstr>
      <vt:lpstr>India Activities/Achievements [Contd] </vt:lpstr>
      <vt:lpstr>Indonesia Activities/Achievements</vt:lpstr>
      <vt:lpstr>Korea Activities/Achievements</vt:lpstr>
      <vt:lpstr>Korea Activities/Achievements [contd]</vt:lpstr>
      <vt:lpstr>Malaysia Activities/Achievements</vt:lpstr>
      <vt:lpstr>Malaysia Activities/Achievements [Contd]</vt:lpstr>
      <vt:lpstr>Mongolia Activities/Achievements </vt:lpstr>
      <vt:lpstr>Myanmar Activities/Achievements </vt:lpstr>
      <vt:lpstr>New Zeeland Activities/Achievements </vt:lpstr>
      <vt:lpstr>Pakistan  Activities/Achievements  </vt:lpstr>
      <vt:lpstr> Philippines  Activities/Achievements</vt:lpstr>
      <vt:lpstr>Philippines  Activities/Achievements [Contd.]</vt:lpstr>
      <vt:lpstr>Singapore   Activities/Achievements</vt:lpstr>
      <vt:lpstr>Sri Lanka  Activities/Achievements</vt:lpstr>
      <vt:lpstr>Thailand Activities/Achievements </vt:lpstr>
      <vt:lpstr>Vietnam  Activities/Achievements</vt:lpstr>
      <vt:lpstr>Constraints/Problems Encountered </vt:lpstr>
      <vt:lpstr>Conclusions and Recommendations</vt:lpstr>
      <vt:lpstr>Slide 28</vt:lpstr>
    </vt:vector>
  </TitlesOfParts>
  <Company>IAD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Application, Safety and Security of Radioisotopes</dc:title>
  <dc:creator>G. Singh</dc:creator>
  <cp:lastModifiedBy>Guest</cp:lastModifiedBy>
  <cp:revision>788</cp:revision>
  <dcterms:created xsi:type="dcterms:W3CDTF">2004-09-29T09:53:43Z</dcterms:created>
  <dcterms:modified xsi:type="dcterms:W3CDTF">2011-04-13T00:54:44Z</dcterms:modified>
</cp:coreProperties>
</file>