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80" r:id="rId2"/>
    <p:sldId id="281" r:id="rId3"/>
    <p:sldId id="279" r:id="rId4"/>
    <p:sldId id="288" r:id="rId5"/>
    <p:sldId id="282" r:id="rId6"/>
    <p:sldId id="283" r:id="rId7"/>
    <p:sldId id="284" r:id="rId8"/>
    <p:sldId id="292" r:id="rId9"/>
    <p:sldId id="293" r:id="rId10"/>
    <p:sldId id="294" r:id="rId11"/>
    <p:sldId id="295" r:id="rId12"/>
    <p:sldId id="296" r:id="rId13"/>
    <p:sldId id="297" r:id="rId14"/>
    <p:sldId id="290" r:id="rId15"/>
    <p:sldId id="287" r:id="rId16"/>
    <p:sldId id="278" r:id="rId1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9" d="100"/>
          <a:sy n="89" d="100"/>
        </p:scale>
        <p:origin x="-846" y="4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0C3484B3-B76A-4239-95E5-2F6043CDA30B}" type="datetimeFigureOut">
              <a:rPr lang="zh-CN" altLang="en-US"/>
              <a:pPr>
                <a:defRPr/>
              </a:pPr>
              <a:t>2014-3-31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553AE0B7-FE6B-48D4-AB05-5DAAA2BE1CF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5" name="Date Placeholder 3"/>
          <p:cNvSpPr>
            <a:spLocks noGrp="1"/>
          </p:cNvSpPr>
          <p:nvPr>
            <p:ph type="dt" sz="half" idx="10"/>
          </p:nvPr>
        </p:nvSpPr>
        <p:spPr/>
        <p:txBody>
          <a:bodyPr/>
          <a:lstStyle>
            <a:lvl1pPr>
              <a:defRPr/>
            </a:lvl1pPr>
          </a:lstStyle>
          <a:p>
            <a:pPr>
              <a:defRPr/>
            </a:pPr>
            <a:fld id="{9DF6C4E8-5E3F-4811-BF70-51D1D0E0E77B}" type="datetimeFigureOut">
              <a:rPr lang="zh-CN" altLang="en-US"/>
              <a:pPr>
                <a:defRPr/>
              </a:pPr>
              <a:t>2014-3-31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6C2388EA-7833-4467-8EA3-182BAB7B8257}"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9AD6B8EB-B330-4FB2-BD99-6A61AF77857D}" type="datetimeFigureOut">
              <a:rPr lang="zh-CN" altLang="en-US"/>
              <a:pPr>
                <a:defRPr/>
              </a:pPr>
              <a:t>2014-3-31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C7609598-B189-49C9-AEF5-F273186273C8}"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D6D27A84-F5F0-4515-AE8B-8EA0C2A4865B}" type="datetimeFigureOut">
              <a:rPr lang="zh-CN" altLang="en-US"/>
              <a:pPr>
                <a:defRPr/>
              </a:pPr>
              <a:t>2014-3-31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FA2C20D5-FC52-40C9-9CFD-134E18073177}" type="slidenum">
              <a:rPr lang="zh-CN" altLang="en-US"/>
              <a:pPr>
                <a:defRPr/>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CD400A81-E2DD-41FB-A94E-BF824F90716C}" type="datetimeFigureOut">
              <a:rPr lang="zh-CN" altLang="en-US"/>
              <a:pPr>
                <a:defRPr/>
              </a:pPr>
              <a:t>2014-3-31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63600270-4A9D-4BC9-A35C-302025A62B17}"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8" name="Date Placeholder 6"/>
          <p:cNvSpPr>
            <a:spLocks noGrp="1"/>
          </p:cNvSpPr>
          <p:nvPr>
            <p:ph type="dt" sz="half" idx="10"/>
          </p:nvPr>
        </p:nvSpPr>
        <p:spPr/>
        <p:txBody>
          <a:bodyPr/>
          <a:lstStyle>
            <a:lvl1pPr>
              <a:defRPr/>
            </a:lvl1pPr>
          </a:lstStyle>
          <a:p>
            <a:pPr>
              <a:defRPr/>
            </a:pPr>
            <a:fld id="{7E32B35D-2489-40C9-A8F5-CACCF4B0DE3B}" type="datetimeFigureOut">
              <a:rPr lang="zh-CN" altLang="en-US"/>
              <a:pPr>
                <a:defRPr/>
              </a:pPr>
              <a:t>2014-3-31</a:t>
            </a:fld>
            <a:endParaRPr lang="zh-CN" altLang="en-US"/>
          </a:p>
        </p:txBody>
      </p:sp>
      <p:sp>
        <p:nvSpPr>
          <p:cNvPr id="9" name="Footer Placeholder 7"/>
          <p:cNvSpPr>
            <a:spLocks noGrp="1"/>
          </p:cNvSpPr>
          <p:nvPr>
            <p:ph type="ftr" sz="quarter" idx="11"/>
          </p:nvPr>
        </p:nvSpPr>
        <p:spPr/>
        <p:txBody>
          <a:bodyPr/>
          <a:lstStyle>
            <a:lvl1pPr>
              <a:defRPr/>
            </a:lvl1pPr>
          </a:lstStyle>
          <a:p>
            <a:pPr>
              <a:defRPr/>
            </a:pPr>
            <a:endParaRPr lang="zh-CN" altLang="en-US"/>
          </a:p>
        </p:txBody>
      </p:sp>
      <p:sp>
        <p:nvSpPr>
          <p:cNvPr id="10" name="Slide Number Placeholder 8"/>
          <p:cNvSpPr>
            <a:spLocks noGrp="1"/>
          </p:cNvSpPr>
          <p:nvPr>
            <p:ph type="sldNum" sz="quarter" idx="12"/>
          </p:nvPr>
        </p:nvSpPr>
        <p:spPr/>
        <p:txBody>
          <a:bodyPr/>
          <a:lstStyle>
            <a:lvl1pPr>
              <a:defRPr/>
            </a:lvl1pPr>
          </a:lstStyle>
          <a:p>
            <a:pPr>
              <a:defRPr/>
            </a:pPr>
            <a:fld id="{FBA01270-5CD1-4A12-8CA8-BEF8CE0238FF}"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6B9139C0-9FB5-41FE-A8BB-73E47FAC8C45}" type="datetimeFigureOut">
              <a:rPr lang="zh-CN" altLang="en-US"/>
              <a:pPr>
                <a:defRPr/>
              </a:pPr>
              <a:t>2014-3-31</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065CC16B-4DD1-44DB-8B28-5826E1DDCB30}"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D389CE0-60D8-41EA-802B-7ACD55C34430}" type="datetimeFigureOut">
              <a:rPr lang="zh-CN" altLang="en-US"/>
              <a:pPr>
                <a:defRPr/>
              </a:pPr>
              <a:t>2014-3-31</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087B89CA-6724-4C2F-AAC5-0411BB98EF02}"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6" name="Date Placeholder 4"/>
          <p:cNvSpPr>
            <a:spLocks noGrp="1"/>
          </p:cNvSpPr>
          <p:nvPr>
            <p:ph type="dt" sz="half" idx="10"/>
          </p:nvPr>
        </p:nvSpPr>
        <p:spPr/>
        <p:txBody>
          <a:bodyPr/>
          <a:lstStyle>
            <a:lvl1pPr>
              <a:defRPr/>
            </a:lvl1pPr>
          </a:lstStyle>
          <a:p>
            <a:pPr>
              <a:defRPr/>
            </a:pPr>
            <a:fld id="{DF4D9899-03B8-4CE2-9A05-58BFBB3700C2}" type="datetimeFigureOut">
              <a:rPr lang="zh-CN" altLang="en-US"/>
              <a:pPr>
                <a:defRPr/>
              </a:pPr>
              <a:t>2014-3-31</a:t>
            </a:fld>
            <a:endParaRPr lang="zh-CN" altLang="en-US"/>
          </a:p>
        </p:txBody>
      </p:sp>
      <p:sp>
        <p:nvSpPr>
          <p:cNvPr id="7" name="Footer Placeholder 5"/>
          <p:cNvSpPr>
            <a:spLocks noGrp="1"/>
          </p:cNvSpPr>
          <p:nvPr>
            <p:ph type="ftr" sz="quarter" idx="11"/>
          </p:nvPr>
        </p:nvSpPr>
        <p:spPr/>
        <p:txBody>
          <a:bodyPr/>
          <a:lstStyle>
            <a:lvl1pPr>
              <a:defRPr/>
            </a:lvl1pPr>
          </a:lstStyle>
          <a:p>
            <a:pPr>
              <a:defRPr/>
            </a:pPr>
            <a:endParaRPr lang="zh-CN" altLang="en-US"/>
          </a:p>
        </p:txBody>
      </p:sp>
      <p:sp>
        <p:nvSpPr>
          <p:cNvPr id="8" name="Slide Number Placeholder 6"/>
          <p:cNvSpPr>
            <a:spLocks noGrp="1"/>
          </p:cNvSpPr>
          <p:nvPr>
            <p:ph type="sldNum" sz="quarter" idx="12"/>
          </p:nvPr>
        </p:nvSpPr>
        <p:spPr/>
        <p:txBody>
          <a:bodyPr/>
          <a:lstStyle>
            <a:lvl1pPr>
              <a:defRPr/>
            </a:lvl1pPr>
          </a:lstStyle>
          <a:p>
            <a:pPr>
              <a:defRPr/>
            </a:pPr>
            <a:fld id="{993DE53A-B694-4838-9D4A-1DF4B221B5D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zh-CN" altLang="en-US" smtClean="0"/>
              <a:t>单击此处编辑母版标题样式</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A9D4590C-F7DE-4130-A392-BBEC4AF57FC2}" type="datetimeFigureOut">
              <a:rPr lang="zh-CN" altLang="en-US"/>
              <a:pPr>
                <a:defRPr/>
              </a:pPr>
              <a:t>2014-3-31</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270FC1D0-0409-4340-AA44-6C8D9C02A9D7}"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567A8C1F-A5CC-4137-A8F2-FF1CE71EA346}" type="datetimeFigureOut">
              <a:rPr lang="zh-CN" altLang="en-US"/>
              <a:pPr>
                <a:defRPr/>
              </a:pPr>
              <a:t>2014-3-31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588D8CC-DE9F-4FB1-A8A2-8D404EB281E9}"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83129F5A-63C6-4F92-B644-947A6D8DFBDF}" type="datetimeFigureOut">
              <a:rPr lang="zh-CN" altLang="en-US"/>
              <a:pPr>
                <a:defRPr/>
              </a:pPr>
              <a:t>2014-3-31</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0AE90BA4-BC98-4B12-BF81-69E21384D8D3}"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ea typeface="+mn-ea"/>
              </a:defRPr>
            </a:lvl1pPr>
          </a:lstStyle>
          <a:p>
            <a:pPr>
              <a:defRPr/>
            </a:pPr>
            <a:fld id="{C79096F1-F639-46D7-A7C4-4B0E905118B2}" type="datetimeFigureOut">
              <a:rPr lang="zh-CN" altLang="en-US"/>
              <a:pPr>
                <a:defRPr/>
              </a:pPr>
              <a:t>2014-3-31</a:t>
            </a:fld>
            <a:endParaRPr lang="zh-CN" altLang="en-US"/>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fontAlgn="auto">
              <a:spcBef>
                <a:spcPts val="0"/>
              </a:spcBef>
              <a:spcAft>
                <a:spcPts val="0"/>
              </a:spcAft>
              <a:defRPr sz="1200">
                <a:solidFill>
                  <a:srgbClr val="FFFFFF"/>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smtClean="0">
                <a:solidFill>
                  <a:srgbClr val="FFFFFF"/>
                </a:solidFill>
                <a:latin typeface="+mn-lt"/>
                <a:ea typeface="+mn-ea"/>
              </a:defRPr>
            </a:lvl1pPr>
          </a:lstStyle>
          <a:p>
            <a:pPr>
              <a:defRPr/>
            </a:pPr>
            <a:fld id="{38EBA5FC-E0B6-4E9F-A2DB-FA811E4438FC}"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3" r:id="rId3"/>
    <p:sldLayoutId id="2147483670" r:id="rId4"/>
    <p:sldLayoutId id="2147483674" r:id="rId5"/>
    <p:sldLayoutId id="2147483669" r:id="rId6"/>
    <p:sldLayoutId id="2147483668" r:id="rId7"/>
    <p:sldLayoutId id="2147483675" r:id="rId8"/>
    <p:sldLayoutId id="2147483667" r:id="rId9"/>
    <p:sldLayoutId id="2147483666" r:id="rId10"/>
    <p:sldLayoutId id="2147483665" r:id="rId11"/>
  </p:sldLayoutIdLst>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charset="0"/>
          <a:ea typeface="方正舒体" pitchFamily="2" charset="-122"/>
        </a:defRPr>
      </a:lvl2pPr>
      <a:lvl3pPr algn="l" rtl="0" fontAlgn="base">
        <a:spcBef>
          <a:spcPct val="0"/>
        </a:spcBef>
        <a:spcAft>
          <a:spcPct val="0"/>
        </a:spcAft>
        <a:defRPr sz="4000">
          <a:solidFill>
            <a:schemeClr val="tx2"/>
          </a:solidFill>
          <a:latin typeface="Arial" charset="0"/>
          <a:ea typeface="方正舒体" pitchFamily="2" charset="-122"/>
        </a:defRPr>
      </a:lvl3pPr>
      <a:lvl4pPr algn="l" rtl="0" fontAlgn="base">
        <a:spcBef>
          <a:spcPct val="0"/>
        </a:spcBef>
        <a:spcAft>
          <a:spcPct val="0"/>
        </a:spcAft>
        <a:defRPr sz="4000">
          <a:solidFill>
            <a:schemeClr val="tx2"/>
          </a:solidFill>
          <a:latin typeface="Arial" charset="0"/>
          <a:ea typeface="方正舒体" pitchFamily="2" charset="-122"/>
        </a:defRPr>
      </a:lvl4pPr>
      <a:lvl5pPr algn="l" rtl="0" fontAlgn="base">
        <a:spcBef>
          <a:spcPct val="0"/>
        </a:spcBef>
        <a:spcAft>
          <a:spcPct val="0"/>
        </a:spcAft>
        <a:defRPr sz="4000">
          <a:solidFill>
            <a:schemeClr val="tx2"/>
          </a:solidFill>
          <a:latin typeface="Arial" charset="0"/>
          <a:ea typeface="方正舒体" pitchFamily="2" charset="-122"/>
        </a:defRPr>
      </a:lvl5pPr>
      <a:lvl6pPr marL="457200" algn="l" rtl="0" fontAlgn="base">
        <a:spcBef>
          <a:spcPct val="0"/>
        </a:spcBef>
        <a:spcAft>
          <a:spcPct val="0"/>
        </a:spcAft>
        <a:defRPr sz="4000">
          <a:solidFill>
            <a:schemeClr val="tx2"/>
          </a:solidFill>
          <a:latin typeface="Arial" charset="0"/>
          <a:ea typeface="方正舒体" pitchFamily="2" charset="-122"/>
        </a:defRPr>
      </a:lvl6pPr>
      <a:lvl7pPr marL="914400" algn="l" rtl="0" fontAlgn="base">
        <a:spcBef>
          <a:spcPct val="0"/>
        </a:spcBef>
        <a:spcAft>
          <a:spcPct val="0"/>
        </a:spcAft>
        <a:defRPr sz="4000">
          <a:solidFill>
            <a:schemeClr val="tx2"/>
          </a:solidFill>
          <a:latin typeface="Arial" charset="0"/>
          <a:ea typeface="方正舒体" pitchFamily="2" charset="-122"/>
        </a:defRPr>
      </a:lvl7pPr>
      <a:lvl8pPr marL="1371600" algn="l" rtl="0" fontAlgn="base">
        <a:spcBef>
          <a:spcPct val="0"/>
        </a:spcBef>
        <a:spcAft>
          <a:spcPct val="0"/>
        </a:spcAft>
        <a:defRPr sz="4000">
          <a:solidFill>
            <a:schemeClr val="tx2"/>
          </a:solidFill>
          <a:latin typeface="Arial" charset="0"/>
          <a:ea typeface="方正舒体" pitchFamily="2" charset="-122"/>
        </a:defRPr>
      </a:lvl8pPr>
      <a:lvl9pPr marL="1828800" algn="l" rtl="0" fontAlgn="base">
        <a:spcBef>
          <a:spcPct val="0"/>
        </a:spcBef>
        <a:spcAft>
          <a:spcPct val="0"/>
        </a:spcAft>
        <a:defRPr sz="4000">
          <a:solidFill>
            <a:schemeClr val="tx2"/>
          </a:solidFill>
          <a:latin typeface="Arial" charset="0"/>
          <a:ea typeface="方正舒体" pitchFamily="2" charset="-122"/>
        </a:defRPr>
      </a:lvl9pPr>
    </p:titleStyle>
    <p:bodyStyle>
      <a:lvl1pPr marL="182563" indent="-182563" algn="l" rtl="0" fontAlgn="base">
        <a:spcBef>
          <a:spcPct val="20000"/>
        </a:spcBef>
        <a:spcAft>
          <a:spcPct val="0"/>
        </a:spcAft>
        <a:buClr>
          <a:schemeClr val="accent1"/>
        </a:buClr>
        <a:buSzPct val="85000"/>
        <a:buFont typeface="Arial"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wrap="square" numCol="1" anchorCtr="0" compatLnSpc="1">
            <a:prstTxWarp prst="textNoShape">
              <a:avLst/>
            </a:prstTxWarp>
          </a:bodyPr>
          <a:lstStyle/>
          <a:p>
            <a:r>
              <a:rPr lang="en-US" altLang="zh-CN" cap="none" smtClean="0"/>
              <a:t>2013 Annual Report and </a:t>
            </a:r>
            <a:br>
              <a:rPr lang="en-US" altLang="zh-CN" cap="none" smtClean="0"/>
            </a:br>
            <a:r>
              <a:rPr lang="en-US" altLang="zh-CN" cap="none" smtClean="0"/>
              <a:t>Working Plan for 2014</a:t>
            </a:r>
            <a:endParaRPr lang="zh-CN" altLang="en-US" cap="none" smtClean="0"/>
          </a:p>
        </p:txBody>
      </p:sp>
      <p:sp>
        <p:nvSpPr>
          <p:cNvPr id="3" name="副标题 2"/>
          <p:cNvSpPr>
            <a:spLocks noGrp="1"/>
          </p:cNvSpPr>
          <p:nvPr>
            <p:ph type="subTitle" idx="1"/>
          </p:nvPr>
        </p:nvSpPr>
        <p:spPr/>
        <p:txBody>
          <a:bodyPr>
            <a:normAutofit/>
          </a:bodyPr>
          <a:lstStyle/>
          <a:p>
            <a:pPr>
              <a:lnSpc>
                <a:spcPct val="90000"/>
              </a:lnSpc>
            </a:pPr>
            <a:r>
              <a:rPr lang="en-US" altLang="zh-CN" smtClean="0">
                <a:solidFill>
                  <a:srgbClr val="57576E"/>
                </a:solidFill>
              </a:rPr>
              <a:t>RAS/5/057</a:t>
            </a:r>
          </a:p>
          <a:p>
            <a:pPr>
              <a:lnSpc>
                <a:spcPct val="90000"/>
              </a:lnSpc>
            </a:pPr>
            <a:endParaRPr lang="zh-CN" altLang="en-US" smtClean="0">
              <a:solidFill>
                <a:srgbClr val="57576E"/>
              </a:solidFill>
            </a:endParaRPr>
          </a:p>
          <a:p>
            <a:pPr>
              <a:lnSpc>
                <a:spcPct val="90000"/>
              </a:lnSpc>
            </a:pPr>
            <a:r>
              <a:rPr lang="en-US" altLang="zh-CN" smtClean="0">
                <a:solidFill>
                  <a:srgbClr val="57576E"/>
                </a:solidFill>
              </a:rPr>
              <a:t>LLC: Ms. Gao Meixu</a:t>
            </a:r>
          </a:p>
          <a:p>
            <a:pPr>
              <a:lnSpc>
                <a:spcPct val="90000"/>
              </a:lnSpc>
            </a:pPr>
            <a:r>
              <a:rPr lang="en-US" altLang="zh-CN" smtClean="0">
                <a:solidFill>
                  <a:srgbClr val="57576E"/>
                </a:solidFill>
              </a:rPr>
              <a:t>Chinese Academy of Agricultural Sciences</a:t>
            </a:r>
          </a:p>
          <a:p>
            <a:pPr>
              <a:lnSpc>
                <a:spcPct val="90000"/>
              </a:lnSpc>
            </a:pPr>
            <a:endParaRPr lang="zh-CN" altLang="en-US" smtClean="0">
              <a:solidFill>
                <a:srgbClr val="57576E"/>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a:t>Basic information</a:t>
            </a:r>
            <a:endParaRPr lang="zh-CN" altLang="en-US" dirty="0"/>
          </a:p>
        </p:txBody>
      </p:sp>
      <p:sp>
        <p:nvSpPr>
          <p:cNvPr id="3" name="内容占位符 2"/>
          <p:cNvSpPr>
            <a:spLocks noGrp="1"/>
          </p:cNvSpPr>
          <p:nvPr>
            <p:ph idx="1"/>
          </p:nvPr>
        </p:nvSpPr>
        <p:spPr>
          <a:xfrm>
            <a:off x="457200" y="1628775"/>
            <a:ext cx="8229600" cy="5353050"/>
          </a:xfrm>
        </p:spPr>
        <p:txBody>
          <a:bodyPr rtlCol="0">
            <a:noAutofit/>
          </a:bodyPr>
          <a:lstStyle/>
          <a:p>
            <a:pPr marL="182880" indent="-182880" fontAlgn="auto">
              <a:spcAft>
                <a:spcPts val="0"/>
              </a:spcAft>
              <a:buFont typeface="Arial" pitchFamily="34" charset="0"/>
              <a:buChar char="•"/>
              <a:defRPr/>
            </a:pPr>
            <a:r>
              <a:rPr lang="en-US" altLang="zh-CN" sz="3200" b="1" dirty="0" smtClean="0">
                <a:effectLst>
                  <a:outerShdw blurRad="38100" dist="38100" dir="2700000" algn="tl">
                    <a:srgbClr val="000000">
                      <a:alpha val="43137"/>
                    </a:srgbClr>
                  </a:outerShdw>
                </a:effectLst>
              </a:rPr>
              <a:t>Project Name </a:t>
            </a:r>
          </a:p>
          <a:p>
            <a:pPr lvl="1" indent="-182880" fontAlgn="auto">
              <a:spcAft>
                <a:spcPts val="0"/>
              </a:spcAft>
              <a:buFont typeface="Arial" pitchFamily="34" charset="0"/>
              <a:buChar char="•"/>
              <a:defRPr/>
            </a:pPr>
            <a:r>
              <a:rPr lang="en-US" altLang="zh-CN" sz="2800" dirty="0"/>
              <a:t>Implementing Best Practices of Food Irradiation for Sanitary and </a:t>
            </a:r>
            <a:r>
              <a:rPr lang="en-US" altLang="zh-CN" sz="2800" dirty="0" err="1"/>
              <a:t>Phytosanitary</a:t>
            </a:r>
            <a:r>
              <a:rPr lang="en-US" altLang="zh-CN" sz="2800" dirty="0"/>
              <a:t> Purposes</a:t>
            </a:r>
            <a:endParaRPr lang="en-US" altLang="zh-CN" sz="2800" dirty="0" smtClean="0"/>
          </a:p>
          <a:p>
            <a:pPr marL="182880" indent="-182880" fontAlgn="auto">
              <a:spcAft>
                <a:spcPts val="0"/>
              </a:spcAft>
              <a:buFont typeface="Arial" pitchFamily="34" charset="0"/>
              <a:buChar char="•"/>
              <a:defRPr/>
            </a:pPr>
            <a:r>
              <a:rPr lang="en-US" altLang="zh-CN" sz="3200" b="1" dirty="0" smtClean="0">
                <a:effectLst>
                  <a:outerShdw blurRad="38100" dist="38100" dir="2700000" algn="tl">
                    <a:srgbClr val="000000">
                      <a:alpha val="43137"/>
                    </a:srgbClr>
                  </a:outerShdw>
                </a:effectLst>
              </a:rPr>
              <a:t>Implementation Period </a:t>
            </a:r>
          </a:p>
          <a:p>
            <a:pPr lvl="1" indent="-182880" fontAlgn="auto">
              <a:spcAft>
                <a:spcPts val="0"/>
              </a:spcAft>
              <a:buFont typeface="Arial" pitchFamily="34" charset="0"/>
              <a:buChar char="•"/>
              <a:defRPr/>
            </a:pPr>
            <a:r>
              <a:rPr lang="en-US" altLang="zh-CN" sz="2800" dirty="0" smtClean="0"/>
              <a:t>2012-2014</a:t>
            </a:r>
            <a:endParaRPr lang="en-US" altLang="zh-CN" sz="2800" dirty="0"/>
          </a:p>
          <a:p>
            <a:pPr marL="182880" indent="-182880" fontAlgn="auto">
              <a:spcAft>
                <a:spcPts val="0"/>
              </a:spcAft>
              <a:buFont typeface="Arial" pitchFamily="34" charset="0"/>
              <a:buChar char="•"/>
              <a:defRPr/>
            </a:pPr>
            <a:r>
              <a:rPr lang="en-US" altLang="zh-CN" sz="3200" b="1" dirty="0">
                <a:effectLst>
                  <a:outerShdw blurRad="38100" dist="38100" dir="2700000" algn="tl">
                    <a:srgbClr val="000000">
                      <a:alpha val="43137"/>
                    </a:srgbClr>
                  </a:outerShdw>
                </a:effectLst>
              </a:rPr>
              <a:t>Leading Country </a:t>
            </a:r>
            <a:r>
              <a:rPr lang="en-US" altLang="zh-CN" sz="3200" b="1" dirty="0" smtClean="0">
                <a:effectLst>
                  <a:outerShdw blurRad="38100" dist="38100" dir="2700000" algn="tl">
                    <a:srgbClr val="000000">
                      <a:alpha val="43137"/>
                    </a:srgbClr>
                  </a:outerShdw>
                </a:effectLst>
              </a:rPr>
              <a:t>Coordinator </a:t>
            </a:r>
            <a:r>
              <a:rPr lang="en-US" altLang="zh-CN" sz="3200" b="1" dirty="0">
                <a:effectLst>
                  <a:outerShdw blurRad="38100" dist="38100" dir="2700000" algn="tl">
                    <a:srgbClr val="000000">
                      <a:alpha val="43137"/>
                    </a:srgbClr>
                  </a:outerShdw>
                </a:effectLst>
              </a:rPr>
              <a:t>(LCC)</a:t>
            </a:r>
          </a:p>
          <a:p>
            <a:pPr lvl="1" indent="-182880" fontAlgn="auto">
              <a:spcAft>
                <a:spcPts val="0"/>
              </a:spcAft>
              <a:buFont typeface="Arial" pitchFamily="34" charset="0"/>
              <a:buChar char="•"/>
              <a:defRPr/>
            </a:pPr>
            <a:r>
              <a:rPr lang="en-US" altLang="zh-CN" sz="2800" dirty="0" err="1"/>
              <a:t>Meixu</a:t>
            </a:r>
            <a:r>
              <a:rPr lang="en-US" altLang="zh-CN" sz="2800" dirty="0"/>
              <a:t> </a:t>
            </a:r>
            <a:r>
              <a:rPr lang="en-US" altLang="zh-CN" sz="2800" dirty="0" smtClean="0"/>
              <a:t>GAO, Chinese </a:t>
            </a:r>
            <a:r>
              <a:rPr lang="en-US" altLang="zh-CN" sz="2800" dirty="0"/>
              <a:t>Academy of Agricultural Science</a:t>
            </a:r>
            <a:endParaRPr lang="zh-CN" alt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a:t>Objective</a:t>
            </a:r>
            <a:endParaRPr lang="zh-CN" altLang="en-US" dirty="0"/>
          </a:p>
        </p:txBody>
      </p:sp>
      <p:sp>
        <p:nvSpPr>
          <p:cNvPr id="16386" name="内容占位符 2"/>
          <p:cNvSpPr>
            <a:spLocks noGrp="1"/>
          </p:cNvSpPr>
          <p:nvPr>
            <p:ph idx="1"/>
          </p:nvPr>
        </p:nvSpPr>
        <p:spPr/>
        <p:txBody>
          <a:bodyPr/>
          <a:lstStyle/>
          <a:p>
            <a:r>
              <a:rPr lang="en-US" altLang="zh-CN" smtClean="0"/>
              <a:t>Enhance the effective application of irradiation technologies for sanitary and phytosanitary purpose of agricultural products.</a:t>
            </a:r>
          </a:p>
          <a:p>
            <a:endParaRPr lang="zh-CN" alt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Expected output</a:t>
            </a:r>
            <a:endParaRPr lang="zh-CN" altLang="en-US" dirty="0"/>
          </a:p>
        </p:txBody>
      </p:sp>
      <p:sp>
        <p:nvSpPr>
          <p:cNvPr id="17410" name="内容占位符 2"/>
          <p:cNvSpPr>
            <a:spLocks noGrp="1"/>
          </p:cNvSpPr>
          <p:nvPr>
            <p:ph idx="1"/>
          </p:nvPr>
        </p:nvSpPr>
        <p:spPr/>
        <p:txBody>
          <a:bodyPr/>
          <a:lstStyle/>
          <a:p>
            <a:r>
              <a:rPr lang="en-GB" altLang="zh-CN" smtClean="0"/>
              <a:t>Effective project planning, coordination and implementation.</a:t>
            </a:r>
            <a:endParaRPr lang="zh-CN" altLang="zh-CN" smtClean="0"/>
          </a:p>
          <a:p>
            <a:r>
              <a:rPr lang="en-GB" altLang="zh-CN" smtClean="0"/>
              <a:t>Compiled information on different irradiation technologies (gamma, electron beam, X-ray) for food irradiation specialist and regulatory officials.</a:t>
            </a:r>
            <a:endParaRPr lang="zh-CN" altLang="zh-CN" smtClean="0"/>
          </a:p>
          <a:p>
            <a:r>
              <a:rPr lang="en-GB" altLang="zh-CN" smtClean="0"/>
              <a:t>Adopted training modules on sanitary and Phytosanitary .</a:t>
            </a:r>
            <a:endParaRPr lang="zh-CN" altLang="zh-CN" smtClean="0"/>
          </a:p>
          <a:p>
            <a:r>
              <a:rPr lang="en-GB" altLang="zh-CN" smtClean="0"/>
              <a:t>Enhanced technical capacity, knowledge and understanding of irradiation technologies.</a:t>
            </a:r>
            <a:endParaRPr lang="zh-CN" altLang="zh-CN" smtClean="0"/>
          </a:p>
          <a:p>
            <a:endParaRPr lang="zh-CN" alt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a:t>Participating </a:t>
            </a:r>
            <a:r>
              <a:rPr lang="en-US" altLang="zh-CN" dirty="0" smtClean="0"/>
              <a:t>MS (17)</a:t>
            </a:r>
            <a:endParaRPr lang="zh-CN" altLang="en-US" dirty="0"/>
          </a:p>
        </p:txBody>
      </p:sp>
      <p:sp>
        <p:nvSpPr>
          <p:cNvPr id="3" name="内容占位符 2"/>
          <p:cNvSpPr>
            <a:spLocks noGrp="1"/>
          </p:cNvSpPr>
          <p:nvPr>
            <p:ph idx="1"/>
          </p:nvPr>
        </p:nvSpPr>
        <p:spPr>
          <a:xfrm>
            <a:off x="457200" y="1700808"/>
            <a:ext cx="8229600" cy="3845024"/>
          </a:xfrm>
        </p:spPr>
        <p:txBody>
          <a:bodyPr numCol="2" rtlCol="0">
            <a:normAutofit lnSpcReduction="10000"/>
          </a:bodyPr>
          <a:lstStyle/>
          <a:p>
            <a:pPr marL="182880" indent="-182880" fontAlgn="auto">
              <a:spcAft>
                <a:spcPts val="0"/>
              </a:spcAft>
              <a:buFont typeface="Arial" pitchFamily="34" charset="0"/>
              <a:buChar char="•"/>
              <a:defRPr/>
            </a:pPr>
            <a:r>
              <a:rPr lang="en-US" altLang="zh-CN" dirty="0" smtClean="0"/>
              <a:t> Australia</a:t>
            </a:r>
          </a:p>
          <a:p>
            <a:pPr marL="182880" indent="-182880" fontAlgn="auto">
              <a:spcAft>
                <a:spcPts val="0"/>
              </a:spcAft>
              <a:buFont typeface="Arial" pitchFamily="34" charset="0"/>
              <a:buChar char="•"/>
              <a:defRPr/>
            </a:pPr>
            <a:r>
              <a:rPr lang="en-US" altLang="zh-CN" dirty="0" smtClean="0"/>
              <a:t>Bangladesh</a:t>
            </a:r>
          </a:p>
          <a:p>
            <a:pPr marL="182880" indent="-182880" fontAlgn="auto">
              <a:spcAft>
                <a:spcPts val="0"/>
              </a:spcAft>
              <a:buFont typeface="Arial" pitchFamily="34" charset="0"/>
              <a:buChar char="•"/>
              <a:defRPr/>
            </a:pPr>
            <a:r>
              <a:rPr lang="en-US" altLang="zh-CN" dirty="0" smtClean="0"/>
              <a:t>China</a:t>
            </a:r>
          </a:p>
          <a:p>
            <a:pPr marL="182880" indent="-182880" fontAlgn="auto">
              <a:spcAft>
                <a:spcPts val="0"/>
              </a:spcAft>
              <a:buFont typeface="Arial" pitchFamily="34" charset="0"/>
              <a:buChar char="•"/>
              <a:defRPr/>
            </a:pPr>
            <a:r>
              <a:rPr lang="en-US" altLang="zh-CN" dirty="0" smtClean="0"/>
              <a:t>India</a:t>
            </a:r>
          </a:p>
          <a:p>
            <a:pPr marL="182880" indent="-182880" fontAlgn="auto">
              <a:spcAft>
                <a:spcPts val="0"/>
              </a:spcAft>
              <a:buFont typeface="Arial" pitchFamily="34" charset="0"/>
              <a:buChar char="•"/>
              <a:defRPr/>
            </a:pPr>
            <a:r>
              <a:rPr lang="en-US" altLang="zh-CN" dirty="0" smtClean="0"/>
              <a:t>Indonesia</a:t>
            </a:r>
          </a:p>
          <a:p>
            <a:pPr marL="182880" indent="-182880" fontAlgn="auto">
              <a:spcAft>
                <a:spcPts val="0"/>
              </a:spcAft>
              <a:buFont typeface="Arial" pitchFamily="34" charset="0"/>
              <a:buChar char="•"/>
              <a:defRPr/>
            </a:pPr>
            <a:r>
              <a:rPr lang="en-US" altLang="zh-CN" dirty="0" smtClean="0"/>
              <a:t>Japan</a:t>
            </a:r>
          </a:p>
          <a:p>
            <a:pPr marL="182880" indent="-182880" fontAlgn="auto">
              <a:spcAft>
                <a:spcPts val="0"/>
              </a:spcAft>
              <a:buFont typeface="Arial" pitchFamily="34" charset="0"/>
              <a:buChar char="•"/>
              <a:defRPr/>
            </a:pPr>
            <a:r>
              <a:rPr lang="en-US" altLang="zh-CN" dirty="0" smtClean="0"/>
              <a:t>Malaysia</a:t>
            </a:r>
          </a:p>
          <a:p>
            <a:pPr marL="182880" indent="-182880" fontAlgn="auto">
              <a:spcAft>
                <a:spcPts val="0"/>
              </a:spcAft>
              <a:buFont typeface="Arial" pitchFamily="34" charset="0"/>
              <a:buChar char="•"/>
              <a:defRPr/>
            </a:pPr>
            <a:r>
              <a:rPr lang="en-US" altLang="zh-CN" dirty="0" smtClean="0"/>
              <a:t>Mongolia</a:t>
            </a:r>
          </a:p>
          <a:p>
            <a:pPr marL="182880" indent="-182880" fontAlgn="auto">
              <a:spcAft>
                <a:spcPts val="0"/>
              </a:spcAft>
              <a:buFont typeface="Arial" pitchFamily="34" charset="0"/>
              <a:buChar char="•"/>
              <a:defRPr/>
            </a:pPr>
            <a:r>
              <a:rPr lang="en-US" altLang="zh-CN" dirty="0" smtClean="0"/>
              <a:t>Myanmar</a:t>
            </a:r>
          </a:p>
          <a:p>
            <a:pPr marL="182880" indent="-182880" fontAlgn="auto">
              <a:spcAft>
                <a:spcPts val="0"/>
              </a:spcAft>
              <a:buFont typeface="Arial" pitchFamily="34" charset="0"/>
              <a:buChar char="•"/>
              <a:defRPr/>
            </a:pPr>
            <a:r>
              <a:rPr lang="zh-CN" altLang="en-US" dirty="0" smtClean="0"/>
              <a:t>Nepal</a:t>
            </a:r>
            <a:endParaRPr lang="en-US" altLang="zh-CN" dirty="0" smtClean="0"/>
          </a:p>
          <a:p>
            <a:pPr marL="182880" indent="-182880" fontAlgn="auto">
              <a:spcAft>
                <a:spcPts val="0"/>
              </a:spcAft>
              <a:buFont typeface="Arial" pitchFamily="34" charset="0"/>
              <a:buChar char="•"/>
              <a:defRPr/>
            </a:pPr>
            <a:r>
              <a:rPr lang="en-US" altLang="zh-CN" dirty="0" smtClean="0"/>
              <a:t>New Zealand</a:t>
            </a:r>
          </a:p>
          <a:p>
            <a:pPr marL="182880" indent="-182880" fontAlgn="auto">
              <a:spcAft>
                <a:spcPts val="0"/>
              </a:spcAft>
              <a:buFont typeface="Arial" pitchFamily="34" charset="0"/>
              <a:buChar char="•"/>
              <a:defRPr/>
            </a:pPr>
            <a:r>
              <a:rPr lang="en-US" altLang="zh-CN" dirty="0" smtClean="0"/>
              <a:t>Pakistan</a:t>
            </a:r>
          </a:p>
          <a:p>
            <a:pPr marL="182880" indent="-182880" fontAlgn="auto">
              <a:spcAft>
                <a:spcPts val="0"/>
              </a:spcAft>
              <a:buFont typeface="Arial" pitchFamily="34" charset="0"/>
              <a:buChar char="•"/>
              <a:defRPr/>
            </a:pPr>
            <a:r>
              <a:rPr lang="en-US" altLang="zh-CN" dirty="0" smtClean="0"/>
              <a:t>Philippines</a:t>
            </a:r>
          </a:p>
          <a:p>
            <a:pPr marL="182880" indent="-182880" fontAlgn="auto">
              <a:spcAft>
                <a:spcPts val="0"/>
              </a:spcAft>
              <a:buFont typeface="Arial" pitchFamily="34" charset="0"/>
              <a:buChar char="•"/>
              <a:defRPr/>
            </a:pPr>
            <a:r>
              <a:rPr lang="en-US" altLang="zh-CN" dirty="0" smtClean="0"/>
              <a:t>Republic </a:t>
            </a:r>
            <a:r>
              <a:rPr lang="en-US" altLang="zh-CN" dirty="0"/>
              <a:t>of </a:t>
            </a:r>
            <a:r>
              <a:rPr lang="en-US" altLang="zh-CN" dirty="0" smtClean="0"/>
              <a:t>Korea</a:t>
            </a:r>
          </a:p>
          <a:p>
            <a:pPr marL="182880" indent="-182880" fontAlgn="auto">
              <a:spcAft>
                <a:spcPts val="0"/>
              </a:spcAft>
              <a:buFont typeface="Arial" pitchFamily="34" charset="0"/>
              <a:buChar char="•"/>
              <a:defRPr/>
            </a:pPr>
            <a:r>
              <a:rPr lang="en-US" altLang="zh-CN" dirty="0" smtClean="0"/>
              <a:t>Sri Lanka</a:t>
            </a:r>
          </a:p>
          <a:p>
            <a:pPr marL="182880" indent="-182880" fontAlgn="auto">
              <a:spcAft>
                <a:spcPts val="0"/>
              </a:spcAft>
              <a:buFont typeface="Arial" pitchFamily="34" charset="0"/>
              <a:buChar char="•"/>
              <a:defRPr/>
            </a:pPr>
            <a:r>
              <a:rPr lang="en-US" altLang="zh-CN" dirty="0" smtClean="0"/>
              <a:t>Thailand</a:t>
            </a:r>
          </a:p>
          <a:p>
            <a:pPr marL="182880" indent="-182880" fontAlgn="auto">
              <a:spcAft>
                <a:spcPts val="0"/>
              </a:spcAft>
              <a:buFont typeface="Arial" pitchFamily="34" charset="0"/>
              <a:buChar char="•"/>
              <a:defRPr/>
            </a:pPr>
            <a:r>
              <a:rPr lang="en-US" altLang="zh-CN" dirty="0" smtClean="0"/>
              <a:t>Vietnam</a:t>
            </a:r>
            <a:r>
              <a:rPr lang="en-US" altLang="zh-CN" dirty="0"/>
              <a:t>.</a:t>
            </a:r>
          </a:p>
          <a:p>
            <a:pPr marL="182880" indent="-182880" fontAlgn="auto">
              <a:spcAft>
                <a:spcPts val="0"/>
              </a:spcAft>
              <a:buFont typeface="Arial" pitchFamily="34" charset="0"/>
              <a:buChar char="•"/>
              <a:defRPr/>
            </a:pPr>
            <a:endParaRPr lang="zh-CN"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2012 Regional Activities</a:t>
            </a:r>
            <a:endParaRPr lang="zh-CN" altLang="en-US" dirty="0"/>
          </a:p>
        </p:txBody>
      </p:sp>
      <p:sp>
        <p:nvSpPr>
          <p:cNvPr id="19458" name="内容占位符 2"/>
          <p:cNvSpPr>
            <a:spLocks noGrp="1"/>
          </p:cNvSpPr>
          <p:nvPr>
            <p:ph idx="1"/>
          </p:nvPr>
        </p:nvSpPr>
        <p:spPr/>
        <p:txBody>
          <a:bodyPr/>
          <a:lstStyle/>
          <a:p>
            <a:r>
              <a:rPr lang="en-US" altLang="zh-CN" smtClean="0"/>
              <a:t>Project Planning Meeting</a:t>
            </a:r>
          </a:p>
          <a:p>
            <a:pPr lvl="1"/>
            <a:r>
              <a:rPr lang="en-US" altLang="zh-CN" smtClean="0"/>
              <a:t>March  26-30, 2012, Hanoi, Vietnam</a:t>
            </a:r>
          </a:p>
          <a:p>
            <a:r>
              <a:rPr lang="en-US" altLang="zh-CN" smtClean="0"/>
              <a:t>Expert services for phythosanitary</a:t>
            </a:r>
          </a:p>
          <a:p>
            <a:pPr lvl="1"/>
            <a:r>
              <a:rPr lang="en-US" altLang="zh-CN" smtClean="0"/>
              <a:t>Completed in Sep. 2012</a:t>
            </a:r>
          </a:p>
          <a:p>
            <a:r>
              <a:rPr lang="en-US" altLang="zh-CN" smtClean="0"/>
              <a:t>Workshop on best practice for phytosanitary applications of food irradiation</a:t>
            </a:r>
          </a:p>
          <a:p>
            <a:pPr lvl="1"/>
            <a:r>
              <a:rPr lang="en-US" altLang="zh-CN" smtClean="0"/>
              <a:t>Oct. 22-26, 2012, Jeongeup, Republic of Korea. </a:t>
            </a:r>
          </a:p>
          <a:p>
            <a:pPr lvl="1">
              <a:buFont typeface="Arial" charset="0"/>
              <a:buNone/>
            </a:pPr>
            <a:endParaRPr lang="zh-CN" altLang="en-US" smtClean="0"/>
          </a:p>
          <a:p>
            <a:pPr lvl="1"/>
            <a:endParaRPr lang="en-US" altLang="zh-CN" smtClean="0"/>
          </a:p>
          <a:p>
            <a:endParaRPr lang="en-US" altLang="zh-CN" smtClean="0"/>
          </a:p>
          <a:p>
            <a:pPr lvl="1"/>
            <a:endParaRPr lang="en-US" altLang="zh-CN" smtClean="0"/>
          </a:p>
          <a:p>
            <a:endParaRPr lang="zh-CN" alt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Regional Activities</a:t>
            </a:r>
            <a:endParaRPr lang="zh-CN" altLang="en-US" dirty="0"/>
          </a:p>
        </p:txBody>
      </p:sp>
      <p:sp>
        <p:nvSpPr>
          <p:cNvPr id="20482" name="内容占位符 2"/>
          <p:cNvSpPr>
            <a:spLocks noGrp="1"/>
          </p:cNvSpPr>
          <p:nvPr>
            <p:ph idx="1"/>
          </p:nvPr>
        </p:nvSpPr>
        <p:spPr/>
        <p:txBody>
          <a:bodyPr/>
          <a:lstStyle/>
          <a:p>
            <a:r>
              <a:rPr lang="en-US" altLang="zh-CN" smtClean="0"/>
              <a:t>Expert services for sanitary</a:t>
            </a:r>
          </a:p>
          <a:p>
            <a:pPr lvl="1"/>
            <a:r>
              <a:rPr lang="en-US" altLang="zh-CN" smtClean="0"/>
              <a:t>compiling information and writing a report which summarizes best practice on sanitary. </a:t>
            </a:r>
          </a:p>
          <a:p>
            <a:pPr lvl="1"/>
            <a:r>
              <a:rPr lang="en-US" altLang="zh-CN" smtClean="0"/>
              <a:t>Completed in April, 2013</a:t>
            </a:r>
          </a:p>
          <a:p>
            <a:r>
              <a:rPr lang="en-US" altLang="zh-CN" smtClean="0"/>
              <a:t>Workshop on best practice for sanitary applications of food irradiation. </a:t>
            </a:r>
          </a:p>
          <a:p>
            <a:pPr lvl="1"/>
            <a:r>
              <a:rPr lang="en-US" altLang="zh-CN" smtClean="0"/>
              <a:t>Organized in Shanghai, China, May 6-10, 2013</a:t>
            </a:r>
          </a:p>
          <a:p>
            <a:pPr lvl="1"/>
            <a:r>
              <a:rPr lang="en-GB" altLang="zh-CN" smtClean="0"/>
              <a:t>Co-hosted by Shanghai Academy of Agricultural Science,</a:t>
            </a:r>
            <a:r>
              <a:rPr lang="zh-CN" altLang="en-US" smtClean="0"/>
              <a:t> </a:t>
            </a:r>
            <a:r>
              <a:rPr lang="en-US" altLang="zh-CN" smtClean="0"/>
              <a:t>40 participants</a:t>
            </a:r>
          </a:p>
          <a:p>
            <a:pPr lvl="1"/>
            <a:r>
              <a:rPr lang="en-GB" altLang="zh-CN" smtClean="0"/>
              <a:t>Organized a three-day national workshop of 50 participants on food irradiation processing</a:t>
            </a:r>
            <a:endParaRPr lang="en-US" altLang="zh-CN" smtClean="0"/>
          </a:p>
          <a:p>
            <a:endParaRPr lang="en-US" altLang="zh-CN" smtClean="0"/>
          </a:p>
          <a:p>
            <a:endParaRPr lang="zh-CN" alt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1"/>
          <p:cNvSpPr>
            <a:spLocks noGrp="1"/>
          </p:cNvSpPr>
          <p:nvPr>
            <p:ph type="title"/>
          </p:nvPr>
        </p:nvSpPr>
        <p:spPr/>
        <p:txBody>
          <a:bodyPr/>
          <a:lstStyle/>
          <a:p>
            <a:pPr fontAlgn="auto">
              <a:spcAft>
                <a:spcPts val="0"/>
              </a:spcAft>
              <a:defRPr/>
            </a:pPr>
            <a:endParaRPr lang="zh-CN" altLang="en-US" smtClean="0"/>
          </a:p>
        </p:txBody>
      </p:sp>
      <p:pic>
        <p:nvPicPr>
          <p:cNvPr id="21506" name="内容占位符 3" descr="IMG_5857.JPG"/>
          <p:cNvPicPr>
            <a:picLocks noGrp="1" noChangeAspect="1"/>
          </p:cNvPicPr>
          <p:nvPr>
            <p:ph idx="1"/>
          </p:nvPr>
        </p:nvPicPr>
        <p:blipFill>
          <a:blip r:embed="rId2"/>
          <a:srcRect/>
          <a:stretch>
            <a:fillRect/>
          </a:stretch>
        </p:blipFill>
        <p:spPr>
          <a:xfrm>
            <a:off x="0" y="258763"/>
            <a:ext cx="9144000" cy="60960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Regional Activities</a:t>
            </a:r>
            <a:endParaRPr lang="zh-CN" altLang="en-US" dirty="0"/>
          </a:p>
        </p:txBody>
      </p:sp>
      <p:sp>
        <p:nvSpPr>
          <p:cNvPr id="22530" name="内容占位符 2"/>
          <p:cNvSpPr>
            <a:spLocks noGrp="1"/>
          </p:cNvSpPr>
          <p:nvPr>
            <p:ph idx="1"/>
          </p:nvPr>
        </p:nvSpPr>
        <p:spPr/>
        <p:txBody>
          <a:bodyPr/>
          <a:lstStyle/>
          <a:p>
            <a:r>
              <a:rPr lang="en-US" altLang="zh-CN" smtClean="0"/>
              <a:t>Expert Meeting drafting the training module for sanitary and Phythosanitary applications of food irradiation</a:t>
            </a:r>
          </a:p>
          <a:p>
            <a:r>
              <a:rPr lang="en-US" altLang="zh-CN" sz="2000" smtClean="0"/>
              <a:t>  Implemented together with Shanghai workshop  in May, 2013</a:t>
            </a:r>
          </a:p>
          <a:p>
            <a:endParaRPr lang="en-US" altLang="zh-CN" sz="2000" smtClean="0"/>
          </a:p>
          <a:p>
            <a:endParaRPr lang="zh-CN" altLang="en-US" smtClean="0"/>
          </a:p>
        </p:txBody>
      </p:sp>
      <p:pic>
        <p:nvPicPr>
          <p:cNvPr id="22531" name="Picture 5" descr="PGZ$~4QD6]X(C}JG)YFF`@B"/>
          <p:cNvPicPr>
            <a:picLocks noChangeAspect="1" noChangeArrowheads="1"/>
          </p:cNvPicPr>
          <p:nvPr/>
        </p:nvPicPr>
        <p:blipFill>
          <a:blip r:embed="rId2"/>
          <a:srcRect/>
          <a:stretch>
            <a:fillRect/>
          </a:stretch>
        </p:blipFill>
        <p:spPr bwMode="auto">
          <a:xfrm>
            <a:off x="1547813" y="2781300"/>
            <a:ext cx="5678487" cy="380682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Regional Activities</a:t>
            </a:r>
            <a:endParaRPr lang="zh-CN" altLang="en-US" dirty="0"/>
          </a:p>
        </p:txBody>
      </p:sp>
      <p:sp>
        <p:nvSpPr>
          <p:cNvPr id="23554" name="内容占位符 2"/>
          <p:cNvSpPr>
            <a:spLocks noGrp="1"/>
          </p:cNvSpPr>
          <p:nvPr>
            <p:ph idx="1"/>
          </p:nvPr>
        </p:nvSpPr>
        <p:spPr/>
        <p:txBody>
          <a:bodyPr/>
          <a:lstStyle/>
          <a:p>
            <a:pPr>
              <a:lnSpc>
                <a:spcPct val="90000"/>
              </a:lnSpc>
            </a:pPr>
            <a:r>
              <a:rPr lang="zh-CN" altLang="en-US" smtClean="0"/>
              <a:t>Executive Management Seminar on best practices for sanitary applications of irradiation as a quarantine treatment </a:t>
            </a:r>
            <a:endParaRPr lang="en-US" altLang="zh-CN" smtClean="0"/>
          </a:p>
          <a:p>
            <a:pPr>
              <a:lnSpc>
                <a:spcPct val="90000"/>
              </a:lnSpc>
              <a:buFont typeface="Arial" charset="0"/>
              <a:buNone/>
            </a:pPr>
            <a:r>
              <a:rPr lang="en-US" altLang="zh-CN" sz="2000" smtClean="0"/>
              <a:t>   </a:t>
            </a:r>
          </a:p>
          <a:p>
            <a:pPr>
              <a:lnSpc>
                <a:spcPct val="90000"/>
              </a:lnSpc>
              <a:buFont typeface="Arial" charset="0"/>
              <a:buNone/>
            </a:pPr>
            <a:r>
              <a:rPr lang="en-US" altLang="zh-CN" sz="2000" smtClean="0"/>
              <a:t>   Held in </a:t>
            </a:r>
            <a:r>
              <a:rPr lang="zh-CN" altLang="en-US" sz="2000" smtClean="0"/>
              <a:t>Malaysia，</a:t>
            </a:r>
            <a:r>
              <a:rPr lang="en-US" altLang="zh-CN" sz="2000" smtClean="0"/>
              <a:t>28-31 Oct 2013</a:t>
            </a:r>
          </a:p>
          <a:p>
            <a:pPr>
              <a:lnSpc>
                <a:spcPct val="90000"/>
              </a:lnSpc>
              <a:buFont typeface="Arial" charset="0"/>
              <a:buNone/>
            </a:pPr>
            <a:r>
              <a:rPr lang="en-US" altLang="zh-CN" sz="2000" smtClean="0"/>
              <a:t>   </a:t>
            </a:r>
            <a:r>
              <a:rPr lang="zh-CN" altLang="en-US" sz="2000" smtClean="0"/>
              <a:t>facilitating information exchange between public health officials and    food irradiation specialists</a:t>
            </a:r>
            <a:r>
              <a:rPr lang="en-US" altLang="zh-CN" sz="2000" smtClean="0"/>
              <a:t>.</a:t>
            </a:r>
            <a:endParaRPr lang="zh-CN" altLang="en-US" sz="2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MS National Activities </a:t>
            </a:r>
            <a:endParaRPr lang="zh-CN" altLang="en-US" dirty="0"/>
          </a:p>
        </p:txBody>
      </p:sp>
      <p:sp>
        <p:nvSpPr>
          <p:cNvPr id="3" name="内容占位符 2"/>
          <p:cNvSpPr>
            <a:spLocks noGrp="1"/>
          </p:cNvSpPr>
          <p:nvPr>
            <p:ph idx="1"/>
          </p:nvPr>
        </p:nvSpPr>
        <p:spPr/>
        <p:txBody>
          <a:bodyPr>
            <a:normAutofit/>
          </a:bodyPr>
          <a:lstStyle/>
          <a:p>
            <a:pPr>
              <a:lnSpc>
                <a:spcPct val="90000"/>
              </a:lnSpc>
            </a:pPr>
            <a:r>
              <a:rPr lang="en-GB" altLang="zh-CN" smtClean="0"/>
              <a:t> Bangladesh</a:t>
            </a:r>
          </a:p>
          <a:p>
            <a:pPr>
              <a:lnSpc>
                <a:spcPct val="90000"/>
              </a:lnSpc>
              <a:buFont typeface="Arial" charset="0"/>
              <a:buNone/>
            </a:pPr>
            <a:r>
              <a:rPr lang="en-GB" altLang="zh-CN" smtClean="0"/>
              <a:t>  Plant Quarantine Department of the Ministry of Agriculture agreed to emphasize on the use of radiation for sanitary and phytosanitary purpose. Monitoring of IAEA on the food irradiators globally is important with mechanical/dosimetric assistance.</a:t>
            </a:r>
          </a:p>
          <a:p>
            <a:pPr>
              <a:lnSpc>
                <a:spcPct val="90000"/>
              </a:lnSpc>
            </a:pPr>
            <a:r>
              <a:rPr lang="en-GB" altLang="zh-CN" smtClean="0"/>
              <a:t>China</a:t>
            </a:r>
          </a:p>
          <a:p>
            <a:pPr>
              <a:lnSpc>
                <a:spcPct val="90000"/>
              </a:lnSpc>
              <a:buFont typeface="Arial" charset="0"/>
              <a:buNone/>
            </a:pPr>
            <a:r>
              <a:rPr lang="en-GB" altLang="zh-CN" smtClean="0"/>
              <a:t>  5 commercial EB machines are under construction and will be used for food irradiation. New national standards was drafted in 2014. A new national TC project  is carried out to evaluate the existing national standards related to food irradiation based on the final Best Practice Manual that RAS 5057 developed.</a:t>
            </a:r>
          </a:p>
          <a:p>
            <a:pPr>
              <a:lnSpc>
                <a:spcPct val="90000"/>
              </a:lnSpc>
              <a:buFont typeface="Arial" charset="0"/>
              <a:buNone/>
            </a:pPr>
            <a:endParaRPr lang="zh-CN" alt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MS National Activities </a:t>
            </a:r>
            <a:endParaRPr lang="zh-CN" altLang="en-US" dirty="0"/>
          </a:p>
        </p:txBody>
      </p:sp>
      <p:sp>
        <p:nvSpPr>
          <p:cNvPr id="3" name="内容占位符 2"/>
          <p:cNvSpPr>
            <a:spLocks noGrp="1"/>
          </p:cNvSpPr>
          <p:nvPr>
            <p:ph idx="1"/>
          </p:nvPr>
        </p:nvSpPr>
        <p:spPr/>
        <p:txBody>
          <a:bodyPr>
            <a:normAutofit/>
          </a:bodyPr>
          <a:lstStyle/>
          <a:p>
            <a:pPr>
              <a:lnSpc>
                <a:spcPct val="90000"/>
              </a:lnSpc>
            </a:pPr>
            <a:r>
              <a:rPr lang="en-GB" altLang="zh-CN" sz="2200" smtClean="0"/>
              <a:t>The Philippines</a:t>
            </a:r>
          </a:p>
          <a:p>
            <a:pPr>
              <a:lnSpc>
                <a:spcPct val="90000"/>
              </a:lnSpc>
              <a:buFont typeface="Arial" charset="0"/>
              <a:buNone/>
            </a:pPr>
            <a:r>
              <a:rPr lang="en-GB" altLang="zh-CN" sz="2200" smtClean="0"/>
              <a:t>   As a result of the Shanghai Meeting, the PNRI and the Bureau of Food Product Standard (BAFPS), Department of Agriculture  agreed to create a technical working group composed of different agencies involved in food irradiation in coming up with a Standard Manual regarding Best Practice on Food irradiation in the Philippines.  The said Standard will be based on the final Best Practice Manual that Member States of RAS 5057 developed.</a:t>
            </a:r>
          </a:p>
          <a:p>
            <a:pPr>
              <a:lnSpc>
                <a:spcPct val="90000"/>
              </a:lnSpc>
            </a:pPr>
            <a:r>
              <a:rPr lang="en-GB" altLang="zh-CN" sz="2200" smtClean="0"/>
              <a:t>New Zealand</a:t>
            </a:r>
          </a:p>
          <a:p>
            <a:pPr>
              <a:lnSpc>
                <a:spcPct val="90000"/>
              </a:lnSpc>
              <a:buFont typeface="Arial" charset="0"/>
              <a:buNone/>
            </a:pPr>
            <a:r>
              <a:rPr lang="en-GB" altLang="zh-CN" sz="2200" smtClean="0"/>
              <a:t>   </a:t>
            </a:r>
            <a:r>
              <a:rPr lang="en-US" altLang="zh-CN" sz="2200" smtClean="0"/>
              <a:t>A project has been initiated to develop a business plan for significant upgrading of radiation facilities at ESR, Christchurch that is expected to provide better facilities for food irradiation trials and training.</a:t>
            </a:r>
            <a:endParaRPr lang="zh-CN" altLang="zh-CN" sz="2200" smtClean="0"/>
          </a:p>
          <a:p>
            <a:pPr>
              <a:lnSpc>
                <a:spcPct val="90000"/>
              </a:lnSpc>
              <a:buFont typeface="Arial" charset="0"/>
              <a:buNone/>
            </a:pPr>
            <a:endParaRPr lang="zh-CN" altLang="en-US" sz="220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2013 MS National Activities </a:t>
            </a:r>
            <a:endParaRPr lang="zh-CN" altLang="en-US" dirty="0"/>
          </a:p>
        </p:txBody>
      </p:sp>
      <p:sp>
        <p:nvSpPr>
          <p:cNvPr id="26626" name="内容占位符 2"/>
          <p:cNvSpPr>
            <a:spLocks noGrp="1"/>
          </p:cNvSpPr>
          <p:nvPr>
            <p:ph idx="1"/>
          </p:nvPr>
        </p:nvSpPr>
        <p:spPr/>
        <p:txBody>
          <a:bodyPr/>
          <a:lstStyle/>
          <a:p>
            <a:r>
              <a:rPr lang="en-GB" altLang="zh-CN" smtClean="0"/>
              <a:t>Sri Lanka</a:t>
            </a:r>
          </a:p>
          <a:p>
            <a:pPr>
              <a:buFont typeface="Arial" charset="0"/>
              <a:buNone/>
            </a:pPr>
            <a:r>
              <a:rPr lang="en-GB" altLang="zh-CN" smtClean="0"/>
              <a:t>  With the technical support of IAEA, the first commercial Co-60 irradiator was operated in 2013. Foods including spices will be irradiated .</a:t>
            </a:r>
          </a:p>
          <a:p>
            <a:r>
              <a:rPr lang="en-GB" altLang="zh-CN" smtClean="0"/>
              <a:t>Other MSs</a:t>
            </a:r>
          </a:p>
          <a:p>
            <a:pPr>
              <a:buFont typeface="Arial" charset="0"/>
              <a:buNone/>
            </a:pPr>
            <a:r>
              <a:rPr lang="en-GB" altLang="zh-CN" smtClean="0"/>
              <a:t>  Information from this project has been disseminated to commercial operators, and state and federal agencies.</a:t>
            </a:r>
            <a:endParaRPr lang="zh-CN" altLang="en-US"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2014 Planed Activities</a:t>
            </a:r>
            <a:endParaRPr lang="zh-CN" altLang="en-US" dirty="0"/>
          </a:p>
        </p:txBody>
      </p:sp>
      <p:sp>
        <p:nvSpPr>
          <p:cNvPr id="27650" name="内容占位符 2"/>
          <p:cNvSpPr>
            <a:spLocks noGrp="1"/>
          </p:cNvSpPr>
          <p:nvPr>
            <p:ph idx="1"/>
          </p:nvPr>
        </p:nvSpPr>
        <p:spPr/>
        <p:txBody>
          <a:bodyPr/>
          <a:lstStyle/>
          <a:p>
            <a:r>
              <a:rPr lang="en-US" altLang="zh-CN" smtClean="0"/>
              <a:t>Med-term review meeting,  Australia, May, 2014</a:t>
            </a:r>
          </a:p>
          <a:p>
            <a:r>
              <a:rPr lang="en-US" altLang="zh-CN" smtClean="0"/>
              <a:t>Expert Services</a:t>
            </a:r>
          </a:p>
          <a:p>
            <a:pPr lvl="1"/>
            <a:r>
              <a:rPr lang="en-US" altLang="zh-CN" smtClean="0"/>
              <a:t>Development of a review report on gamma, E-beam and X-ray irradiation, benefits and drawbacks.  It will be completed in 2014 as planned.</a:t>
            </a:r>
          </a:p>
          <a:p>
            <a:pPr lvl="1"/>
            <a:endParaRPr lang="en-US" altLang="zh-CN" smtClean="0"/>
          </a:p>
          <a:p>
            <a:pPr lvl="1"/>
            <a:endParaRPr lang="en-US" altLang="zh-CN" smtClean="0"/>
          </a:p>
          <a:p>
            <a:endParaRPr lang="zh-CN" altLang="en-US"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spcAft>
                <a:spcPts val="0"/>
              </a:spcAft>
              <a:defRPr/>
            </a:pPr>
            <a:r>
              <a:rPr lang="en-US" altLang="zh-CN" dirty="0" smtClean="0"/>
              <a:t>2014 Planed Activity</a:t>
            </a:r>
            <a:endParaRPr lang="zh-CN" altLang="en-US" dirty="0"/>
          </a:p>
        </p:txBody>
      </p:sp>
      <p:sp>
        <p:nvSpPr>
          <p:cNvPr id="28674" name="内容占位符 2"/>
          <p:cNvSpPr>
            <a:spLocks noGrp="1"/>
          </p:cNvSpPr>
          <p:nvPr>
            <p:ph idx="1"/>
          </p:nvPr>
        </p:nvSpPr>
        <p:spPr/>
        <p:txBody>
          <a:bodyPr/>
          <a:lstStyle/>
          <a:p>
            <a:r>
              <a:rPr lang="en-US" altLang="zh-CN" smtClean="0"/>
              <a:t>Executive Management Seminar on best practices for phytosanitary applications of irradiation as a quarantine treatment (facilitating information exchange between quarantine officials and food irradiation specialists).</a:t>
            </a:r>
          </a:p>
          <a:p>
            <a:r>
              <a:rPr lang="en-US" altLang="zh-CN" smtClean="0"/>
              <a:t>PRO: sub-contract to produce E-Learning courses on the IAEA website, including training course module documents and PowerPoint presentations</a:t>
            </a:r>
          </a:p>
          <a:p>
            <a:r>
              <a:rPr lang="en-US" altLang="zh-CN" smtClean="0"/>
              <a:t>Final review meeting, 1</a:t>
            </a:r>
            <a:r>
              <a:rPr lang="en-US" altLang="zh-CN" baseline="30000" smtClean="0"/>
              <a:t>st </a:t>
            </a:r>
            <a:r>
              <a:rPr lang="en-US" altLang="zh-CN" smtClean="0"/>
              <a:t>Quarter of 2015</a:t>
            </a:r>
          </a:p>
          <a:p>
            <a:endParaRPr lang="en-US" altLang="zh-CN" smtClean="0"/>
          </a:p>
          <a:p>
            <a:endParaRPr lang="en-US" altLang="zh-CN" smtClean="0"/>
          </a:p>
          <a:p>
            <a:endParaRPr lang="zh-CN" altLang="en-US"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wrap="square" numCol="1" anchorCtr="0" compatLnSpc="1">
            <a:prstTxWarp prst="textNoShape">
              <a:avLst/>
            </a:prstTxWarp>
          </a:bodyPr>
          <a:lstStyle/>
          <a:p>
            <a:r>
              <a:rPr lang="en-US" altLang="zh-CN" cap="none" smtClean="0"/>
              <a:t>THANK YOU FOR YOUR ATTENTION</a:t>
            </a:r>
            <a:endParaRPr lang="zh-CN" altLang="en-US" cap="none" smtClean="0"/>
          </a:p>
        </p:txBody>
      </p:sp>
      <p:sp>
        <p:nvSpPr>
          <p:cNvPr id="3" name="副标题 2"/>
          <p:cNvSpPr>
            <a:spLocks noGrp="1"/>
          </p:cNvSpPr>
          <p:nvPr>
            <p:ph type="subTitle" idx="1"/>
          </p:nvPr>
        </p:nvSpPr>
        <p:spPr/>
        <p:txBody>
          <a:bodyPr rtlCol="0">
            <a:normAutofit/>
          </a:bodyPr>
          <a:lstStyle/>
          <a:p>
            <a:pPr fontAlgn="auto">
              <a:spcAft>
                <a:spcPts val="0"/>
              </a:spcAft>
              <a:buFont typeface="Arial" pitchFamily="34" charset="0"/>
              <a:buNone/>
              <a:defRPr/>
            </a:pPr>
            <a:endParaRPr lang="zh-CN"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透明">
  <a:themeElements>
    <a:clrScheme name="透明">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经典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透明">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透明">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emplate>
  <TotalTime>465</TotalTime>
  <Words>599</Words>
  <Application>Microsoft Office PowerPoint</Application>
  <PresentationFormat>全屏显示(4:3)</PresentationFormat>
  <Paragraphs>72</Paragraphs>
  <Slides>16</Slides>
  <Notes>0</Notes>
  <HiddenSlides>0</HiddenSlides>
  <MMClips>0</MMClips>
  <ScaleCrop>false</ScaleCrop>
  <HeadingPairs>
    <vt:vector size="6" baseType="variant">
      <vt:variant>
        <vt:lpstr>已用的字体</vt:lpstr>
      </vt:variant>
      <vt:variant>
        <vt:i4>4</vt:i4>
      </vt:variant>
      <vt:variant>
        <vt:lpstr>演示文稿设计模板</vt:lpstr>
      </vt:variant>
      <vt:variant>
        <vt:i4>5</vt:i4>
      </vt:variant>
      <vt:variant>
        <vt:lpstr>幻灯片标题</vt:lpstr>
      </vt:variant>
      <vt:variant>
        <vt:i4>16</vt:i4>
      </vt:variant>
    </vt:vector>
  </HeadingPairs>
  <TitlesOfParts>
    <vt:vector size="25" baseType="lpstr">
      <vt:lpstr>Arial</vt:lpstr>
      <vt:lpstr>方正舒体</vt:lpstr>
      <vt:lpstr>Calibri</vt:lpstr>
      <vt:lpstr>宋体</vt:lpstr>
      <vt:lpstr>透明</vt:lpstr>
      <vt:lpstr>透明</vt:lpstr>
      <vt:lpstr>透明</vt:lpstr>
      <vt:lpstr>透明</vt:lpstr>
      <vt:lpstr>透明</vt:lpstr>
      <vt:lpstr>2013 Annual Report and  Working Plan for 2014</vt:lpstr>
      <vt:lpstr>Basic information</vt:lpstr>
      <vt:lpstr>Objective</vt:lpstr>
      <vt:lpstr>Expected output</vt:lpstr>
      <vt:lpstr>Participating MS (17)</vt:lpstr>
      <vt:lpstr>2012 Regional Activities</vt:lpstr>
      <vt:lpstr>2013 Regional Activities</vt:lpstr>
      <vt:lpstr>幻灯片 8</vt:lpstr>
      <vt:lpstr>2013 Regional Activities</vt:lpstr>
      <vt:lpstr>2013 Regional Activities</vt:lpstr>
      <vt:lpstr>2013 MS National Activities </vt:lpstr>
      <vt:lpstr>2013 MS National Activities </vt:lpstr>
      <vt:lpstr>2013 MS National Activities </vt:lpstr>
      <vt:lpstr>2014 Planed Activities</vt:lpstr>
      <vt:lpstr>2014 Planed Activity</vt:lpstr>
      <vt:lpstr>THANK YOU FOR YOUR ATTENTION</vt:lpstr>
    </vt:vector>
  </TitlesOfParts>
  <Company>您的公司名</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RAS5057: Implementing Best Practices of Food Irradiation for Sanitary and Phytosanitary Purposes</dc:title>
  <dc:creator>user</dc:creator>
  <cp:lastModifiedBy>User</cp:lastModifiedBy>
  <cp:revision>27</cp:revision>
  <dcterms:created xsi:type="dcterms:W3CDTF">2012-11-09T02:31:37Z</dcterms:created>
  <dcterms:modified xsi:type="dcterms:W3CDTF">2014-03-31T07:07:45Z</dcterms:modified>
</cp:coreProperties>
</file>